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6"/>
  </p:handoutMasterIdLst>
  <p:sldIdLst>
    <p:sldId id="257" r:id="rId2"/>
    <p:sldId id="286" r:id="rId3"/>
    <p:sldId id="297" r:id="rId4"/>
    <p:sldId id="292" r:id="rId5"/>
    <p:sldId id="288" r:id="rId6"/>
    <p:sldId id="289" r:id="rId7"/>
    <p:sldId id="290" r:id="rId8"/>
    <p:sldId id="287" r:id="rId9"/>
    <p:sldId id="291" r:id="rId10"/>
    <p:sldId id="293" r:id="rId11"/>
    <p:sldId id="294" r:id="rId12"/>
    <p:sldId id="295" r:id="rId13"/>
    <p:sldId id="296" r:id="rId14"/>
    <p:sldId id="274" r:id="rId15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Century Gothic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5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1C74"/>
    <a:srgbClr val="1C4E8A"/>
    <a:srgbClr val="FF4E00"/>
    <a:srgbClr val="4BA3FA"/>
    <a:srgbClr val="B5D9FD"/>
    <a:srgbClr val="E6F2FE"/>
    <a:srgbClr val="48A1FA"/>
    <a:srgbClr val="2689FD"/>
    <a:srgbClr val="FD9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6" autoAdjust="0"/>
    <p:restoredTop sz="96215" autoAdjust="0"/>
  </p:normalViewPr>
  <p:slideViewPr>
    <p:cSldViewPr snapToGrid="0">
      <p:cViewPr varScale="1">
        <p:scale>
          <a:sx n="124" d="100"/>
          <a:sy n="124" d="100"/>
        </p:scale>
        <p:origin x="-108" y="-186"/>
      </p:cViewPr>
      <p:guideLst>
        <p:guide orient="horz" pos="75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07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DC2-578C-419D-B4B2-6863EAEE18B3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8667-241D-4383-9B8E-0EF7CC2D1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6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41">
            <a:extLst>
              <a:ext uri="{FF2B5EF4-FFF2-40B4-BE49-F238E27FC236}">
                <a16:creationId xmlns:a16="http://schemas.microsoft.com/office/drawing/2014/main" xmlns="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/>
          <a:lstStyle/>
          <a:p>
            <a:r>
              <a:rPr lang="ru-RU" b="1" dirty="0">
                <a:solidFill>
                  <a:srgbClr val="FF5000"/>
                </a:solidFill>
              </a:rPr>
              <a:t>Название презентации</a:t>
            </a:r>
          </a:p>
        </p:txBody>
      </p:sp>
      <p:sp>
        <p:nvSpPr>
          <p:cNvPr id="29" name="Подзаголовок 42">
            <a:extLst>
              <a:ext uri="{FF2B5EF4-FFF2-40B4-BE49-F238E27FC236}">
                <a16:creationId xmlns:a16="http://schemas.microsoft.com/office/drawing/2014/main" xmlns="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Константинов Константин Константинович</a:t>
            </a:r>
          </a:p>
        </p:txBody>
      </p:sp>
      <p:sp>
        <p:nvSpPr>
          <p:cNvPr id="30" name="Текст 43">
            <a:extLst>
              <a:ext uri="{FF2B5EF4-FFF2-40B4-BE49-F238E27FC236}">
                <a16:creationId xmlns:a16="http://schemas.microsoft.com/office/drawing/2014/main" xmlns="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Должность спикера</a:t>
            </a:r>
          </a:p>
        </p:txBody>
      </p:sp>
    </p:spTree>
    <p:extLst>
      <p:ext uri="{BB962C8B-B14F-4D97-AF65-F5344CB8AC3E}">
        <p14:creationId xmlns:p14="http://schemas.microsoft.com/office/powerpoint/2010/main" val="380354316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0824" y="492125"/>
            <a:ext cx="9067800" cy="7874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</a:rPr>
              <a:t>ЗАГОЛОВОК СЛАЙДА: </a:t>
            </a:r>
            <a:r>
              <a:rPr lang="en-US" sz="3200" b="1" dirty="0">
                <a:solidFill>
                  <a:srgbClr val="1C4E8A"/>
                </a:solidFill>
              </a:rPr>
              <a:t/>
            </a:r>
            <a:br>
              <a:rPr lang="en-US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БЛОКИ ТЕКСТА</a:t>
            </a:r>
          </a:p>
        </p:txBody>
      </p:sp>
      <p:sp>
        <p:nvSpPr>
          <p:cNvPr id="30" name="Номер слайда 4">
            <a:extLst>
              <a:ext uri="{FF2B5EF4-FFF2-40B4-BE49-F238E27FC236}">
                <a16:creationId xmlns:a16="http://schemas.microsoft.com/office/drawing/2014/main" xmlns="" id="{48702C9A-3D2C-4274-A62E-B5BF86FD61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4500" y="6356350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7144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xmlns="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xmlns="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xmlns="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xmlns="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xmlns="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5426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xmlns="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xmlns="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xmlns="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xmlns="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xmlns="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20D2B918-C102-48FF-8EC6-8A9F8B142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72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xmlns="" id="{02BD1A13-1AFE-41E0-B5B5-E95A4DF01FE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66635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xmlns="" id="{67C3A46D-32A1-416F-AEB0-588E436FB8E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51328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14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xmlns="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xmlns="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xmlns="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xmlns="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851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xmlns="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xmlns="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xmlns="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xmlns="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xmlns="" id="{59B4F888-1AE2-4490-BE63-844679025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72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xmlns="" id="{F524291C-0E62-449D-B21B-4A36DDC6A4E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86564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215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1" r:id="rId3"/>
    <p:sldLayoutId id="2147483664" r:id="rId4"/>
    <p:sldLayoutId id="2147483662" r:id="rId5"/>
    <p:sldLayoutId id="214748366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1">
            <a:extLst>
              <a:ext uri="{FF2B5EF4-FFF2-40B4-BE49-F238E27FC236}">
                <a16:creationId xmlns:a16="http://schemas.microsoft.com/office/drawing/2014/main" xmlns="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560291"/>
            <a:ext cx="10051367" cy="1534486"/>
          </a:xfrm>
        </p:spPr>
        <p:txBody>
          <a:bodyPr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bg1"/>
                </a:solidFill>
              </a:rPr>
              <a:t>Применение комплексов ФВФ для повышения безопасности на дорогах</a:t>
            </a:r>
          </a:p>
        </p:txBody>
      </p:sp>
      <p:sp>
        <p:nvSpPr>
          <p:cNvPr id="6" name="Подзаголовок 42">
            <a:extLst>
              <a:ext uri="{FF2B5EF4-FFF2-40B4-BE49-F238E27FC236}">
                <a16:creationId xmlns:a16="http://schemas.microsoft.com/office/drawing/2014/main" xmlns="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84887" y="3670986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Татарников Олег Николаевич </a:t>
            </a:r>
          </a:p>
        </p:txBody>
      </p:sp>
      <p:sp>
        <p:nvSpPr>
          <p:cNvPr id="7" name="Текст 43">
            <a:extLst>
              <a:ext uri="{FF2B5EF4-FFF2-40B4-BE49-F238E27FC236}">
                <a16:creationId xmlns:a16="http://schemas.microsoft.com/office/drawing/2014/main" xmlns="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55692" y="3867298"/>
            <a:ext cx="8560803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Генеральный директор ООО «СИМИКОН-СЕРВИС»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A16F07-2737-90CC-0408-0D817B821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333375"/>
            <a:ext cx="2176988" cy="43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27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0240" y="335234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  <a:latin typeface="+mn-lt"/>
              </a:rPr>
              <a:t>ПРОЕКТИРОВАНИЕ </a:t>
            </a:r>
            <a:endParaRPr lang="ru-RU" sz="3200" b="1" cap="all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pic>
        <p:nvPicPr>
          <p:cNvPr id="3" name="Picture 2" descr="\\filesrv\document\exhibitions\2024\ДорСтрой 21-22 мая\презентация\материалы\схема.png">
            <a:extLst>
              <a:ext uri="{FF2B5EF4-FFF2-40B4-BE49-F238E27FC236}">
                <a16:creationId xmlns:a16="http://schemas.microsoft.com/office/drawing/2014/main" xmlns="" id="{E9814D90-216E-EE91-29AA-95318EE8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27477" y="-367339"/>
            <a:ext cx="4345340" cy="76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53">
            <a:extLst>
              <a:ext uri="{FF2B5EF4-FFF2-40B4-BE49-F238E27FC236}">
                <a16:creationId xmlns:a16="http://schemas.microsoft.com/office/drawing/2014/main" xmlns="" id="{46502BD0-D2B0-EDAD-3554-B159CF1E90FC}"/>
              </a:ext>
            </a:extLst>
          </p:cNvPr>
          <p:cNvSpPr/>
          <p:nvPr/>
        </p:nvSpPr>
        <p:spPr>
          <a:xfrm>
            <a:off x="8042208" y="1591290"/>
            <a:ext cx="4149792" cy="3726278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ctr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«КОРДОН» – универсальное решение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Соответствие всем нормативным требованиям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Помощь в        проектировании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Шеф-монтаж и    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35696713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08" y="385987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  <a:latin typeface="+mn-lt"/>
              </a:rPr>
              <a:t>ВВЕДЕНИЕ В ЭКСПЛУАТАЦИЮ</a:t>
            </a:r>
            <a:endParaRPr lang="ru-RU" sz="3200" b="1" cap="all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en-US" dirty="0"/>
              <a:t>12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3DC0466-53E1-1837-C9CE-59D6C813D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18" b="18700"/>
          <a:stretch/>
        </p:blipFill>
        <p:spPr>
          <a:xfrm>
            <a:off x="6892637" y="1335739"/>
            <a:ext cx="4597020" cy="5296655"/>
          </a:xfrm>
          <a:prstGeom prst="rect">
            <a:avLst/>
          </a:prstGeom>
          <a:ln w="6350">
            <a:noFill/>
          </a:ln>
        </p:spPr>
      </p:pic>
      <p:sp>
        <p:nvSpPr>
          <p:cNvPr id="4" name="Прямоугольник 53">
            <a:extLst>
              <a:ext uri="{FF2B5EF4-FFF2-40B4-BE49-F238E27FC236}">
                <a16:creationId xmlns:a16="http://schemas.microsoft.com/office/drawing/2014/main" xmlns="" id="{18283D42-C125-04E3-910E-389A31B8FB68}"/>
              </a:ext>
            </a:extLst>
          </p:cNvPr>
          <p:cNvSpPr/>
          <p:nvPr/>
        </p:nvSpPr>
        <p:spPr>
          <a:xfrm>
            <a:off x="769904" y="1899486"/>
            <a:ext cx="5709271" cy="2941447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ctr">
            <a:spAutoFit/>
          </a:bodyPr>
          <a:lstStyle/>
          <a:p>
            <a:pPr marL="285750" indent="-285750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</a:rPr>
              <a:t>Передача данных в систему «Паутина»</a:t>
            </a:r>
          </a:p>
          <a:p>
            <a:pPr marL="285750" indent="-285750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</a:rPr>
              <a:t>Монтаж и настройка – менее получаса</a:t>
            </a:r>
          </a:p>
          <a:p>
            <a:pPr marL="285750" indent="-285750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</a:rPr>
              <a:t>Не требует поверки при монтаже</a:t>
            </a:r>
          </a:p>
          <a:p>
            <a:pPr marL="285750" indent="-285750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</a:rPr>
              <a:t>Доступны различные варианты электропитания </a:t>
            </a:r>
          </a:p>
        </p:txBody>
      </p:sp>
    </p:spTree>
    <p:extLst>
      <p:ext uri="{BB962C8B-B14F-4D97-AF65-F5344CB8AC3E}">
        <p14:creationId xmlns:p14="http://schemas.microsoft.com/office/powerpoint/2010/main" val="17883002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8A2AD4F-A5A2-1038-BCCF-2DDAF96BC456}"/>
              </a:ext>
            </a:extLst>
          </p:cNvPr>
          <p:cNvSpPr/>
          <p:nvPr/>
        </p:nvSpPr>
        <p:spPr>
          <a:xfrm>
            <a:off x="314697" y="911340"/>
            <a:ext cx="10664042" cy="5726966"/>
          </a:xfrm>
          <a:prstGeom prst="rect">
            <a:avLst/>
          </a:prstGeom>
          <a:blipFill dpi="0" rotWithShape="1">
            <a:blip r:embed="rId3">
              <a:alphaModFix amt="1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6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08" y="385987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  <a:latin typeface="+mn-lt"/>
              </a:rPr>
              <a:t>НАДЕЖНОСТЬ И ОПЫТ </a:t>
            </a:r>
            <a:endParaRPr lang="ru-RU" sz="3200" b="1" cap="all" dirty="0">
              <a:solidFill>
                <a:srgbClr val="1C4E8A"/>
              </a:solidFill>
              <a:latin typeface="+mn-lt"/>
            </a:endParaRP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11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26A5E9-55ED-BE39-149D-0340326F44F8}"/>
              </a:ext>
            </a:extLst>
          </p:cNvPr>
          <p:cNvSpPr txBox="1"/>
          <p:nvPr/>
        </p:nvSpPr>
        <p:spPr>
          <a:xfrm>
            <a:off x="7544597" y="1729907"/>
            <a:ext cx="3567102" cy="1240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ru-RU" sz="4400" b="1" cap="all" dirty="0">
                <a:solidFill>
                  <a:srgbClr val="000000"/>
                </a:solidFill>
              </a:rPr>
              <a:t>более 30</a:t>
            </a:r>
            <a:br>
              <a:rPr lang="ru-RU" sz="4400" b="1" cap="all" dirty="0">
                <a:solidFill>
                  <a:srgbClr val="000000"/>
                </a:solidFill>
              </a:rPr>
            </a:br>
            <a:r>
              <a:rPr lang="ru-RU" sz="2000" b="1" dirty="0">
                <a:solidFill>
                  <a:srgbClr val="000000"/>
                </a:solidFill>
              </a:rPr>
              <a:t>лет успешной работы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6BF1A89-0F42-A69C-D31C-AFD90BE7B152}"/>
              </a:ext>
            </a:extLst>
          </p:cNvPr>
          <p:cNvSpPr txBox="1"/>
          <p:nvPr/>
        </p:nvSpPr>
        <p:spPr>
          <a:xfrm>
            <a:off x="2294615" y="2500914"/>
            <a:ext cx="2928495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ru-RU" sz="2000" b="1" dirty="0">
                <a:solidFill>
                  <a:srgbClr val="000000"/>
                </a:solidFill>
              </a:rPr>
              <a:t>поставлено комплексов ФВФ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11428D1-4715-35E2-F2F9-773FCA0FFA29}"/>
              </a:ext>
            </a:extLst>
          </p:cNvPr>
          <p:cNvSpPr txBox="1"/>
          <p:nvPr/>
        </p:nvSpPr>
        <p:spPr>
          <a:xfrm>
            <a:off x="7553904" y="4530383"/>
            <a:ext cx="3291577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ru-RU" sz="2000" b="1" dirty="0">
                <a:solidFill>
                  <a:srgbClr val="000000"/>
                </a:solidFill>
              </a:rPr>
              <a:t>сервисных центров и партнеров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1F2CE3-E69B-E88C-23F7-627F0BC97140}"/>
              </a:ext>
            </a:extLst>
          </p:cNvPr>
          <p:cNvSpPr txBox="1"/>
          <p:nvPr/>
        </p:nvSpPr>
        <p:spPr>
          <a:xfrm>
            <a:off x="2299239" y="1761405"/>
            <a:ext cx="2919245" cy="83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4400" b="1" cap="all" dirty="0">
                <a:solidFill>
                  <a:srgbClr val="000000"/>
                </a:solidFill>
              </a:rPr>
              <a:t>&gt;</a:t>
            </a:r>
            <a:r>
              <a:rPr lang="ru-RU" sz="4400" b="1" cap="all" dirty="0">
                <a:solidFill>
                  <a:srgbClr val="000000"/>
                </a:solidFill>
              </a:rPr>
              <a:t>11 000 </a:t>
            </a:r>
            <a:endParaRPr lang="ru-RU" sz="4400" b="1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5AAFD4A-5FC6-1539-E4B8-26162D0D47C4}"/>
              </a:ext>
            </a:extLst>
          </p:cNvPr>
          <p:cNvSpPr txBox="1"/>
          <p:nvPr/>
        </p:nvSpPr>
        <p:spPr>
          <a:xfrm>
            <a:off x="2352119" y="3757007"/>
            <a:ext cx="2886787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4400" b="1" cap="all" dirty="0">
                <a:solidFill>
                  <a:srgbClr val="000000"/>
                </a:solidFill>
              </a:rPr>
              <a:t>&gt;</a:t>
            </a:r>
            <a:r>
              <a:rPr lang="ru-RU" sz="4400" b="1" cap="all" dirty="0">
                <a:solidFill>
                  <a:srgbClr val="000000"/>
                </a:solidFill>
              </a:rPr>
              <a:t> 80</a:t>
            </a:r>
            <a:endParaRPr lang="ru-RU" sz="4400" b="1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4B7EA05-B4AB-32D8-6467-FBEED8D7C640}"/>
              </a:ext>
            </a:extLst>
          </p:cNvPr>
          <p:cNvSpPr txBox="1"/>
          <p:nvPr/>
        </p:nvSpPr>
        <p:spPr>
          <a:xfrm>
            <a:off x="2352119" y="4518593"/>
            <a:ext cx="3357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ru-RU" sz="2000" b="1" dirty="0" smtClean="0">
                <a:solidFill>
                  <a:srgbClr val="000000"/>
                </a:solidFill>
              </a:rPr>
              <a:t>эксплуатируют </a:t>
            </a:r>
            <a:r>
              <a:rPr lang="ru-RU" sz="2000" b="1" dirty="0">
                <a:solidFill>
                  <a:srgbClr val="000000"/>
                </a:solidFill>
              </a:rPr>
              <a:t>наши приборы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F84D7EF-7EE6-CAD6-526B-A43CE9ADE47F}"/>
              </a:ext>
            </a:extLst>
          </p:cNvPr>
          <p:cNvSpPr txBox="1"/>
          <p:nvPr/>
        </p:nvSpPr>
        <p:spPr>
          <a:xfrm>
            <a:off x="7544597" y="3757007"/>
            <a:ext cx="2919245" cy="83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4400" b="1" cap="all" dirty="0">
                <a:solidFill>
                  <a:srgbClr val="000000"/>
                </a:solidFill>
              </a:rPr>
              <a:t>&gt;</a:t>
            </a:r>
            <a:r>
              <a:rPr lang="ru-RU" sz="4400" b="1" cap="all" dirty="0">
                <a:solidFill>
                  <a:srgbClr val="000000"/>
                </a:solidFill>
              </a:rPr>
              <a:t>100 </a:t>
            </a:r>
            <a:endParaRPr lang="ru-RU" sz="4400" b="1" dirty="0">
              <a:solidFill>
                <a:srgbClr val="000000"/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335DCF1-BF2C-3CF5-0182-720B111A8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36" y="1711550"/>
            <a:ext cx="1124292" cy="112429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F7C8244-34E0-6720-3265-5A04254F3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57" y="1690548"/>
            <a:ext cx="1124292" cy="112429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A267A3A5-005A-53DB-DFF5-1E3A33E0C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35" y="3796699"/>
            <a:ext cx="1137393" cy="113739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1A1DD4D0-8EDD-FF47-A32A-1D95AB2A4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50" y="3796699"/>
            <a:ext cx="1124292" cy="11242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4B7EA05-B4AB-32D8-6467-FBEED8D7C640}"/>
              </a:ext>
            </a:extLst>
          </p:cNvPr>
          <p:cNvSpPr txBox="1"/>
          <p:nvPr/>
        </p:nvSpPr>
        <p:spPr>
          <a:xfrm>
            <a:off x="3668926" y="4056928"/>
            <a:ext cx="22211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ru-RU" sz="2000" b="1" dirty="0" smtClean="0">
                <a:solidFill>
                  <a:srgbClr val="000000"/>
                </a:solidFill>
              </a:rPr>
              <a:t>регионов</a:t>
            </a:r>
            <a:endParaRPr lang="ru-RU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175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7158798-05CD-CE22-E8C4-F36BB796CADF}"/>
              </a:ext>
            </a:extLst>
          </p:cNvPr>
          <p:cNvSpPr/>
          <p:nvPr/>
        </p:nvSpPr>
        <p:spPr>
          <a:xfrm rot="5400000">
            <a:off x="974390" y="1784000"/>
            <a:ext cx="1754981" cy="2047323"/>
          </a:xfrm>
          <a:prstGeom prst="rect">
            <a:avLst/>
          </a:prstGeom>
          <a:solidFill>
            <a:srgbClr val="001C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en-US" dirty="0"/>
              <a:t>13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0267" y="395207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  <a:latin typeface="+mn-lt"/>
              </a:rPr>
              <a:t> ЭФФЕКТИВНОСТЬ ФВФ</a:t>
            </a:r>
          </a:p>
        </p:txBody>
      </p:sp>
      <p:sp>
        <p:nvSpPr>
          <p:cNvPr id="1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xmlns="" id="{E0380A38-E8EF-47EE-9F1D-4216AC03279E}"/>
              </a:ext>
            </a:extLst>
          </p:cNvPr>
          <p:cNvSpPr/>
          <p:nvPr/>
        </p:nvSpPr>
        <p:spPr>
          <a:xfrm>
            <a:off x="1836942" y="3989341"/>
            <a:ext cx="3495748" cy="1819007"/>
          </a:xfrm>
          <a:prstGeom prst="roundRect">
            <a:avLst>
              <a:gd name="adj" fmla="val 2957"/>
            </a:avLst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tIns="216000" rIns="180000" bIns="288000" rtlCol="0" anchor="b">
            <a:spAutoFit/>
          </a:bodyPr>
          <a:lstStyle/>
          <a:p>
            <a:pPr marL="1080000">
              <a:lnSpc>
                <a:spcPct val="150000"/>
              </a:lnSpc>
            </a:pPr>
            <a:r>
              <a:rPr lang="ru-RU" sz="1400" dirty="0">
                <a:solidFill>
                  <a:srgbClr val="1C4E8A"/>
                </a:solidFill>
              </a:rPr>
              <a:t>Общая сумма штрафов </a:t>
            </a:r>
            <a:r>
              <a:rPr lang="ru-RU" sz="1400" b="1" dirty="0">
                <a:solidFill>
                  <a:srgbClr val="1C4E8A"/>
                </a:solidFill>
              </a:rPr>
              <a:t>170,2</a:t>
            </a:r>
            <a:r>
              <a:rPr lang="ru-RU" sz="1400" dirty="0">
                <a:solidFill>
                  <a:srgbClr val="1C4E8A"/>
                </a:solidFill>
              </a:rPr>
              <a:t> млрд. рублей, из них комплексами ФВФ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2B9D6DA-D80E-401E-DCDE-A8D19A642DEF}"/>
              </a:ext>
            </a:extLst>
          </p:cNvPr>
          <p:cNvSpPr/>
          <p:nvPr/>
        </p:nvSpPr>
        <p:spPr>
          <a:xfrm rot="5400000">
            <a:off x="924384" y="3875762"/>
            <a:ext cx="1854990" cy="2047324"/>
          </a:xfrm>
          <a:prstGeom prst="rect">
            <a:avLst/>
          </a:prstGeom>
          <a:solidFill>
            <a:srgbClr val="4BA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08D0D5-FDD9-C50E-992F-C125A0943751}"/>
              </a:ext>
            </a:extLst>
          </p:cNvPr>
          <p:cNvSpPr txBox="1"/>
          <p:nvPr/>
        </p:nvSpPr>
        <p:spPr>
          <a:xfrm>
            <a:off x="999050" y="4237125"/>
            <a:ext cx="1745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140,9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млрд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рублей</a:t>
            </a:r>
          </a:p>
        </p:txBody>
      </p:sp>
      <p:sp>
        <p:nvSpPr>
          <p:cNvPr id="17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xmlns="" id="{B0D5D7BA-DC3E-8F63-A6AB-318496B775C0}"/>
              </a:ext>
            </a:extLst>
          </p:cNvPr>
          <p:cNvSpPr/>
          <p:nvPr/>
        </p:nvSpPr>
        <p:spPr>
          <a:xfrm>
            <a:off x="1871580" y="1947727"/>
            <a:ext cx="3461110" cy="1718807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001C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216000" rtlCol="0" anchor="b">
            <a:spAutoFit/>
          </a:bodyPr>
          <a:lstStyle/>
          <a:p>
            <a:pPr marL="1080000">
              <a:lnSpc>
                <a:spcPct val="150000"/>
              </a:lnSpc>
            </a:pPr>
            <a:r>
              <a:rPr lang="ru-RU" sz="1600" b="1" dirty="0">
                <a:solidFill>
                  <a:srgbClr val="001C74"/>
                </a:solidFill>
              </a:rPr>
              <a:t>237,6 млн. </a:t>
            </a:r>
            <a:r>
              <a:rPr lang="ru-RU" sz="1400" dirty="0">
                <a:solidFill>
                  <a:srgbClr val="001C74"/>
                </a:solidFill>
              </a:rPr>
              <a:t>административных штрафов, из них комплексами ФВФ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5103BBD-FE3B-5266-511B-CFEAAFA32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34" y="4073833"/>
            <a:ext cx="465919" cy="465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B6097F-1987-34E6-580F-8F5D8DD640BF}"/>
              </a:ext>
            </a:extLst>
          </p:cNvPr>
          <p:cNvSpPr txBox="1"/>
          <p:nvPr/>
        </p:nvSpPr>
        <p:spPr>
          <a:xfrm>
            <a:off x="1018901" y="2175159"/>
            <a:ext cx="1745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220,9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млн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нарушений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D5A4A29-0559-7ED7-C929-B05F61F809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33" y="2045098"/>
            <a:ext cx="465919" cy="465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217" y="1378704"/>
            <a:ext cx="1591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C4E8A"/>
                </a:solidFill>
              </a:rPr>
              <a:t>2023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31085F-4863-F293-50D5-13FDFAB15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259" y="1378704"/>
            <a:ext cx="6425741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75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AD31299-707E-4DB9-9F52-F6C5CFDE77E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93854" y="3768163"/>
            <a:ext cx="10192887" cy="19097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1C4E8A"/>
                </a:solidFill>
                <a:latin typeface="+mn-lt"/>
              </a:rPr>
              <a:t>БЛАГОДАРЮ ЗА ВНИМАНИЕ!</a:t>
            </a:r>
            <a:br>
              <a:rPr lang="ru-RU" b="1" dirty="0">
                <a:solidFill>
                  <a:srgbClr val="1C4E8A"/>
                </a:solidFill>
                <a:latin typeface="+mn-lt"/>
              </a:rPr>
            </a:br>
            <a:r>
              <a:rPr lang="ru-RU" dirty="0">
                <a:solidFill>
                  <a:srgbClr val="1C4E8A"/>
                </a:solidFill>
                <a:latin typeface="+mn-lt"/>
              </a:rPr>
              <a:t> </a:t>
            </a:r>
            <a:br>
              <a:rPr lang="ru-RU" dirty="0">
                <a:solidFill>
                  <a:srgbClr val="1C4E8A"/>
                </a:solidFill>
                <a:latin typeface="+mn-lt"/>
              </a:rPr>
            </a:br>
            <a:r>
              <a:rPr lang="ru-RU" sz="2700" dirty="0">
                <a:solidFill>
                  <a:srgbClr val="1C4E8A"/>
                </a:solidFill>
                <a:latin typeface="+mn-lt"/>
              </a:rPr>
              <a:t>ООО «</a:t>
            </a:r>
            <a:r>
              <a:rPr lang="ru-RU" sz="2700" dirty="0" err="1">
                <a:solidFill>
                  <a:srgbClr val="1C4E8A"/>
                </a:solidFill>
                <a:latin typeface="+mn-lt"/>
              </a:rPr>
              <a:t>Симикон</a:t>
            </a:r>
            <a:r>
              <a:rPr lang="ru-RU" sz="2700" dirty="0">
                <a:solidFill>
                  <a:srgbClr val="1C4E8A"/>
                </a:solidFill>
                <a:latin typeface="+mn-lt"/>
              </a:rPr>
              <a:t>»</a:t>
            </a:r>
            <a:r>
              <a:rPr lang="en-US" sz="2700" dirty="0">
                <a:solidFill>
                  <a:srgbClr val="1C4E8A"/>
                </a:solidFill>
                <a:latin typeface="+mn-lt"/>
              </a:rPr>
              <a:t/>
            </a:r>
            <a:br>
              <a:rPr lang="en-US" sz="2700" dirty="0">
                <a:solidFill>
                  <a:srgbClr val="1C4E8A"/>
                </a:solidFill>
                <a:latin typeface="+mn-lt"/>
              </a:rPr>
            </a:br>
            <a:r>
              <a:rPr lang="ru-RU" sz="2700" dirty="0">
                <a:solidFill>
                  <a:srgbClr val="1C4E8A"/>
                </a:solidFill>
                <a:latin typeface="+mn-lt"/>
              </a:rPr>
              <a:t>195009, г. Санкт-Петербург, ул. Арсенальная д.66, корп.3, стр.1</a:t>
            </a:r>
            <a:br>
              <a:rPr lang="ru-RU" sz="2700" dirty="0">
                <a:solidFill>
                  <a:srgbClr val="1C4E8A"/>
                </a:solidFill>
                <a:latin typeface="+mn-lt"/>
              </a:rPr>
            </a:br>
            <a:r>
              <a:rPr lang="pt-BR" sz="2700" dirty="0">
                <a:solidFill>
                  <a:srgbClr val="1C4E8A"/>
                </a:solidFill>
                <a:latin typeface="+mn-lt"/>
              </a:rPr>
              <a:t>Тел.: </a:t>
            </a:r>
            <a:r>
              <a:rPr lang="pt-BR" sz="2700" b="1" dirty="0">
                <a:solidFill>
                  <a:srgbClr val="1C4E8A"/>
                </a:solidFill>
                <a:latin typeface="+mn-lt"/>
              </a:rPr>
              <a:t>+7 (812) 670-09-09 </a:t>
            </a:r>
            <a:r>
              <a:rPr lang="pt-BR" sz="2700" dirty="0">
                <a:solidFill>
                  <a:srgbClr val="1C4E8A"/>
                </a:solidFill>
                <a:latin typeface="+mn-lt"/>
              </a:rPr>
              <a:t/>
            </a:r>
            <a:br>
              <a:rPr lang="pt-BR" sz="2700" dirty="0">
                <a:solidFill>
                  <a:srgbClr val="1C4E8A"/>
                </a:solidFill>
                <a:latin typeface="+mn-lt"/>
              </a:rPr>
            </a:br>
            <a:r>
              <a:rPr lang="pt-BR" sz="2700" dirty="0">
                <a:solidFill>
                  <a:srgbClr val="1C4E8A"/>
                </a:solidFill>
                <a:latin typeface="+mn-lt"/>
              </a:rPr>
              <a:t>E-mail: </a:t>
            </a:r>
            <a:r>
              <a:rPr lang="pt-BR" sz="2700" b="1" dirty="0">
                <a:solidFill>
                  <a:srgbClr val="1C4E8A"/>
                </a:solidFill>
                <a:latin typeface="+mn-lt"/>
              </a:rPr>
              <a:t>ruinfo@simicon.com</a:t>
            </a:r>
            <a:r>
              <a:rPr lang="pt-BR" dirty="0">
                <a:solidFill>
                  <a:srgbClr val="1C4E8A"/>
                </a:solidFill>
                <a:latin typeface="+mn-lt"/>
              </a:rPr>
              <a:t/>
            </a:r>
            <a:br>
              <a:rPr lang="pt-BR" dirty="0">
                <a:solidFill>
                  <a:srgbClr val="1C4E8A"/>
                </a:solidFill>
                <a:latin typeface="+mn-lt"/>
              </a:rPr>
            </a:br>
            <a:r>
              <a:rPr lang="ru-RU" dirty="0">
                <a:solidFill>
                  <a:srgbClr val="1C4E8A"/>
                </a:solidFill>
                <a:latin typeface="+mn-lt"/>
              </a:rPr>
              <a:t/>
            </a:r>
            <a:br>
              <a:rPr lang="ru-RU" dirty="0">
                <a:solidFill>
                  <a:srgbClr val="1C4E8A"/>
                </a:solidFill>
                <a:latin typeface="+mn-lt"/>
              </a:rPr>
            </a:br>
            <a:endParaRPr lang="ru-RU" dirty="0">
              <a:solidFill>
                <a:srgbClr val="1C4E8A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16" y="1165274"/>
            <a:ext cx="3646810" cy="7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402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2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sp>
        <p:nvSpPr>
          <p:cNvPr id="7" name="Заголовок 4">
            <a:extLst>
              <a:ext uri="{FF2B5EF4-FFF2-40B4-BE49-F238E27FC236}">
                <a16:creationId xmlns:a16="http://schemas.microsoft.com/office/drawing/2014/main" xmlns="" id="{EE50E0AA-7238-B800-86A9-F82E202794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  <a:latin typeface="+mn-lt"/>
              </a:rPr>
              <a:t>НОРМАТИВНО-ПРАВОВАЯ БАЗА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EDFAF25-B497-E72C-FC20-8FF5B2F58EEE}"/>
              </a:ext>
            </a:extLst>
          </p:cNvPr>
          <p:cNvSpPr/>
          <p:nvPr/>
        </p:nvSpPr>
        <p:spPr>
          <a:xfrm>
            <a:off x="4064074" y="1651681"/>
            <a:ext cx="6704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cap="all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Закон об АВТОМОБИЛЬНЫХ ДОРОГАХ И ДОРОЖНОЙ ДЕЯТЕЛЬНОСТИ</a:t>
            </a:r>
          </a:p>
        </p:txBody>
      </p:sp>
      <p:sp>
        <p:nvSpPr>
          <p:cNvPr id="9" name="Прямоугольник 53">
            <a:extLst>
              <a:ext uri="{FF2B5EF4-FFF2-40B4-BE49-F238E27FC236}">
                <a16:creationId xmlns:a16="http://schemas.microsoft.com/office/drawing/2014/main" xmlns="" id="{4D1D5179-1068-77B3-960D-3CAA55BBC3B5}"/>
              </a:ext>
            </a:extLst>
          </p:cNvPr>
          <p:cNvSpPr/>
          <p:nvPr/>
        </p:nvSpPr>
        <p:spPr>
          <a:xfrm>
            <a:off x="4073340" y="3032629"/>
            <a:ext cx="6696260" cy="833178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cap="all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Включение ФВФ в проектно-сметную документацию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CB59914-98C3-3A0D-A9F9-C6D77ECD5DE2}"/>
              </a:ext>
            </a:extLst>
          </p:cNvPr>
          <p:cNvSpPr/>
          <p:nvPr/>
        </p:nvSpPr>
        <p:spPr>
          <a:xfrm rot="5400000">
            <a:off x="1531007" y="611249"/>
            <a:ext cx="1121306" cy="2911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9AF997-215A-B5C5-FB62-70F7BCF0FB9B}"/>
              </a:ext>
            </a:extLst>
          </p:cNvPr>
          <p:cNvSpPr txBox="1"/>
          <p:nvPr/>
        </p:nvSpPr>
        <p:spPr>
          <a:xfrm>
            <a:off x="635720" y="1738743"/>
            <a:ext cx="291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257-ФЗ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CDF9734-D046-122E-CDFD-A3F35BB8B899}"/>
              </a:ext>
            </a:extLst>
          </p:cNvPr>
          <p:cNvSpPr/>
          <p:nvPr/>
        </p:nvSpPr>
        <p:spPr>
          <a:xfrm rot="5400000">
            <a:off x="1531004" y="1999645"/>
            <a:ext cx="1121308" cy="29118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548411-0984-B38B-1E06-CA8840BF0299}"/>
              </a:ext>
            </a:extLst>
          </p:cNvPr>
          <p:cNvSpPr txBox="1"/>
          <p:nvPr/>
        </p:nvSpPr>
        <p:spPr>
          <a:xfrm>
            <a:off x="635720" y="3126052"/>
            <a:ext cx="2911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 «БКД»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127A218-E9F2-FB32-94C0-04B1D16E7DA6}"/>
              </a:ext>
            </a:extLst>
          </p:cNvPr>
          <p:cNvSpPr/>
          <p:nvPr/>
        </p:nvSpPr>
        <p:spPr>
          <a:xfrm rot="5400000">
            <a:off x="1526597" y="3481172"/>
            <a:ext cx="1130119" cy="29118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A163B5C-007B-2099-0D87-6AC4D2B4A10B}"/>
              </a:ext>
            </a:extLst>
          </p:cNvPr>
          <p:cNvSpPr txBox="1"/>
          <p:nvPr/>
        </p:nvSpPr>
        <p:spPr>
          <a:xfrm>
            <a:off x="635714" y="4613940"/>
            <a:ext cx="291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197-ФЗ</a:t>
            </a:r>
          </a:p>
        </p:txBody>
      </p:sp>
      <p:sp>
        <p:nvSpPr>
          <p:cNvPr id="17" name="Прямоугольник 53">
            <a:extLst>
              <a:ext uri="{FF2B5EF4-FFF2-40B4-BE49-F238E27FC236}">
                <a16:creationId xmlns:a16="http://schemas.microsoft.com/office/drawing/2014/main" xmlns="" id="{43435C3A-1C8A-00D9-B339-C323CC15F216}"/>
              </a:ext>
            </a:extLst>
          </p:cNvPr>
          <p:cNvSpPr/>
          <p:nvPr/>
        </p:nvSpPr>
        <p:spPr>
          <a:xfrm>
            <a:off x="4127499" y="4520517"/>
            <a:ext cx="6640647" cy="833178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cap="all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 1 сентября 2024 ПОМЕНЯЛИСЬ правила установки ФВФ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CB59914-98C3-3A0D-A9F9-C6D77ECD5DE2}"/>
              </a:ext>
            </a:extLst>
          </p:cNvPr>
          <p:cNvSpPr/>
          <p:nvPr/>
        </p:nvSpPr>
        <p:spPr>
          <a:xfrm rot="5400000">
            <a:off x="5291319" y="-3154335"/>
            <a:ext cx="1121306" cy="10432488"/>
          </a:xfrm>
          <a:prstGeom prst="rect">
            <a:avLst/>
          </a:prstGeom>
          <a:noFill/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CB59914-98C3-3A0D-A9F9-C6D77ECD5DE2}"/>
              </a:ext>
            </a:extLst>
          </p:cNvPr>
          <p:cNvSpPr/>
          <p:nvPr/>
        </p:nvSpPr>
        <p:spPr>
          <a:xfrm rot="5400000">
            <a:off x="5291319" y="-1757527"/>
            <a:ext cx="1121306" cy="10432488"/>
          </a:xfrm>
          <a:prstGeom prst="rect">
            <a:avLst/>
          </a:prstGeom>
          <a:noFill/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CB59914-98C3-3A0D-A9F9-C6D77ECD5DE2}"/>
              </a:ext>
            </a:extLst>
          </p:cNvPr>
          <p:cNvSpPr/>
          <p:nvPr/>
        </p:nvSpPr>
        <p:spPr>
          <a:xfrm rot="5400000">
            <a:off x="5291319" y="-279138"/>
            <a:ext cx="1121306" cy="10432488"/>
          </a:xfrm>
          <a:prstGeom prst="rect">
            <a:avLst/>
          </a:prstGeom>
          <a:noFill/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487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287280" y="4387509"/>
            <a:ext cx="8481414" cy="49071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87279" y="2916901"/>
            <a:ext cx="8481414" cy="49071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10479" y="1436920"/>
            <a:ext cx="8558214" cy="49071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CA956EC-0DAE-43CC-A994-67FDB7E2E074}"/>
              </a:ext>
            </a:extLst>
          </p:cNvPr>
          <p:cNvSpPr txBox="1"/>
          <p:nvPr/>
        </p:nvSpPr>
        <p:spPr>
          <a:xfrm>
            <a:off x="2452191" y="4238360"/>
            <a:ext cx="8886369" cy="664892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r>
              <a:rPr lang="ru-RU" sz="3000" b="1" cap="all" dirty="0">
                <a:solidFill>
                  <a:srgbClr val="1C4E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дорожным движением</a:t>
            </a:r>
          </a:p>
        </p:txBody>
      </p:sp>
      <p:sp>
        <p:nvSpPr>
          <p:cNvPr id="86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5607" y="335234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ФУНКЦИИ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1CA956EC-0DAE-43CC-A994-67FDB7E2E074}"/>
              </a:ext>
            </a:extLst>
          </p:cNvPr>
          <p:cNvSpPr txBox="1"/>
          <p:nvPr/>
        </p:nvSpPr>
        <p:spPr>
          <a:xfrm>
            <a:off x="2452191" y="1608247"/>
            <a:ext cx="6052382" cy="319385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r>
              <a:rPr lang="ru-RU" sz="3000" b="1" cap="all" dirty="0">
                <a:solidFill>
                  <a:srgbClr val="1C4E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БДД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3</a:t>
            </a:r>
          </a:p>
        </p:txBody>
      </p:sp>
      <p:pic>
        <p:nvPicPr>
          <p:cNvPr id="2" name="Picture 2" descr="Z:\exhibitions\2019\Дорога 2019 16-18 октября Екатеринбург\доклад\материалы\Кордон_столб_1.jpg">
            <a:extLst>
              <a:ext uri="{FF2B5EF4-FFF2-40B4-BE49-F238E27FC236}">
                <a16:creationId xmlns:a16="http://schemas.microsoft.com/office/drawing/2014/main" xmlns="" id="{35249A66-BF38-A99D-703B-0C375E38D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2" b="10073"/>
          <a:stretch/>
        </p:blipFill>
        <p:spPr bwMode="auto">
          <a:xfrm>
            <a:off x="845599" y="1436919"/>
            <a:ext cx="1441680" cy="1272909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4EE81FC-A33C-FB68-2814-AD2C9BD2D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3" b="7997"/>
          <a:stretch/>
        </p:blipFill>
        <p:spPr>
          <a:xfrm>
            <a:off x="845597" y="2922382"/>
            <a:ext cx="1441682" cy="12337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ABCE17-06CC-5BF5-F08F-A165A4A07BBD}"/>
              </a:ext>
            </a:extLst>
          </p:cNvPr>
          <p:cNvSpPr txBox="1"/>
          <p:nvPr/>
        </p:nvSpPr>
        <p:spPr>
          <a:xfrm>
            <a:off x="2452190" y="3162257"/>
            <a:ext cx="6513807" cy="273451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r>
              <a:rPr lang="ru-RU" sz="3000" b="1" cap="all" dirty="0">
                <a:solidFill>
                  <a:srgbClr val="1C4E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Охрана и безопасность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55673A1-EDF1-10D4-ED39-0C43A17D76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r="13875"/>
          <a:stretch/>
        </p:blipFill>
        <p:spPr>
          <a:xfrm>
            <a:off x="871728" y="4387509"/>
            <a:ext cx="1441682" cy="1247009"/>
          </a:xfrm>
          <a:prstGeom prst="rect">
            <a:avLst/>
          </a:prstGeom>
        </p:spPr>
      </p:pic>
      <p:sp>
        <p:nvSpPr>
          <p:cNvPr id="6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xmlns="" id="{A2387E7A-6DE2-7906-DCB6-4214E95D8E8F}"/>
              </a:ext>
            </a:extLst>
          </p:cNvPr>
          <p:cNvSpPr/>
          <p:nvPr/>
        </p:nvSpPr>
        <p:spPr>
          <a:xfrm>
            <a:off x="2648238" y="4679356"/>
            <a:ext cx="8009183" cy="1197501"/>
          </a:xfrm>
          <a:prstGeom prst="roundRect">
            <a:avLst>
              <a:gd name="adj" fmla="val 2957"/>
            </a:avLst>
          </a:prstGeom>
          <a:noFill/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tIns="216000" rIns="180000" bIns="288000" rtlCol="0" anchor="b">
            <a:spAutoFit/>
          </a:bodyPr>
          <a:lstStyle/>
          <a:p>
            <a:r>
              <a:rPr lang="ru-RU" sz="2200" dirty="0">
                <a:solidFill>
                  <a:srgbClr val="1C4E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ИТС, сбор статистики, информирование водителей, «умные» светофоры</a:t>
            </a:r>
          </a:p>
        </p:txBody>
      </p:sp>
      <p:sp>
        <p:nvSpPr>
          <p:cNvPr id="7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xmlns="" id="{961DEBC7-8F20-C2C5-3A24-06D4DA1ADAB8}"/>
              </a:ext>
            </a:extLst>
          </p:cNvPr>
          <p:cNvSpPr/>
          <p:nvPr/>
        </p:nvSpPr>
        <p:spPr>
          <a:xfrm>
            <a:off x="2648238" y="1854156"/>
            <a:ext cx="5700610" cy="855672"/>
          </a:xfrm>
          <a:prstGeom prst="roundRect">
            <a:avLst>
              <a:gd name="adj" fmla="val 2957"/>
            </a:avLst>
          </a:prstGeom>
          <a:noFill/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tIns="216000" rIns="180000" bIns="288000" rtlCol="0" anchor="b">
            <a:spAutoFit/>
          </a:bodyPr>
          <a:lstStyle/>
          <a:p>
            <a:r>
              <a:rPr lang="ru-RU" sz="2200" dirty="0">
                <a:solidFill>
                  <a:srgbClr val="1C4E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Фотовидеофиксация нарушений ПДД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CB59914-98C3-3A0D-A9F9-C6D77ECD5DE2}"/>
              </a:ext>
            </a:extLst>
          </p:cNvPr>
          <p:cNvSpPr/>
          <p:nvPr/>
        </p:nvSpPr>
        <p:spPr>
          <a:xfrm rot="5400000">
            <a:off x="5170693" y="-2888173"/>
            <a:ext cx="1272906" cy="9923094"/>
          </a:xfrm>
          <a:prstGeom prst="rect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CB59914-98C3-3A0D-A9F9-C6D77ECD5DE2}"/>
              </a:ext>
            </a:extLst>
          </p:cNvPr>
          <p:cNvSpPr/>
          <p:nvPr/>
        </p:nvSpPr>
        <p:spPr>
          <a:xfrm rot="5400000">
            <a:off x="5182485" y="-1420854"/>
            <a:ext cx="1249322" cy="9923094"/>
          </a:xfrm>
          <a:prstGeom prst="rect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xmlns="" id="{961DEBC7-8F20-C2C5-3A24-06D4DA1ADAB8}"/>
              </a:ext>
            </a:extLst>
          </p:cNvPr>
          <p:cNvSpPr/>
          <p:nvPr/>
        </p:nvSpPr>
        <p:spPr>
          <a:xfrm>
            <a:off x="2648238" y="3226986"/>
            <a:ext cx="7957154" cy="1135350"/>
          </a:xfrm>
          <a:prstGeom prst="roundRect">
            <a:avLst>
              <a:gd name="adj" fmla="val 2957"/>
            </a:avLst>
          </a:prstGeom>
          <a:noFill/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tIns="216000" rIns="180000" bIns="288000" rtlCol="0" anchor="b">
            <a:spAutoFit/>
          </a:bodyPr>
          <a:lstStyle/>
          <a:p>
            <a:pPr>
              <a:lnSpc>
                <a:spcPts val="2400"/>
              </a:lnSpc>
            </a:pPr>
            <a:r>
              <a:rPr lang="ru-RU" sz="2100" dirty="0">
                <a:solidFill>
                  <a:srgbClr val="1C4E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Видеонаблюдение, проверка и поиск ТС по базам данных, антитеррор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CB59914-98C3-3A0D-A9F9-C6D77ECD5DE2}"/>
              </a:ext>
            </a:extLst>
          </p:cNvPr>
          <p:cNvSpPr/>
          <p:nvPr/>
        </p:nvSpPr>
        <p:spPr>
          <a:xfrm rot="5400000">
            <a:off x="5195550" y="61373"/>
            <a:ext cx="1249322" cy="9896965"/>
          </a:xfrm>
          <a:prstGeom prst="rect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311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08" y="385987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  <a:latin typeface="+mn-lt"/>
              </a:rPr>
              <a:t>КОРДОН.ПРО – </a:t>
            </a:r>
            <a:r>
              <a:rPr lang="ru-RU" sz="3200" b="1" cap="all" dirty="0">
                <a:solidFill>
                  <a:srgbClr val="1C4E8A"/>
                </a:solidFill>
                <a:latin typeface="+mn-lt"/>
              </a:rPr>
              <a:t>универсальный инструмент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9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sp>
        <p:nvSpPr>
          <p:cNvPr id="8" name="Прямоугольник 53">
            <a:extLst>
              <a:ext uri="{FF2B5EF4-FFF2-40B4-BE49-F238E27FC236}">
                <a16:creationId xmlns:a16="http://schemas.microsoft.com/office/drawing/2014/main" xmlns="" id="{46502BD0-D2B0-EDAD-3554-B159CF1E90FC}"/>
              </a:ext>
            </a:extLst>
          </p:cNvPr>
          <p:cNvSpPr/>
          <p:nvPr/>
        </p:nvSpPr>
        <p:spPr>
          <a:xfrm>
            <a:off x="8452018" y="1714965"/>
            <a:ext cx="3739977" cy="3172280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ctr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Автоматически измеряет скорости всех ТС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Распознает номера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Классифицирует типы и определяет марки ТС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Передает данные в режиме </a:t>
            </a:r>
            <a:r>
              <a:rPr lang="ru-RU" sz="2000" dirty="0" err="1">
                <a:solidFill>
                  <a:srgbClr val="000000"/>
                </a:solidFill>
              </a:rPr>
              <a:t>on-line</a:t>
            </a: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2" name="плашки 3 правка">
            <a:hlinkClick r:id="" action="ppaction://media"/>
            <a:extLst>
              <a:ext uri="{FF2B5EF4-FFF2-40B4-BE49-F238E27FC236}">
                <a16:creationId xmlns:a16="http://schemas.microsoft.com/office/drawing/2014/main" xmlns="" id="{7CD5B40F-EAEF-F391-0850-FF717E4519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9" end="2831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100" y="1328975"/>
            <a:ext cx="8028037" cy="45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54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08" y="385987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  <a:latin typeface="+mn-lt"/>
              </a:rPr>
              <a:t>ЗНАКИ ПЕРЕМЕННОЙ ИНФОРМАЦИИ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5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sp>
        <p:nvSpPr>
          <p:cNvPr id="8" name="Прямоугольник 53">
            <a:extLst>
              <a:ext uri="{FF2B5EF4-FFF2-40B4-BE49-F238E27FC236}">
                <a16:creationId xmlns:a16="http://schemas.microsoft.com/office/drawing/2014/main" xmlns="" id="{46502BD0-D2B0-EDAD-3554-B159CF1E90FC}"/>
              </a:ext>
            </a:extLst>
          </p:cNvPr>
          <p:cNvSpPr/>
          <p:nvPr/>
        </p:nvSpPr>
        <p:spPr>
          <a:xfrm>
            <a:off x="6943549" y="2015232"/>
            <a:ext cx="4980281" cy="1110177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Контролируемый порог скорости устанавливается </a:t>
            </a:r>
            <a:r>
              <a:rPr lang="ru-RU" sz="2200" b="1" cap="all" dirty="0">
                <a:solidFill>
                  <a:srgbClr val="1C4E8A"/>
                </a:solidFill>
                <a:latin typeface="Arial" pitchFamily="34" charset="0"/>
                <a:cs typeface="Arial" pitchFamily="34" charset="0"/>
              </a:rPr>
              <a:t>автоматически </a:t>
            </a: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 значению скорости на ЗПИ.</a:t>
            </a:r>
          </a:p>
        </p:txBody>
      </p:sp>
      <p:pic>
        <p:nvPicPr>
          <p:cNvPr id="1026" name="Picture 2" descr="Z:\products\F (комплексы ФВФ)\Модули и блоки\ЗПИ\фото и видео\нарушения\Санкт_Петербург_КАД_2021_04_15\06f533165fb0c97e87f2e118f422c096_edit_х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2" y="1420233"/>
            <a:ext cx="5974940" cy="45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36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08" y="385987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1C4E8A"/>
                </a:solidFill>
                <a:latin typeface="+mn-lt"/>
              </a:rPr>
              <a:t>КЛАССИФИКАЦИЯ ТС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6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sp>
        <p:nvSpPr>
          <p:cNvPr id="8" name="Прямоугольник 53">
            <a:extLst>
              <a:ext uri="{FF2B5EF4-FFF2-40B4-BE49-F238E27FC236}">
                <a16:creationId xmlns:a16="http://schemas.microsoft.com/office/drawing/2014/main" xmlns="" id="{46502BD0-D2B0-EDAD-3554-B159CF1E90FC}"/>
              </a:ext>
            </a:extLst>
          </p:cNvPr>
          <p:cNvSpPr/>
          <p:nvPr/>
        </p:nvSpPr>
        <p:spPr>
          <a:xfrm>
            <a:off x="8669476" y="1459226"/>
            <a:ext cx="3296713" cy="2510560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ctr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Автоматическая классификация типов ТС  </a:t>
            </a:r>
          </a:p>
          <a:p>
            <a:pPr marL="285750" indent="-28575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Автоматическое </a:t>
            </a:r>
            <a:b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распознавание марок</a:t>
            </a:r>
            <a:b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моделей ТС </a:t>
            </a:r>
          </a:p>
        </p:txBody>
      </p:sp>
      <p:pic>
        <p:nvPicPr>
          <p:cNvPr id="3" name="Picture 4" descr="Z:\exhibitions\2024\ДорСтрой 21-22 мая\презентация\материалы\марка\Скриншот 13-05-2024 123743_edit.jpg">
            <a:extLst>
              <a:ext uri="{FF2B5EF4-FFF2-40B4-BE49-F238E27FC236}">
                <a16:creationId xmlns:a16="http://schemas.microsoft.com/office/drawing/2014/main" xmlns="" id="{AECC3E17-538F-C7ED-789F-86F76AE2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9" y="1457136"/>
            <a:ext cx="7913328" cy="45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Z:\exhibitions\2024\ДорСтрой 21-22 мая\презентация\материалы\марка\Скриншот 13-05-2024 113340_edit.jpg">
            <a:extLst>
              <a:ext uri="{FF2B5EF4-FFF2-40B4-BE49-F238E27FC236}">
                <a16:creationId xmlns:a16="http://schemas.microsoft.com/office/drawing/2014/main" xmlns="" id="{9DCD178C-AFD8-29B2-4B72-38C1C0B87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7" y="1459226"/>
            <a:ext cx="7913330" cy="456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exhibitions\2024\ДорСтрой 21-22 мая\презентация\материалы\марка\Скриншот 13-05-2024 113310_edit.jpg">
            <a:extLst>
              <a:ext uri="{FF2B5EF4-FFF2-40B4-BE49-F238E27FC236}">
                <a16:creationId xmlns:a16="http://schemas.microsoft.com/office/drawing/2014/main" xmlns="" id="{36FEE781-5CB2-6903-5FA0-3D785FC4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7" y="1468170"/>
            <a:ext cx="7913329" cy="455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43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0496" y="356763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  <a:latin typeface="+mn-lt"/>
              </a:rPr>
              <a:t>ПРИМЕРЫ НАРУШЕНИЙ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7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A611AA5-DC88-D8B6-A2A6-31877EBBE6AB}"/>
              </a:ext>
            </a:extLst>
          </p:cNvPr>
          <p:cNvSpPr/>
          <p:nvPr/>
        </p:nvSpPr>
        <p:spPr>
          <a:xfrm>
            <a:off x="8460069" y="1196975"/>
            <a:ext cx="37282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dirty="0">
                <a:solidFill>
                  <a:srgbClr val="000000"/>
                </a:solidFill>
              </a:rPr>
              <a:t>Автоматический контроль запрета движения грузового транспорта по отдельным полосам</a:t>
            </a:r>
          </a:p>
        </p:txBody>
      </p:sp>
      <p:sp>
        <p:nvSpPr>
          <p:cNvPr id="8" name="Прямоугольник 53">
            <a:extLst>
              <a:ext uri="{FF2B5EF4-FFF2-40B4-BE49-F238E27FC236}">
                <a16:creationId xmlns:a16="http://schemas.microsoft.com/office/drawing/2014/main" xmlns="" id="{46502BD0-D2B0-EDAD-3554-B159CF1E90FC}"/>
              </a:ext>
            </a:extLst>
          </p:cNvPr>
          <p:cNvSpPr/>
          <p:nvPr/>
        </p:nvSpPr>
        <p:spPr>
          <a:xfrm>
            <a:off x="8460069" y="2999300"/>
            <a:ext cx="3649767" cy="2772170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ctr">
            <a:spAutoFit/>
          </a:bodyPr>
          <a:lstStyle/>
          <a:p>
            <a:pPr marL="285750" indent="-2844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</a:rPr>
              <a:t>Автоматическое сохранение видеоролика по каждому нарушению</a:t>
            </a:r>
          </a:p>
          <a:p>
            <a:pPr marL="285750" indent="-2844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</a:rPr>
              <a:t> Поддерживается формат сжатия видео H.264 </a:t>
            </a:r>
          </a:p>
        </p:txBody>
      </p:sp>
      <p:pic>
        <p:nvPicPr>
          <p:cNvPr id="4" name="Picture 3" descr="\\filesrv\document\products\F (комплексы ФВФ)\Разработка\Новый интерфейс\violations_new\PNG\icoVTP.png">
            <a:extLst>
              <a:ext uri="{FF2B5EF4-FFF2-40B4-BE49-F238E27FC236}">
                <a16:creationId xmlns:a16="http://schemas.microsoft.com/office/drawing/2014/main" xmlns="" id="{C5DFD594-CC2A-B77B-A3B3-7A3CBA38B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05" y="690578"/>
            <a:ext cx="646782" cy="65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_stop.mp4">
            <a:hlinkClick r:id="" action="ppaction://media"/>
            <a:extLst>
              <a:ext uri="{FF2B5EF4-FFF2-40B4-BE49-F238E27FC236}">
                <a16:creationId xmlns:a16="http://schemas.microsoft.com/office/drawing/2014/main" xmlns="" id="{77EB6F35-3FEA-D893-ADA3-37D610F6C9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191" y="1478619"/>
            <a:ext cx="7937745" cy="44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78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08" y="385987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1C4E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С АСУДД 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4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A611AA5-DC88-D8B6-A2A6-31877EBBE6AB}"/>
              </a:ext>
            </a:extLst>
          </p:cNvPr>
          <p:cNvSpPr/>
          <p:nvPr/>
        </p:nvSpPr>
        <p:spPr>
          <a:xfrm>
            <a:off x="4569183" y="1569306"/>
            <a:ext cx="7174893" cy="329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Данные с комплексов могут использоваться для: </a:t>
            </a:r>
          </a:p>
        </p:txBody>
      </p:sp>
      <p:sp>
        <p:nvSpPr>
          <p:cNvPr id="8" name="Прямоугольник 53">
            <a:extLst>
              <a:ext uri="{FF2B5EF4-FFF2-40B4-BE49-F238E27FC236}">
                <a16:creationId xmlns:a16="http://schemas.microsoft.com/office/drawing/2014/main" xmlns="" id="{46502BD0-D2B0-EDAD-3554-B159CF1E90FC}"/>
              </a:ext>
            </a:extLst>
          </p:cNvPr>
          <p:cNvSpPr/>
          <p:nvPr/>
        </p:nvSpPr>
        <p:spPr>
          <a:xfrm>
            <a:off x="4496137" y="2009647"/>
            <a:ext cx="6896382" cy="4372608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noFill/>
          <a:ln w="12700">
            <a:noFill/>
          </a:ln>
        </p:spPr>
        <p:txBody>
          <a:bodyPr wrap="square" lIns="90000" tIns="46800" rIns="90000" bIns="46800" anchor="ctr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Информирование водителя о его скорости.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Интеллектуальное управление дорожным движением включая </a:t>
            </a:r>
            <a:r>
              <a:rPr lang="ru-RU" sz="2200" b="1" dirty="0">
                <a:solidFill>
                  <a:srgbClr val="1C4E8A"/>
                </a:solidFill>
                <a:latin typeface="Arial" pitchFamily="34" charset="0"/>
                <a:cs typeface="Arial" pitchFamily="34" charset="0"/>
              </a:rPr>
              <a:t>адаптивное управление светофорами.</a:t>
            </a:r>
            <a:r>
              <a:rPr lang="ru-RU" sz="2200" dirty="0">
                <a:solidFill>
                  <a:srgbClr val="1C4E8A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Определение интенсивности транспортных потоков и </a:t>
            </a:r>
            <a:r>
              <a:rPr lang="ru-RU" sz="2200" b="1" dirty="0">
                <a:solidFill>
                  <a:srgbClr val="1C4E8A"/>
                </a:solidFill>
                <a:latin typeface="Arial" pitchFamily="34" charset="0"/>
                <a:cs typeface="Arial" pitchFamily="34" charset="0"/>
              </a:rPr>
              <a:t>классификация ТС  </a:t>
            </a: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 категориям.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Информирование водителей и ЦОД о заторах.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Видеонаблюдение для </a:t>
            </a:r>
            <a:r>
              <a:rPr lang="ru-RU" sz="2200" b="1" dirty="0">
                <a:solidFill>
                  <a:srgbClr val="1C4E8A"/>
                </a:solidFill>
                <a:latin typeface="Arial" pitchFamily="34" charset="0"/>
                <a:cs typeface="Arial" pitchFamily="34" charset="0"/>
              </a:rPr>
              <a:t>оперативного реагирования </a:t>
            </a:r>
            <a:r>
              <a:rPr lang="ru-RU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дорожные инциденты. </a:t>
            </a:r>
          </a:p>
        </p:txBody>
      </p:sp>
      <p:pic>
        <p:nvPicPr>
          <p:cNvPr id="11" name="Picture 2" descr="Z:\exhibitions\2024\ДорСтрой 21-22 мая\презентация\материалы\табло\замена-табло-2.jpg">
            <a:extLst>
              <a:ext uri="{FF2B5EF4-FFF2-40B4-BE49-F238E27FC236}">
                <a16:creationId xmlns:a16="http://schemas.microsoft.com/office/drawing/2014/main" xmlns="" id="{8E427E2E-2D43-A17B-9178-D3E09059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8" y="1376131"/>
            <a:ext cx="3272259" cy="4560890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4482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Заголовок 4">
            <a:extLst>
              <a:ext uri="{FF2B5EF4-FFF2-40B4-BE49-F238E27FC236}">
                <a16:creationId xmlns:a16="http://schemas.microsoft.com/office/drawing/2014/main" xmlns="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08" y="385987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C4E8A"/>
                </a:solidFill>
                <a:latin typeface="+mn-lt"/>
              </a:rPr>
              <a:t>АНАЛИЗ СТАТИСТИКИ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xmlns="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/>
              <a:t>8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6CE954-F25D-5232-5103-A61585BDE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7" y="172823"/>
            <a:ext cx="1633181" cy="324822"/>
          </a:xfrm>
          <a:prstGeom prst="rect">
            <a:avLst/>
          </a:prstGeom>
        </p:spPr>
      </p:pic>
      <p:sp>
        <p:nvSpPr>
          <p:cNvPr id="21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xmlns="" id="{52D40228-9EBD-DD58-D37E-8CD8198D7E0F}"/>
              </a:ext>
            </a:extLst>
          </p:cNvPr>
          <p:cNvSpPr/>
          <p:nvPr/>
        </p:nvSpPr>
        <p:spPr>
          <a:xfrm>
            <a:off x="769907" y="1714168"/>
            <a:ext cx="3813668" cy="1282407"/>
          </a:xfrm>
          <a:prstGeom prst="roundRect">
            <a:avLst>
              <a:gd name="adj" fmla="val 2957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tIns="108000" rIns="180000" bIns="108000" rtlCol="0" anchor="b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ru-RU" sz="2200" b="1" dirty="0">
                <a:solidFill>
                  <a:srgbClr val="1C4E8A"/>
                </a:solidFill>
              </a:rPr>
              <a:t>СРЕДНЯЯ СКОРОСТЬ</a:t>
            </a:r>
            <a:br>
              <a:rPr lang="ru-RU" sz="2200" b="1" dirty="0">
                <a:solidFill>
                  <a:srgbClr val="1C4E8A"/>
                </a:solidFill>
              </a:rPr>
            </a:br>
            <a:r>
              <a:rPr lang="ru-RU" sz="2200" b="1" dirty="0">
                <a:solidFill>
                  <a:srgbClr val="1C4E8A"/>
                </a:solidFill>
              </a:rPr>
              <a:t>ЗА СУТКИ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A0F23CB-73F0-088E-E359-2382CC1365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397" y="1210963"/>
            <a:ext cx="6563793" cy="272055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3733EA5-8BE1-20F0-D9CD-C7FEFE89A1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396" y="3743386"/>
            <a:ext cx="6563793" cy="2720559"/>
          </a:xfrm>
          <a:prstGeom prst="rect">
            <a:avLst/>
          </a:prstGeom>
        </p:spPr>
      </p:pic>
      <p:sp>
        <p:nvSpPr>
          <p:cNvPr id="24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xmlns="" id="{70572417-1A7E-D488-5CF9-702CFE6F35BC}"/>
              </a:ext>
            </a:extLst>
          </p:cNvPr>
          <p:cNvSpPr/>
          <p:nvPr/>
        </p:nvSpPr>
        <p:spPr>
          <a:xfrm>
            <a:off x="769908" y="3740024"/>
            <a:ext cx="3813667" cy="636799"/>
          </a:xfrm>
          <a:prstGeom prst="roundRect">
            <a:avLst>
              <a:gd name="adj" fmla="val 2957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tIns="216000" rIns="180000" bIns="180000" rtlCol="0" anchor="b">
            <a:spAutoFit/>
          </a:bodyPr>
          <a:lstStyle/>
          <a:p>
            <a:pPr algn="r">
              <a:lnSpc>
                <a:spcPts val="1800"/>
              </a:lnSpc>
              <a:spcAft>
                <a:spcPts val="600"/>
              </a:spcAft>
            </a:pPr>
            <a:r>
              <a:rPr lang="ru-RU" sz="2200" b="1" dirty="0">
                <a:solidFill>
                  <a:srgbClr val="1C4E8A"/>
                </a:solidFill>
              </a:rPr>
              <a:t>ПОЧАСОВАЯ НАГРУЗКА</a:t>
            </a:r>
          </a:p>
        </p:txBody>
      </p:sp>
    </p:spTree>
    <p:extLst>
      <p:ext uri="{BB962C8B-B14F-4D97-AF65-F5344CB8AC3E}">
        <p14:creationId xmlns:p14="http://schemas.microsoft.com/office/powerpoint/2010/main" val="570824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Другая 1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318</Words>
  <Application>Microsoft Office PowerPoint</Application>
  <PresentationFormat>Произвольный</PresentationFormat>
  <Paragraphs>82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Century Gothic</vt:lpstr>
      <vt:lpstr>Тема Office</vt:lpstr>
      <vt:lpstr>Применение комплексов ФВФ для повышения безопасности на дорогах</vt:lpstr>
      <vt:lpstr>НОРМАТИВНО-ПРАВОВАЯ БАЗА</vt:lpstr>
      <vt:lpstr>ОСНОВНЫЕ ФУНКЦИИ</vt:lpstr>
      <vt:lpstr>КОРДОН.ПРО – универсальный инструмент</vt:lpstr>
      <vt:lpstr>ЗНАКИ ПЕРЕМЕННОЙ ИНФОРМАЦИИ</vt:lpstr>
      <vt:lpstr>КЛАССИФИКАЦИЯ ТС</vt:lpstr>
      <vt:lpstr>ПРИМЕРЫ НАРУШЕНИЙ</vt:lpstr>
      <vt:lpstr>ИНТЕГРАЦИЯ С АСУДД </vt:lpstr>
      <vt:lpstr>АНАЛИЗ СТАТИСТИКИ</vt:lpstr>
      <vt:lpstr>ПРОЕКТИРОВАНИЕ </vt:lpstr>
      <vt:lpstr>ВВЕДЕНИЕ В ЭКСПЛУАТАЦИЮ</vt:lpstr>
      <vt:lpstr>НАДЕЖНОСТЬ И ОПЫТ </vt:lpstr>
      <vt:lpstr> ЭФФЕКТИВНОСТЬ ФВФ</vt:lpstr>
      <vt:lpstr>БЛАГОДАРЮ ЗА ВНИМАНИЕ!   ООО «Симикон» 195009, г. Санкт-Петербург, ул. Арсенальная д.66, корп.3, стр.1 Тел.: +7 (812) 670-09-09  E-mail: ruinfo@simicon.com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Кутвинов Василий Олегович</dc:creator>
  <cp:lastModifiedBy>Самушенков Алексей</cp:lastModifiedBy>
  <cp:revision>99</cp:revision>
  <dcterms:created xsi:type="dcterms:W3CDTF">2023-05-03T14:32:16Z</dcterms:created>
  <dcterms:modified xsi:type="dcterms:W3CDTF">2024-09-09T09:20:38Z</dcterms:modified>
</cp:coreProperties>
</file>