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84" r:id="rId3"/>
    <p:sldId id="285" r:id="rId4"/>
    <p:sldId id="260" r:id="rId5"/>
    <p:sldId id="295" r:id="rId6"/>
    <p:sldId id="289" r:id="rId7"/>
    <p:sldId id="290" r:id="rId8"/>
    <p:sldId id="294" r:id="rId9"/>
    <p:sldId id="262" r:id="rId10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344"/>
    <a:srgbClr val="4851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2916" autoAdjust="0"/>
  </p:normalViewPr>
  <p:slideViewPr>
    <p:cSldViewPr snapToGrid="0">
      <p:cViewPr varScale="1">
        <p:scale>
          <a:sx n="102" d="100"/>
          <a:sy n="102" d="100"/>
        </p:scale>
        <p:origin x="-7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14E386BD-715D-496D-8C1F-0744577854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036586A-7224-4468-94FA-5C149279F0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8FA8F-6185-41D3-94D6-3332CB37309B}" type="datetimeFigureOut">
              <a:rPr lang="ru-RU" smtClean="0"/>
              <a:t>13.09.24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77FB863-58BC-4D3A-8102-0154CC67BE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54588AD-2B00-4243-B4FC-E52F19EB850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B04D4-4DFA-4938-869A-6531527A79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70018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C1773-B5C9-4DFE-A580-742D81658855}" type="datetimeFigureOut">
              <a:rPr lang="ru-RU" smtClean="0"/>
              <a:t>13.09.24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EF825-2455-470D-8158-AD4F707B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6518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757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13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25AB-50C2-45BA-9080-2C4172F7563A}" type="datetime1">
              <a:rPr lang="ru-RU" smtClean="0"/>
              <a:t>13.09.24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395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C92B-136E-489A-ABFD-DC2D395E6BA8}" type="datetime1">
              <a:rPr lang="ru-RU" smtClean="0"/>
              <a:t>13.09.24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45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4DA44-F968-45E3-9401-9153DC2E47E6}" type="datetime1">
              <a:rPr lang="ru-RU" smtClean="0"/>
              <a:t>13.09.24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98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BCCA1-FD16-43CD-B97A-CE9B4510F2DB}" type="datetime1">
              <a:rPr lang="ru-RU" smtClean="0"/>
              <a:t>13.09.24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2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0F876-D3B7-45F3-B91C-80109C142B7E}" type="datetime1">
              <a:rPr lang="ru-RU" smtClean="0"/>
              <a:t>13.09.24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69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68E1-BFD8-4E57-AD22-F52604D20CE9}" type="datetime1">
              <a:rPr lang="ru-RU" smtClean="0"/>
              <a:t>13.09.24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60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16D12-B8B3-4F8E-B17F-85BD646AE764}" type="datetime1">
              <a:rPr lang="ru-RU" smtClean="0"/>
              <a:t>13.09.24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788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BC42-0EB7-4370-B556-289E1926D938}" type="datetime1">
              <a:rPr lang="ru-RU" smtClean="0"/>
              <a:t>13.09.24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02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90462-F74E-488B-AC33-5824CF07F48F}" type="datetime1">
              <a:rPr lang="ru-RU" smtClean="0"/>
              <a:t>13.09.24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7C5B1-0609-4B57-95A6-6E92824D5C9B}" type="datetime1">
              <a:rPr lang="ru-RU" smtClean="0"/>
              <a:t>13.09.24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7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C200E-66CC-4E05-840A-2CBCD3E2D160}" type="datetime1">
              <a:rPr lang="ru-RU" smtClean="0"/>
              <a:t>13.09.24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2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4256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8CDD4-D34D-49AE-AE9E-1C35533F1CE5}" type="datetime1">
              <a:rPr lang="ru-RU" smtClean="0"/>
              <a:t>13.09.24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2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EBA1B-03DD-4EC7-A1C5-A73086B467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36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jpeg"/><Relationship Id="rId5" Type="http://schemas.openxmlformats.org/officeDocument/2006/relationships/image" Target="../media/image4.png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65" y="572757"/>
            <a:ext cx="4903674" cy="55875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4413" y="607885"/>
            <a:ext cx="2143125" cy="9239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49183" y="1960098"/>
            <a:ext cx="7514727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Основные проблемы ценообразования </a:t>
            </a:r>
            <a:br>
              <a:rPr lang="ru-RU" sz="28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sz="28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в строительстве и содержании автомобильных дорог </a:t>
            </a:r>
            <a:br>
              <a:rPr lang="ru-RU" sz="28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sz="28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и искусственных дорожных сооружений </a:t>
            </a:r>
            <a:br>
              <a:rPr lang="ru-RU" sz="28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sz="11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/>
            </a:r>
            <a:br>
              <a:rPr lang="ru-RU" sz="11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в том числе при переходе </a:t>
            </a:r>
            <a:br>
              <a:rPr lang="ru-RU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на ресурсно-индексный метод </a:t>
            </a:r>
            <a:br>
              <a:rPr lang="ru-RU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определения сметной стоимости</a:t>
            </a:r>
            <a:endParaRPr lang="ru-RU" sz="2800" dirty="0">
              <a:solidFill>
                <a:srgbClr val="485162"/>
              </a:solidFill>
              <a:latin typeface="Rubik Medium" panose="00000600000000000000" pitchFamily="2" charset="-79"/>
              <a:cs typeface="Rubik Medium" panose="000006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68795" y="5125831"/>
            <a:ext cx="751472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Мария </a:t>
            </a:r>
            <a:r>
              <a:rPr lang="ru-RU" sz="2400" b="1" i="1" dirty="0" err="1" smtClean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Ярмальчук</a:t>
            </a:r>
            <a:r>
              <a:rPr lang="ru-RU" sz="2400" b="1" i="1" dirty="0" smtClean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 </a:t>
            </a:r>
          </a:p>
          <a:p>
            <a:pPr algn="ctr"/>
            <a:endParaRPr lang="ru-RU" sz="800" i="1" dirty="0" smtClean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 algn="ctr"/>
            <a:r>
              <a:rPr lang="ru-RU" sz="2000" i="1" dirty="0" smtClean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генеральный </a:t>
            </a:r>
            <a:r>
              <a:rPr lang="ru-RU" sz="2000" i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директор НАИК</a:t>
            </a:r>
          </a:p>
        </p:txBody>
      </p:sp>
    </p:spTree>
    <p:extLst>
      <p:ext uri="{BB962C8B-B14F-4D97-AF65-F5344CB8AC3E}">
        <p14:creationId xmlns:p14="http://schemas.microsoft.com/office/powerpoint/2010/main" val="240677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CAB244FA-37A8-4A81-A702-21CB1FE56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6" y="823912"/>
            <a:ext cx="6800850" cy="5715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473011"/>
            <a:ext cx="1257300" cy="352425"/>
          </a:xfrm>
          <a:prstGeom prst="rect">
            <a:avLst/>
          </a:prstGeom>
        </p:spPr>
      </p:pic>
      <p:sp>
        <p:nvSpPr>
          <p:cNvPr id="15" name="Скругленный прямоугольник 12">
            <a:extLst>
              <a:ext uri="{FF2B5EF4-FFF2-40B4-BE49-F238E27FC236}">
                <a16:creationId xmlns:a16="http://schemas.microsoft.com/office/drawing/2014/main" xmlns="" id="{B70CB740-A700-2A86-AE80-663E33E47BD1}"/>
              </a:ext>
            </a:extLst>
          </p:cNvPr>
          <p:cNvSpPr/>
          <p:nvPr/>
        </p:nvSpPr>
        <p:spPr>
          <a:xfrm>
            <a:off x="2551805" y="348637"/>
            <a:ext cx="9030974" cy="884122"/>
          </a:xfrm>
          <a:prstGeom prst="roundRect">
            <a:avLst/>
          </a:prstGeom>
          <a:solidFill>
            <a:srgbClr val="E95344"/>
          </a:solidFill>
          <a:ln>
            <a:solidFill>
              <a:srgbClr val="E95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Основные достижения НАИК</a:t>
            </a: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xmlns="" id="{557D08B1-25AD-0327-65A6-AD36285E7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771128"/>
              </p:ext>
            </p:extLst>
          </p:nvPr>
        </p:nvGraphicFramePr>
        <p:xfrm>
          <a:off x="609219" y="1464521"/>
          <a:ext cx="10973560" cy="4995466"/>
        </p:xfrm>
        <a:graphic>
          <a:graphicData uri="http://schemas.openxmlformats.org/drawingml/2006/table">
            <a:tbl>
              <a:tblPr firstRow="1" bandRow="1"/>
              <a:tblGrid>
                <a:gridCol w="2194712">
                  <a:extLst>
                    <a:ext uri="{9D8B030D-6E8A-4147-A177-3AD203B41FA5}">
                      <a16:colId xmlns:a16="http://schemas.microsoft.com/office/drawing/2014/main" xmlns="" val="3702744919"/>
                    </a:ext>
                  </a:extLst>
                </a:gridCol>
                <a:gridCol w="2194712">
                  <a:extLst>
                    <a:ext uri="{9D8B030D-6E8A-4147-A177-3AD203B41FA5}">
                      <a16:colId xmlns:a16="http://schemas.microsoft.com/office/drawing/2014/main" xmlns="" val="2708411799"/>
                    </a:ext>
                  </a:extLst>
                </a:gridCol>
                <a:gridCol w="2194712">
                  <a:extLst>
                    <a:ext uri="{9D8B030D-6E8A-4147-A177-3AD203B41FA5}">
                      <a16:colId xmlns:a16="http://schemas.microsoft.com/office/drawing/2014/main" xmlns="" val="1147819758"/>
                    </a:ext>
                  </a:extLst>
                </a:gridCol>
                <a:gridCol w="2194712">
                  <a:extLst>
                    <a:ext uri="{9D8B030D-6E8A-4147-A177-3AD203B41FA5}">
                      <a16:colId xmlns:a16="http://schemas.microsoft.com/office/drawing/2014/main" xmlns="" val="3822002500"/>
                    </a:ext>
                  </a:extLst>
                </a:gridCol>
                <a:gridCol w="2194712">
                  <a:extLst>
                    <a:ext uri="{9D8B030D-6E8A-4147-A177-3AD203B41FA5}">
                      <a16:colId xmlns:a16="http://schemas.microsoft.com/office/drawing/2014/main" xmlns="" val="1054911278"/>
                    </a:ext>
                  </a:extLst>
                </a:gridCol>
              </a:tblGrid>
              <a:tr h="2368360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ru-RU" sz="1300" b="0" kern="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2022 года </a:t>
                      </a:r>
                      <a:r>
                        <a:rPr lang="ru-RU" sz="1300" b="1" kern="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реализуется Дорожная карта по решению ключевых проблем </a:t>
                      </a:r>
                      <a:r>
                        <a:rPr lang="ru-RU" sz="1300" b="1" kern="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отрасли</a:t>
                      </a:r>
                      <a:endParaRPr lang="ru-RU" sz="13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Большинство предложений НАИК по снижению рисков для отрасли учтены в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антикризисном плане </a:t>
                      </a:r>
                      <a:r>
                        <a:rPr lang="ru-RU" sz="1300" b="1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Правительства</a:t>
                      </a:r>
                      <a:endParaRPr lang="ru-RU" sz="1300" b="1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Принято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</a:t>
                      </a:r>
                      <a:b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1315,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установившее механизм пересмотра стоимости контрактов </a:t>
                      </a:r>
                      <a:b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удорожанием строительных ресурсов</a:t>
                      </a:r>
                      <a:endParaRPr lang="ru-RU" sz="13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 </a:t>
                      </a:r>
                      <a:r>
                        <a:rPr lang="ru-RU" sz="13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Организована штабная работа по регулярному </a:t>
                      </a:r>
                      <a:r>
                        <a:rPr lang="ru-RU" sz="1300" b="1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представлению в ФДА и ГК</a:t>
                      </a:r>
                      <a:r>
                        <a:rPr lang="ru-RU" sz="1300" b="1" kern="1200" baseline="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kern="1200" baseline="0" dirty="0" err="1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Автодор</a:t>
                      </a:r>
                      <a:r>
                        <a:rPr lang="ru-RU" sz="1300" b="1" kern="1200" baseline="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="1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сведений по объектам, претерпевшим удорожание, </a:t>
                      </a:r>
                      <a:r>
                        <a:rPr lang="ru-RU" sz="13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их включения в правительственные распоряжения</a:t>
                      </a:r>
                      <a:endParaRPr lang="ru-RU" sz="1300" b="0" kern="100" dirty="0" smtClean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300" dirty="0"/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Подрядчики смогли получать в 2022 году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авансовые платежи в размере до 90 %</a:t>
                      </a:r>
                      <a:endParaRPr lang="ru-RU" sz="1300" b="1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6704830"/>
                  </a:ext>
                </a:extLst>
              </a:tr>
              <a:tr h="262710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Расширены направления использования </a:t>
                      </a:r>
                      <a:b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 ФНБ,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на выплату заработной платы, налогов и сборов </a:t>
                      </a:r>
                      <a:b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т.д.</a:t>
                      </a:r>
                      <a:endParaRPr lang="ru-RU" sz="13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Увеличены 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нормативы сметной прибыли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фонду оплаты труда для дорожников в размере 134%, для мостовиков - 93%. Также увеличены нормативы накладных расходов</a:t>
                      </a:r>
                      <a:endParaRPr lang="ru-RU" sz="13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</a:t>
                      </a:r>
                      <a:r>
                        <a:rPr lang="ru-RU" sz="13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Расширенное</a:t>
                      </a:r>
                      <a:r>
                        <a:rPr lang="ru-RU" sz="1300" b="0" kern="1200" baseline="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казначейское сопровождение осуществляется </a:t>
                      </a:r>
                      <a:r>
                        <a:rPr lang="ru-RU" sz="1300" b="1" kern="1200" baseline="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только в случае принятия отдельных актов Правительства</a:t>
                      </a:r>
                      <a:endParaRPr lang="ru-RU" sz="1300" b="1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Установлена возможность перечисления средств, подлежащих казначейскому сопровождению, напрямую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лицевые счета поставщикам и подрядчикам</a:t>
                      </a:r>
                      <a:endParaRPr lang="ru-RU" sz="1300" b="1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3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Разработаны и утверждены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типовые условия контрактов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выполнение работ по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строительству, реконструкции и капитальному ремонту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а также </a:t>
                      </a:r>
                      <a:r>
                        <a:rPr lang="ru-RU" sz="13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ремонту и содержанию  </a:t>
                      </a:r>
                      <a:r>
                        <a:rPr lang="ru-RU" sz="13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автодорог и искусственных дорожных сооружений</a:t>
                      </a:r>
                      <a:endParaRPr lang="ru-RU" sz="13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1908765"/>
                  </a:ext>
                </a:extLst>
              </a:tr>
            </a:tbl>
          </a:graphicData>
        </a:graphic>
      </p:graphicFrame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35799C58-FE75-44AA-A8AA-12A2B59ED874}"/>
              </a:ext>
            </a:extLst>
          </p:cNvPr>
          <p:cNvSpPr/>
          <p:nvPr/>
        </p:nvSpPr>
        <p:spPr>
          <a:xfrm>
            <a:off x="291404" y="6059156"/>
            <a:ext cx="381837" cy="352425"/>
          </a:xfrm>
          <a:prstGeom prst="ellipse">
            <a:avLst/>
          </a:prstGeom>
          <a:solidFill>
            <a:srgbClr val="E95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35748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ADEA934D-FD42-4C85-8754-F8C5E559D9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6" y="823912"/>
            <a:ext cx="6800850" cy="5715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473011"/>
            <a:ext cx="1257300" cy="352425"/>
          </a:xfrm>
          <a:prstGeom prst="rect">
            <a:avLst/>
          </a:prstGeom>
        </p:spPr>
      </p:pic>
      <p:sp>
        <p:nvSpPr>
          <p:cNvPr id="15" name="Скругленный прямоугольник 12">
            <a:extLst>
              <a:ext uri="{FF2B5EF4-FFF2-40B4-BE49-F238E27FC236}">
                <a16:creationId xmlns:a16="http://schemas.microsoft.com/office/drawing/2014/main" xmlns="" id="{B70CB740-A700-2A86-AE80-663E33E47BD1}"/>
              </a:ext>
            </a:extLst>
          </p:cNvPr>
          <p:cNvSpPr/>
          <p:nvPr/>
        </p:nvSpPr>
        <p:spPr>
          <a:xfrm>
            <a:off x="2526384" y="383590"/>
            <a:ext cx="9012024" cy="1098211"/>
          </a:xfrm>
          <a:prstGeom prst="roundRect">
            <a:avLst/>
          </a:prstGeom>
          <a:solidFill>
            <a:srgbClr val="E95344"/>
          </a:solidFill>
          <a:ln>
            <a:solidFill>
              <a:srgbClr val="E95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Первоочередные вопросы ценообразования, требующие решения  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ubik Medium" panose="00000600000000000000" pitchFamily="2" charset="-79"/>
              <a:ea typeface="+mn-ea"/>
              <a:cs typeface="Rubik Medium" panose="00000600000000000000" pitchFamily="2" charset="-79"/>
            </a:endParaRP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xmlns="" id="{557D08B1-25AD-0327-65A6-AD36285E7F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491401"/>
              </p:ext>
            </p:extLst>
          </p:nvPr>
        </p:nvGraphicFramePr>
        <p:xfrm>
          <a:off x="678730" y="1857081"/>
          <a:ext cx="11010508" cy="3195493"/>
        </p:xfrm>
        <a:graphic>
          <a:graphicData uri="http://schemas.openxmlformats.org/drawingml/2006/table">
            <a:tbl>
              <a:tblPr firstRow="1" bandRow="1"/>
              <a:tblGrid>
                <a:gridCol w="3520162">
                  <a:extLst>
                    <a:ext uri="{9D8B030D-6E8A-4147-A177-3AD203B41FA5}">
                      <a16:colId xmlns:a16="http://schemas.microsoft.com/office/drawing/2014/main" xmlns="" val="3702744919"/>
                    </a:ext>
                  </a:extLst>
                </a:gridCol>
                <a:gridCol w="3730172">
                  <a:extLst>
                    <a:ext uri="{9D8B030D-6E8A-4147-A177-3AD203B41FA5}">
                      <a16:colId xmlns:a16="http://schemas.microsoft.com/office/drawing/2014/main" xmlns="" val="2708411799"/>
                    </a:ext>
                  </a:extLst>
                </a:gridCol>
                <a:gridCol w="3760174">
                  <a:extLst>
                    <a:ext uri="{9D8B030D-6E8A-4147-A177-3AD203B41FA5}">
                      <a16:colId xmlns:a16="http://schemas.microsoft.com/office/drawing/2014/main" xmlns="" val="1147819758"/>
                    </a:ext>
                  </a:extLst>
                </a:gridCol>
              </a:tblGrid>
              <a:tr h="1143878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b="0" kern="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ru-RU" sz="1400" b="0" kern="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Несоответствие </a:t>
                      </a:r>
                      <a:r>
                        <a:rPr lang="ru-RU" sz="1400" b="1" kern="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среднеотраслевых заработных плат </a:t>
                      </a:r>
                      <a:r>
                        <a:rPr lang="ru-RU" sz="1400" b="0" kern="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дорожного строительства реальному рыночному уровню </a:t>
                      </a:r>
                      <a:endParaRPr lang="ru-RU" sz="14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прогнозного </a:t>
                      </a:r>
                      <a:r>
                        <a:rPr lang="ru-RU" sz="14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индекса-дефлятора 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строительной отрасли </a:t>
                      </a: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ru-RU" sz="14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</a:t>
                      </a:r>
                      <a:r>
                        <a:rPr lang="ru-RU" sz="14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механизма </a:t>
                      </a:r>
                      <a:br>
                        <a:rPr lang="ru-RU" sz="14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1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автоматической индексации цены 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контракта</a:t>
                      </a:r>
                      <a:endParaRPr lang="ru-RU" sz="14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06704830"/>
                  </a:ext>
                </a:extLst>
              </a:tr>
              <a:tr h="20516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</a:t>
                      </a:r>
                      <a:r>
                        <a:rPr lang="ru-RU" sz="1400" b="1" kern="1200" dirty="0" err="1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Неучет</a:t>
                      </a:r>
                      <a:r>
                        <a:rPr lang="ru-RU" sz="14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 сводном сметном расчете затрат,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которые обоснованно возникли у подрядчиков в ходе реализации контракта</a:t>
                      </a:r>
                      <a:endParaRPr lang="ru-RU" sz="14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endParaRPr lang="ru-RU" sz="1400" b="0" kern="1200" dirty="0">
                        <a:solidFill>
                          <a:srgbClr val="485162"/>
                        </a:solidFill>
                        <a:effectLst/>
                        <a:latin typeface="Rubik" panose="00000500000000000000" pitchFamily="2" charset="-79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ru-RU" sz="14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Недостаточные нормативы затрат на ремонт и содержание 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автомобильных дорог общего пользования федерального значения</a:t>
                      </a:r>
                    </a:p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endParaRPr lang="ru-RU" sz="1400" b="0" kern="1200" dirty="0">
                        <a:solidFill>
                          <a:srgbClr val="485162"/>
                        </a:solidFill>
                        <a:effectLst/>
                        <a:latin typeface="Rubik" panose="00000500000000000000" pitchFamily="2" charset="-79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E95344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 федерального закона </a:t>
                      </a:r>
                      <a:r>
                        <a:rPr lang="ru-RU" sz="14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532893-8 «О внесении изменений </a:t>
                      </a:r>
                      <a:r>
                        <a:rPr lang="ru-RU" sz="14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Бюджетный кодекс Российской Федерации» </a:t>
                      </a:r>
                      <a:r>
                        <a:rPr lang="ru-RU" sz="1400" b="0" kern="1200" dirty="0" smtClean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части </a:t>
                      </a:r>
                      <a:r>
                        <a:rPr lang="ru-RU" sz="1400" b="1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расширения методов осуществления государственного (муниципального) финансового контроля</a:t>
                      </a:r>
                      <a:r>
                        <a:rPr lang="ru-RU" sz="1400" b="0" kern="1200" dirty="0">
                          <a:solidFill>
                            <a:srgbClr val="485162"/>
                          </a:solidFill>
                          <a:effectLst/>
                          <a:latin typeface="Rubik" panose="00000500000000000000" pitchFamily="2" charset="-79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0" kern="100" dirty="0">
                        <a:solidFill>
                          <a:srgbClr val="48516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833" marR="70833" marT="35417" marB="35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1908765"/>
                  </a:ext>
                </a:extLst>
              </a:tr>
            </a:tbl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xmlns="" id="{074F5D16-7B4A-447A-B4E9-A2587A964144}"/>
              </a:ext>
            </a:extLst>
          </p:cNvPr>
          <p:cNvSpPr/>
          <p:nvPr/>
        </p:nvSpPr>
        <p:spPr>
          <a:xfrm>
            <a:off x="291404" y="6059156"/>
            <a:ext cx="381837" cy="352425"/>
          </a:xfrm>
          <a:prstGeom prst="ellipse">
            <a:avLst/>
          </a:prstGeom>
          <a:solidFill>
            <a:srgbClr val="E95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sp>
        <p:nvSpPr>
          <p:cNvPr id="4" name="Rectangle 3"/>
          <p:cNvSpPr/>
          <p:nvPr/>
        </p:nvSpPr>
        <p:spPr>
          <a:xfrm>
            <a:off x="784372" y="5120215"/>
            <a:ext cx="10894051" cy="747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000" b="1" dirty="0" smtClean="0">
                <a:solidFill>
                  <a:srgbClr val="E95344"/>
                </a:solidFill>
                <a:latin typeface="Rubik" panose="00000500000000000000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Большинство проблем отрасли в сфере ценообразования включено </a:t>
            </a:r>
            <a:br>
              <a:rPr lang="ru-RU" sz="2000" b="1" dirty="0" smtClean="0">
                <a:solidFill>
                  <a:srgbClr val="E95344"/>
                </a:solidFill>
                <a:latin typeface="Rubik" panose="00000500000000000000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E95344"/>
                </a:solidFill>
                <a:latin typeface="Rubik" panose="00000500000000000000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в новую редакцию Дорожной карты </a:t>
            </a:r>
            <a:endParaRPr lang="ru-RU" sz="2000" b="1" kern="100" dirty="0">
              <a:solidFill>
                <a:srgbClr val="48516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51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473011"/>
            <a:ext cx="1257300" cy="352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55356" y="2383368"/>
            <a:ext cx="2937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Rubik" panose="00000500000000000000" pitchFamily="2" charset="-79"/>
                <a:cs typeface="Rubik" panose="00000500000000000000" pitchFamily="2" charset="-79"/>
              </a:rPr>
              <a:t>Значимость этих проблем настолько очевидна, что постоянное информационно-пропагандистское обеспечение нашей деятельности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93064" y="1394636"/>
            <a:ext cx="6204030" cy="5488268"/>
          </a:xfrm>
          <a:prstGeom prst="rect">
            <a:avLst/>
          </a:prstGeom>
          <a:solidFill>
            <a:srgbClr val="485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88157" y="1573692"/>
            <a:ext cx="479824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ПРОБЛЕМА</a:t>
            </a:r>
            <a:r>
              <a:rPr lang="ru-RU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 </a:t>
            </a:r>
            <a:br>
              <a:rPr lang="ru-RU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endParaRPr lang="ru-RU" sz="1200" dirty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BB093CD-99F0-4B15-A81F-5F5B25C6170C}"/>
              </a:ext>
            </a:extLst>
          </p:cNvPr>
          <p:cNvSpPr txBox="1"/>
          <p:nvPr/>
        </p:nvSpPr>
        <p:spPr>
          <a:xfrm>
            <a:off x="6267908" y="1584627"/>
            <a:ext cx="5609724" cy="3000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РЕШЕНИЕ</a:t>
            </a:r>
            <a:r>
              <a:rPr lang="ru-RU" dirty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  </a:t>
            </a:r>
          </a:p>
          <a:p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Утверждение Росавтодором расчетов среднеотраслевого размера оплаты труда </a:t>
            </a:r>
            <a:r>
              <a:rPr lang="ru-RU" sz="1300" b="1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за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2023 год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300" dirty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Учёт объективных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заработных плат системообразующих предприятий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отрасли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300" dirty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Корректировка методики в части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выделения в отдельную группу заработных плат дорожников и мостовиков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/>
            </a:r>
            <a:b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</a:br>
            <a:r>
              <a:rPr lang="ru-RU" sz="1300" i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(по аналогии с Росатомом, РЖД и т.д.)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300" dirty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Борьба с «серыми» зарплатами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с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 использованием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данных ФНС России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F7131B7-A283-40D9-80F6-202023094E7B}"/>
              </a:ext>
            </a:extLst>
          </p:cNvPr>
          <p:cNvSpPr txBox="1"/>
          <p:nvPr/>
        </p:nvSpPr>
        <p:spPr>
          <a:xfrm>
            <a:off x="2435231" y="3148724"/>
            <a:ext cx="1465656" cy="981369"/>
          </a:xfrm>
          <a:prstGeom prst="rect">
            <a:avLst/>
          </a:prstGeom>
          <a:solidFill>
            <a:srgbClr val="E9534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>
                <a:solidFill>
                  <a:srgbClr val="485162"/>
                </a:solidFill>
              </a:rPr>
              <a:t>Недооценка сметной прибыли</a:t>
            </a:r>
          </a:p>
          <a:p>
            <a:r>
              <a:rPr lang="ru-RU" sz="1200" b="1" dirty="0">
                <a:solidFill>
                  <a:srgbClr val="485162"/>
                </a:solidFill>
              </a:rPr>
              <a:t>4,8% от СМР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10DB53A3-CE9E-4C57-84C1-0AA8FD6EEA74}"/>
              </a:ext>
            </a:extLst>
          </p:cNvPr>
          <p:cNvSpPr txBox="1"/>
          <p:nvPr/>
        </p:nvSpPr>
        <p:spPr>
          <a:xfrm>
            <a:off x="787757" y="2236442"/>
            <a:ext cx="4695804" cy="475510"/>
          </a:xfrm>
          <a:prstGeom prst="rect">
            <a:avLst/>
          </a:prstGeom>
          <a:solidFill>
            <a:srgbClr val="E95344">
              <a:alpha val="2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400" dirty="0">
                <a:solidFill>
                  <a:srgbClr val="485162"/>
                </a:solidFill>
              </a:rPr>
              <a:t>Недооценка сметного ФОТ (до 43,8%)</a:t>
            </a:r>
          </a:p>
        </p:txBody>
      </p: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xmlns="" id="{D77594BF-382D-44C3-87B0-6D7E0AE757E7}"/>
              </a:ext>
            </a:extLst>
          </p:cNvPr>
          <p:cNvCxnSpPr>
            <a:cxnSpLocks/>
          </p:cNvCxnSpPr>
          <p:nvPr/>
        </p:nvCxnSpPr>
        <p:spPr>
          <a:xfrm>
            <a:off x="4837213" y="2526668"/>
            <a:ext cx="3" cy="185284"/>
          </a:xfrm>
          <a:prstGeom prst="straightConnector1">
            <a:avLst/>
          </a:prstGeom>
          <a:ln w="25400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5AF45E7B-C4BC-417A-A51B-83C22DF3A598}"/>
              </a:ext>
            </a:extLst>
          </p:cNvPr>
          <p:cNvCxnSpPr>
            <a:cxnSpLocks/>
          </p:cNvCxnSpPr>
          <p:nvPr/>
        </p:nvCxnSpPr>
        <p:spPr>
          <a:xfrm>
            <a:off x="3135656" y="2569527"/>
            <a:ext cx="3" cy="185284"/>
          </a:xfrm>
          <a:prstGeom prst="straightConnector1">
            <a:avLst/>
          </a:prstGeom>
          <a:ln w="25400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>
            <a:extLst>
              <a:ext uri="{FF2B5EF4-FFF2-40B4-BE49-F238E27FC236}">
                <a16:creationId xmlns:a16="http://schemas.microsoft.com/office/drawing/2014/main" xmlns="" id="{51762082-BC1E-41CA-9890-A76564F64267}"/>
              </a:ext>
            </a:extLst>
          </p:cNvPr>
          <p:cNvCxnSpPr>
            <a:cxnSpLocks/>
          </p:cNvCxnSpPr>
          <p:nvPr/>
        </p:nvCxnSpPr>
        <p:spPr>
          <a:xfrm>
            <a:off x="1716189" y="2537192"/>
            <a:ext cx="3" cy="185284"/>
          </a:xfrm>
          <a:prstGeom prst="straightConnector1">
            <a:avLst/>
          </a:prstGeom>
          <a:ln w="25400"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800CDDD7-7281-4034-9872-7E4317FB4FE1}"/>
              </a:ext>
            </a:extLst>
          </p:cNvPr>
          <p:cNvSpPr txBox="1"/>
          <p:nvPr/>
        </p:nvSpPr>
        <p:spPr>
          <a:xfrm>
            <a:off x="776131" y="3143656"/>
            <a:ext cx="1526407" cy="968450"/>
          </a:xfrm>
          <a:prstGeom prst="rect">
            <a:avLst/>
          </a:prstGeom>
          <a:solidFill>
            <a:srgbClr val="E9534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>
                <a:solidFill>
                  <a:srgbClr val="485162"/>
                </a:solidFill>
              </a:rPr>
              <a:t>Недооценка общего ФОТ в составе СМР</a:t>
            </a:r>
          </a:p>
          <a:p>
            <a:r>
              <a:rPr lang="ru-RU" sz="1200" b="1" dirty="0">
                <a:solidFill>
                  <a:srgbClr val="485162"/>
                </a:solidFill>
              </a:rPr>
              <a:t>6,5% от СМР</a:t>
            </a:r>
            <a:endParaRPr lang="ru-RU" b="1" dirty="0">
              <a:solidFill>
                <a:srgbClr val="485162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58DB830-5854-4A7D-9B5D-70049CE2D79F}"/>
              </a:ext>
            </a:extLst>
          </p:cNvPr>
          <p:cNvSpPr txBox="1"/>
          <p:nvPr/>
        </p:nvSpPr>
        <p:spPr>
          <a:xfrm>
            <a:off x="4013207" y="3148724"/>
            <a:ext cx="1465654" cy="981369"/>
          </a:xfrm>
          <a:prstGeom prst="rect">
            <a:avLst/>
          </a:prstGeom>
          <a:solidFill>
            <a:srgbClr val="E95344">
              <a:alpha val="4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dirty="0">
                <a:solidFill>
                  <a:srgbClr val="485162"/>
                </a:solidFill>
              </a:rPr>
              <a:t>Недооценка накладных расходов</a:t>
            </a:r>
          </a:p>
          <a:p>
            <a:r>
              <a:rPr lang="ru-RU" sz="1200" b="1" dirty="0">
                <a:solidFill>
                  <a:srgbClr val="485162"/>
                </a:solidFill>
              </a:rPr>
              <a:t>7,7% от СМР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FF73FBC-70BA-4BE5-AE35-EBAD880EF0A2}"/>
              </a:ext>
            </a:extLst>
          </p:cNvPr>
          <p:cNvSpPr txBox="1"/>
          <p:nvPr/>
        </p:nvSpPr>
        <p:spPr>
          <a:xfrm>
            <a:off x="775307" y="4742167"/>
            <a:ext cx="4695805" cy="1297108"/>
          </a:xfrm>
          <a:prstGeom prst="rect">
            <a:avLst/>
          </a:prstGeom>
          <a:solidFill>
            <a:srgbClr val="E95344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100" b="0" i="0" u="none" strike="noStrike" cap="none" spc="0" normalizeH="0" baseline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cs typeface="Rubik Medium" panose="00000600000000000000" pitchFamily="2" charset="-79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ru-RU" sz="1300" dirty="0">
                <a:solidFill>
                  <a:srgbClr val="485162"/>
                </a:solidFill>
              </a:rPr>
              <a:t>Общая недооценка стоимости строительства в РИМ </a:t>
            </a:r>
            <a:r>
              <a:rPr lang="ru-RU" sz="1200" i="1" dirty="0">
                <a:solidFill>
                  <a:srgbClr val="485162"/>
                </a:solidFill>
              </a:rPr>
              <a:t>(на примере мостового строительства) </a:t>
            </a:r>
          </a:p>
          <a:p>
            <a:r>
              <a:rPr lang="ru-RU" sz="3600" dirty="0">
                <a:solidFill>
                  <a:srgbClr val="485162"/>
                </a:solidFill>
              </a:rPr>
              <a:t>19%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A4F7E1E3-2149-4425-941D-2683E34D5E5B}"/>
              </a:ext>
            </a:extLst>
          </p:cNvPr>
          <p:cNvSpPr txBox="1"/>
          <p:nvPr/>
        </p:nvSpPr>
        <p:spPr>
          <a:xfrm>
            <a:off x="6422569" y="4815503"/>
            <a:ext cx="5404347" cy="16927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4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СПРАВОЧНО</a:t>
            </a:r>
            <a:r>
              <a:rPr lang="ru-RU" sz="12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: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Средняя рентабельность (отношение прибыли к выручке) </a:t>
            </a:r>
            <a:br>
              <a:rPr lang="ru-RU" sz="12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sz="12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в экономике РФ </a:t>
            </a:r>
            <a:r>
              <a:rPr lang="ru-RU" sz="12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за 2022 год составила - </a:t>
            </a:r>
            <a:r>
              <a:rPr lang="ru-RU" sz="16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14,6%</a:t>
            </a:r>
          </a:p>
          <a:p>
            <a:endParaRPr lang="ru-RU" sz="700" b="1" dirty="0">
              <a:solidFill>
                <a:srgbClr val="485162"/>
              </a:solidFill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Средняя рентабельность </a:t>
            </a:r>
            <a:r>
              <a:rPr lang="ru-RU" sz="12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по отрасли строительство в целом, </a:t>
            </a:r>
            <a:r>
              <a:rPr lang="ru-RU" sz="12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включая жилищное строительство - </a:t>
            </a:r>
            <a:r>
              <a:rPr lang="ru-RU" sz="16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9,2%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ru-RU" sz="100" b="1" dirty="0">
              <a:solidFill>
                <a:srgbClr val="485162"/>
              </a:solidFill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rgbClr val="E95344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Рентабельность дорожных строителей   </a:t>
            </a:r>
            <a:r>
              <a:rPr lang="ru-RU" sz="2000" b="1" dirty="0">
                <a:solidFill>
                  <a:srgbClr val="E95344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2,6% -3,3%</a:t>
            </a:r>
            <a:endParaRPr lang="ru-RU" sz="1400" b="1" dirty="0">
              <a:solidFill>
                <a:srgbClr val="E95344"/>
              </a:solidFill>
              <a:latin typeface="Rubik Medium" panose="00000600000000000000" pitchFamily="2" charset="-79"/>
              <a:cs typeface="Rubik Medium" panose="00000600000000000000" pitchFamily="2" charset="-79"/>
            </a:endParaRPr>
          </a:p>
        </p:txBody>
      </p: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xmlns="" id="{8467008C-C47D-4B65-9AFC-531AE7BC4552}"/>
              </a:ext>
            </a:extLst>
          </p:cNvPr>
          <p:cNvCxnSpPr>
            <a:cxnSpLocks/>
          </p:cNvCxnSpPr>
          <p:nvPr/>
        </p:nvCxnSpPr>
        <p:spPr>
          <a:xfrm>
            <a:off x="3175848" y="2712428"/>
            <a:ext cx="0" cy="421180"/>
          </a:xfrm>
          <a:prstGeom prst="straightConnector1">
            <a:avLst/>
          </a:prstGeom>
          <a:ln w="57150">
            <a:solidFill>
              <a:srgbClr val="E95344">
                <a:alpha val="41961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xmlns="" id="{B01F890C-8CE8-4E05-9898-CABF2DD3AEB9}"/>
              </a:ext>
            </a:extLst>
          </p:cNvPr>
          <p:cNvCxnSpPr>
            <a:cxnSpLocks/>
          </p:cNvCxnSpPr>
          <p:nvPr/>
        </p:nvCxnSpPr>
        <p:spPr>
          <a:xfrm>
            <a:off x="1609982" y="2711952"/>
            <a:ext cx="0" cy="421180"/>
          </a:xfrm>
          <a:prstGeom prst="straightConnector1">
            <a:avLst/>
          </a:prstGeom>
          <a:ln w="57150">
            <a:solidFill>
              <a:srgbClr val="E95344">
                <a:alpha val="41961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xmlns="" id="{2E645DD1-72FF-42F3-B1D0-D85278D68F47}"/>
              </a:ext>
            </a:extLst>
          </p:cNvPr>
          <p:cNvCxnSpPr>
            <a:cxnSpLocks/>
          </p:cNvCxnSpPr>
          <p:nvPr/>
        </p:nvCxnSpPr>
        <p:spPr>
          <a:xfrm>
            <a:off x="4796983" y="2712428"/>
            <a:ext cx="0" cy="421180"/>
          </a:xfrm>
          <a:prstGeom prst="straightConnector1">
            <a:avLst/>
          </a:prstGeom>
          <a:ln w="57150">
            <a:solidFill>
              <a:srgbClr val="E95344">
                <a:alpha val="41961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:a16="http://schemas.microsoft.com/office/drawing/2014/main" xmlns="" id="{0F8E4210-2502-4F23-9572-D4D1D7454C0B}"/>
              </a:ext>
            </a:extLst>
          </p:cNvPr>
          <p:cNvCxnSpPr>
            <a:cxnSpLocks/>
          </p:cNvCxnSpPr>
          <p:nvPr/>
        </p:nvCxnSpPr>
        <p:spPr>
          <a:xfrm>
            <a:off x="3167480" y="4130920"/>
            <a:ext cx="0" cy="613651"/>
          </a:xfrm>
          <a:prstGeom prst="straightConnector1">
            <a:avLst/>
          </a:prstGeom>
          <a:ln w="76200">
            <a:solidFill>
              <a:srgbClr val="E95344">
                <a:alpha val="94902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xmlns="" id="{D0E6C3EF-A748-49AD-B277-ED10EAA4797C}"/>
              </a:ext>
            </a:extLst>
          </p:cNvPr>
          <p:cNvCxnSpPr>
            <a:cxnSpLocks/>
          </p:cNvCxnSpPr>
          <p:nvPr/>
        </p:nvCxnSpPr>
        <p:spPr>
          <a:xfrm>
            <a:off x="1591566" y="4110348"/>
            <a:ext cx="0" cy="634223"/>
          </a:xfrm>
          <a:prstGeom prst="straightConnector1">
            <a:avLst/>
          </a:prstGeom>
          <a:ln w="76200">
            <a:solidFill>
              <a:srgbClr val="E95344">
                <a:alpha val="94902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xmlns="" id="{97560E82-637E-4407-AA8A-D72A3F001143}"/>
              </a:ext>
            </a:extLst>
          </p:cNvPr>
          <p:cNvCxnSpPr>
            <a:cxnSpLocks/>
          </p:cNvCxnSpPr>
          <p:nvPr/>
        </p:nvCxnSpPr>
        <p:spPr>
          <a:xfrm>
            <a:off x="4758469" y="4130920"/>
            <a:ext cx="0" cy="613651"/>
          </a:xfrm>
          <a:prstGeom prst="straightConnector1">
            <a:avLst/>
          </a:prstGeom>
          <a:ln w="76200">
            <a:solidFill>
              <a:srgbClr val="E95344">
                <a:alpha val="94902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48E94D6B-DC6F-448D-98A8-42711290A2C5}"/>
              </a:ext>
            </a:extLst>
          </p:cNvPr>
          <p:cNvSpPr/>
          <p:nvPr/>
        </p:nvSpPr>
        <p:spPr>
          <a:xfrm>
            <a:off x="291404" y="6059156"/>
            <a:ext cx="381837" cy="352425"/>
          </a:xfrm>
          <a:prstGeom prst="ellipse">
            <a:avLst/>
          </a:prstGeom>
          <a:solidFill>
            <a:srgbClr val="E95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3</a:t>
            </a:r>
          </a:p>
        </p:txBody>
      </p:sp>
      <p:sp>
        <p:nvSpPr>
          <p:cNvPr id="23" name="Скругленный прямоугольник 12">
            <a:extLst>
              <a:ext uri="{FF2B5EF4-FFF2-40B4-BE49-F238E27FC236}">
                <a16:creationId xmlns:a16="http://schemas.microsoft.com/office/drawing/2014/main" xmlns="" id="{B70CB740-A700-2A86-AE80-663E33E47BD1}"/>
              </a:ext>
            </a:extLst>
          </p:cNvPr>
          <p:cNvSpPr/>
          <p:nvPr/>
        </p:nvSpPr>
        <p:spPr>
          <a:xfrm>
            <a:off x="2551805" y="273945"/>
            <a:ext cx="9030974" cy="873988"/>
          </a:xfrm>
          <a:prstGeom prst="roundRect">
            <a:avLst/>
          </a:prstGeom>
          <a:solidFill>
            <a:srgbClr val="E95344"/>
          </a:solidFill>
          <a:ln>
            <a:solidFill>
              <a:srgbClr val="E95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Некорректное определение среднеотраслевого размера оплаты труда рабочего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I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 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разряда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ubik Medium" panose="00000600000000000000" pitchFamily="2" charset="-79"/>
              <a:ea typeface="+mn-ea"/>
              <a:cs typeface="Rubik Medium" panose="000006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89051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6" y="823912"/>
            <a:ext cx="6800850" cy="5715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473011"/>
            <a:ext cx="1257300" cy="352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55356" y="2383368"/>
            <a:ext cx="2937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Rubik" panose="00000500000000000000" pitchFamily="2" charset="-79"/>
                <a:cs typeface="Rubik" panose="00000500000000000000" pitchFamily="2" charset="-79"/>
              </a:rPr>
              <a:t>Значимость этих проблем настолько очевидна, что постоянное информационно-пропагандистское обеспечение нашей деятельности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93064" y="1407088"/>
            <a:ext cx="6204030" cy="5450911"/>
          </a:xfrm>
          <a:prstGeom prst="rect">
            <a:avLst/>
          </a:prstGeom>
          <a:solidFill>
            <a:srgbClr val="485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08253" y="1584172"/>
            <a:ext cx="4798244" cy="473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ПРОБЛЕМА</a:t>
            </a:r>
            <a:endParaRPr lang="ru-RU" sz="1200" dirty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2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Действующий </a:t>
            </a:r>
            <a:r>
              <a:rPr lang="ru-RU" sz="12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порядок определения НМЦК построен на условиях твердой договорной цены </a:t>
            </a:r>
            <a:r>
              <a:rPr lang="ru-RU" sz="12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с учетом прогнозной инфляции по данным Минэкономразвития РФ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2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Механизм пересчета цен </a:t>
            </a:r>
            <a:r>
              <a:rPr lang="ru-RU" sz="12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в условиях опережающей инфляции </a:t>
            </a:r>
            <a:r>
              <a:rPr lang="ru-RU" sz="1200" b="1" dirty="0" smtClean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отсутствует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200" b="1" dirty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2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\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200" dirty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200" dirty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1200" dirty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2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В результате разрыва фактической инфляции и дефлятора прогнозной инфляции Минэкономразвития </a:t>
            </a:r>
            <a:br>
              <a:rPr lang="ru-RU" sz="12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</a:br>
            <a:r>
              <a:rPr lang="ru-RU" sz="12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фактическая цена контракта превышает НМЦК на 28%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2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Действующий порядок определения цены строительного контракта </a:t>
            </a:r>
            <a:r>
              <a:rPr lang="ru-RU" sz="12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не позволяет компенсировать возникающую разницу подрядчикам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BB093CD-99F0-4B15-A81F-5F5B25C6170C}"/>
              </a:ext>
            </a:extLst>
          </p:cNvPr>
          <p:cNvSpPr txBox="1"/>
          <p:nvPr/>
        </p:nvSpPr>
        <p:spPr>
          <a:xfrm>
            <a:off x="6297087" y="1627487"/>
            <a:ext cx="561789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РЕШЕНИЕ  1</a:t>
            </a:r>
            <a:endParaRPr lang="ru-RU" dirty="0">
              <a:solidFill>
                <a:schemeClr val="bg1"/>
              </a:solidFill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endParaRPr lang="ru-RU" sz="500" dirty="0">
              <a:solidFill>
                <a:schemeClr val="bg1"/>
              </a:solidFill>
              <a:effectLst/>
              <a:latin typeface="Rubik Medium" panose="00000600000000000000" pitchFamily="2" charset="-79"/>
              <a:ea typeface="Calibri" panose="020F0502020204030204" pitchFamily="34" charset="0"/>
              <a:cs typeface="Rubik Medium" panose="00000600000000000000" pitchFamily="2" charset="-79"/>
            </a:endParaRPr>
          </a:p>
          <a:p>
            <a:pPr algn="ctr"/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Установление прогнозного индекса-дефлятора </a:t>
            </a:r>
            <a:b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</a:b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в сфере строительства</a:t>
            </a:r>
          </a:p>
          <a:p>
            <a:endParaRPr lang="ru-RU" sz="1300" dirty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pPr defTabSz="432000"/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Минстроем России совместно с Росстатом в рамках исполнения Плана мероприятий (Дорожной карты)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разработаны 5 новых ресурсно-технологических моделей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индексов-дефляторов: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гражданское строительство,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промышленное строительство,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дорожное строительство,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энергетическое строительство, </a:t>
            </a:r>
          </a:p>
          <a:p>
            <a:pPr marL="800100" lvl="1" indent="-342900">
              <a:buFont typeface="+mj-lt"/>
              <a:buAutoNum type="arabicPeriod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трубопроводы. </a:t>
            </a:r>
          </a:p>
          <a:p>
            <a:endParaRPr lang="ru-RU" sz="1300" dirty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pPr defTabSz="432000"/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В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состав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 ресурсно-технологической модели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включены основные строительные ресурсы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: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оплата труда,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эксплуатация машин и механизмов,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материалы и оборудование, </a:t>
            </a:r>
          </a:p>
          <a:p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по которым Минэкономразвития России формирует </a:t>
            </a:r>
            <a:r>
              <a:rPr lang="ru-RU" sz="1300" dirty="0" err="1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макропрогноз</a:t>
            </a:r>
            <a:endParaRPr lang="en-US" sz="1300" dirty="0" smtClean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endParaRPr lang="en-US" sz="1300" dirty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pPr algn="ctr"/>
            <a:r>
              <a:rPr lang="ru-RU" sz="2000" b="1" dirty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РЕШЕНИЕ  2</a:t>
            </a:r>
          </a:p>
          <a:p>
            <a:pPr algn="ctr"/>
            <a:endParaRPr lang="ru-RU" sz="700" dirty="0">
              <a:solidFill>
                <a:schemeClr val="bg1"/>
              </a:solidFill>
              <a:latin typeface="Rubik Medium" panose="00000600000000000000" pitchFamily="2" charset="-79"/>
              <a:ea typeface="Calibri" panose="020F0502020204030204" pitchFamily="34" charset="0"/>
              <a:cs typeface="Rubik Medium" panose="00000600000000000000" pitchFamily="2" charset="-79"/>
            </a:endParaRP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Rubik Medium" panose="00000600000000000000" pitchFamily="2" charset="-79"/>
                <a:ea typeface="Calibri" panose="020F0502020204030204" pitchFamily="34" charset="0"/>
                <a:cs typeface="Rubik Medium" panose="00000600000000000000" pitchFamily="2" charset="-79"/>
              </a:rPr>
              <a:t>Установление </a:t>
            </a:r>
            <a:r>
              <a:rPr lang="ru-RU" sz="1600" b="1" dirty="0" smtClean="0">
                <a:solidFill>
                  <a:schemeClr val="bg1"/>
                </a:solidFill>
                <a:latin typeface="Rubik Medium" panose="00000600000000000000" pitchFamily="2" charset="-79"/>
                <a:ea typeface="Calibri" panose="020F0502020204030204" pitchFamily="34" charset="0"/>
                <a:cs typeface="Rubik Medium" panose="00000600000000000000" pitchFamily="2" charset="-79"/>
              </a:rPr>
              <a:t>механизма</a:t>
            </a:r>
            <a:r>
              <a:rPr lang="en-US" sz="1600" b="1" dirty="0" smtClean="0">
                <a:solidFill>
                  <a:schemeClr val="bg1"/>
                </a:solidFill>
                <a:latin typeface="Rubik Medium" panose="00000600000000000000" pitchFamily="2" charset="-79"/>
                <a:ea typeface="Calibri" panose="020F0502020204030204" pitchFamily="34" charset="0"/>
                <a:cs typeface="Rubik Medium" panose="00000600000000000000" pitchFamily="2" charset="-79"/>
              </a:rPr>
              <a:t>  </a:t>
            </a:r>
            <a:r>
              <a:rPr lang="ru-RU" sz="1600" b="1" dirty="0" smtClean="0">
                <a:solidFill>
                  <a:schemeClr val="bg1"/>
                </a:solidFill>
                <a:latin typeface="Rubik Medium" panose="00000600000000000000" pitchFamily="2" charset="-79"/>
                <a:ea typeface="Calibri" panose="020F0502020204030204" pitchFamily="34" charset="0"/>
                <a:cs typeface="Rubik Medium" panose="00000600000000000000" pitchFamily="2" charset="-79"/>
              </a:rPr>
              <a:t>«</a:t>
            </a:r>
            <a:r>
              <a:rPr lang="ru-RU" sz="1600" b="1" dirty="0">
                <a:solidFill>
                  <a:schemeClr val="bg1"/>
                </a:solidFill>
                <a:latin typeface="Rubik Medium" panose="00000600000000000000" pitchFamily="2" charset="-79"/>
                <a:ea typeface="Calibri" panose="020F0502020204030204" pitchFamily="34" charset="0"/>
                <a:cs typeface="Rubik Medium" panose="00000600000000000000" pitchFamily="2" charset="-79"/>
              </a:rPr>
              <a:t>гибкой цены </a:t>
            </a:r>
            <a:r>
              <a:rPr lang="ru-RU" sz="1600" b="1" dirty="0" smtClean="0">
                <a:solidFill>
                  <a:schemeClr val="bg1"/>
                </a:solidFill>
                <a:latin typeface="Rubik Medium" panose="00000600000000000000" pitchFamily="2" charset="-79"/>
                <a:ea typeface="Calibri" panose="020F0502020204030204" pitchFamily="34" charset="0"/>
                <a:cs typeface="Rubik Medium" panose="00000600000000000000" pitchFamily="2" charset="-79"/>
              </a:rPr>
              <a:t>контракта»</a:t>
            </a:r>
            <a:endParaRPr lang="ru-RU" sz="1400" b="1" dirty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</p:txBody>
      </p:sp>
      <p:graphicFrame>
        <p:nvGraphicFramePr>
          <p:cNvPr id="11" name="Таблица 3">
            <a:extLst>
              <a:ext uri="{FF2B5EF4-FFF2-40B4-BE49-F238E27FC236}">
                <a16:creationId xmlns:a16="http://schemas.microsoft.com/office/drawing/2014/main" xmlns="" id="{7E4FD302-5806-4368-A6F5-910207CDF0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245138"/>
              </p:ext>
            </p:extLst>
          </p:nvPr>
        </p:nvGraphicFramePr>
        <p:xfrm>
          <a:off x="788999" y="3434530"/>
          <a:ext cx="4689153" cy="133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111">
                  <a:extLst>
                    <a:ext uri="{9D8B030D-6E8A-4147-A177-3AD203B41FA5}">
                      <a16:colId xmlns:a16="http://schemas.microsoft.com/office/drawing/2014/main" xmlns="" val="1926170170"/>
                    </a:ext>
                  </a:extLst>
                </a:gridCol>
                <a:gridCol w="1818991">
                  <a:extLst>
                    <a:ext uri="{9D8B030D-6E8A-4147-A177-3AD203B41FA5}">
                      <a16:colId xmlns:a16="http://schemas.microsoft.com/office/drawing/2014/main" xmlns="" val="4211729682"/>
                    </a:ext>
                  </a:extLst>
                </a:gridCol>
                <a:gridCol w="1563051">
                  <a:extLst>
                    <a:ext uri="{9D8B030D-6E8A-4147-A177-3AD203B41FA5}">
                      <a16:colId xmlns:a16="http://schemas.microsoft.com/office/drawing/2014/main" xmlns="" val="31789068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1"/>
                        </a:solidFill>
                        <a:latin typeface="Rubik" panose="00000500000000000000" pitchFamily="2" charset="-79"/>
                        <a:cs typeface="Rubik" panose="00000500000000000000" pitchFamily="2" charset="-79"/>
                      </a:endParaRPr>
                    </a:p>
                  </a:txBody>
                  <a:tcPr>
                    <a:solidFill>
                      <a:srgbClr val="4851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Фактическая инфляция в дорожном и мостовом строительстве  </a:t>
                      </a:r>
                    </a:p>
                  </a:txBody>
                  <a:tcPr>
                    <a:solidFill>
                      <a:srgbClr val="4851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Данные по инфляции </a:t>
                      </a:r>
                      <a:br>
                        <a:rPr lang="ru-RU" sz="11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</a:br>
                      <a:r>
                        <a:rPr lang="ru-RU" sz="11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МЭР России </a:t>
                      </a:r>
                    </a:p>
                  </a:txBody>
                  <a:tcPr>
                    <a:solidFill>
                      <a:srgbClr val="4851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9612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2023 </a:t>
                      </a:r>
                    </a:p>
                  </a:txBody>
                  <a:tcPr>
                    <a:solidFill>
                      <a:srgbClr val="4851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17,1%</a:t>
                      </a:r>
                    </a:p>
                  </a:txBody>
                  <a:tcPr>
                    <a:solidFill>
                      <a:srgbClr val="4851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7%</a:t>
                      </a:r>
                    </a:p>
                  </a:txBody>
                  <a:tcPr>
                    <a:solidFill>
                      <a:srgbClr val="4851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86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I </a:t>
                      </a:r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кв. 2024</a:t>
                      </a:r>
                    </a:p>
                  </a:txBody>
                  <a:tcPr>
                    <a:solidFill>
                      <a:srgbClr val="4851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2,23%</a:t>
                      </a:r>
                    </a:p>
                  </a:txBody>
                  <a:tcPr>
                    <a:solidFill>
                      <a:srgbClr val="4851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1"/>
                          </a:solidFill>
                          <a:latin typeface="Rubik" panose="00000500000000000000" pitchFamily="2" charset="-79"/>
                          <a:cs typeface="Rubik" panose="00000500000000000000" pitchFamily="2" charset="-79"/>
                        </a:rPr>
                        <a:t>1,3%</a:t>
                      </a:r>
                    </a:p>
                  </a:txBody>
                  <a:tcPr>
                    <a:solidFill>
                      <a:srgbClr val="4851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3422632"/>
                  </a:ext>
                </a:extLst>
              </a:tr>
            </a:tbl>
          </a:graphicData>
        </a:graphic>
      </p:graphicFrame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8CD5C323-365A-4106-AC3D-7D04E8D9911F}"/>
              </a:ext>
            </a:extLst>
          </p:cNvPr>
          <p:cNvSpPr/>
          <p:nvPr/>
        </p:nvSpPr>
        <p:spPr>
          <a:xfrm>
            <a:off x="291404" y="6059156"/>
            <a:ext cx="381837" cy="352425"/>
          </a:xfrm>
          <a:prstGeom prst="ellipse">
            <a:avLst/>
          </a:prstGeom>
          <a:solidFill>
            <a:srgbClr val="E95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4</a:t>
            </a:r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xmlns="" id="{B70CB740-A700-2A86-AE80-663E33E47BD1}"/>
              </a:ext>
            </a:extLst>
          </p:cNvPr>
          <p:cNvSpPr/>
          <p:nvPr/>
        </p:nvSpPr>
        <p:spPr>
          <a:xfrm>
            <a:off x="2551805" y="348637"/>
            <a:ext cx="9030974" cy="747150"/>
          </a:xfrm>
          <a:prstGeom prst="roundRect">
            <a:avLst/>
          </a:prstGeom>
          <a:solidFill>
            <a:srgbClr val="E95344"/>
          </a:solidFill>
          <a:ln>
            <a:solidFill>
              <a:srgbClr val="E95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Автоматическая корректировка цены контракта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ubik Medium" panose="00000600000000000000" pitchFamily="2" charset="-79"/>
              <a:ea typeface="+mn-ea"/>
              <a:cs typeface="Rubik Medium" panose="000006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69610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6" y="823912"/>
            <a:ext cx="6800850" cy="5715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473011"/>
            <a:ext cx="1257300" cy="352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55356" y="2383368"/>
            <a:ext cx="2937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Rubik" panose="00000500000000000000" pitchFamily="2" charset="-79"/>
                <a:cs typeface="Rubik" panose="00000500000000000000" pitchFamily="2" charset="-79"/>
              </a:rPr>
              <a:t>Значимость этих проблем настолько очевидна, что постоянное информационно-пропагандистское обеспечение нашей деятельности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05514" y="1444446"/>
            <a:ext cx="6204030" cy="5388650"/>
          </a:xfrm>
          <a:prstGeom prst="rect">
            <a:avLst/>
          </a:prstGeom>
          <a:solidFill>
            <a:srgbClr val="485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20785" y="1701941"/>
            <a:ext cx="47982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ПРОБЛЕМА</a:t>
            </a:r>
            <a:r>
              <a:rPr lang="ru-RU" sz="11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 </a:t>
            </a:r>
            <a:endParaRPr lang="ru-RU" sz="800" dirty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Дополнительные затраты подрядчиков включаются в ССРСС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по решению заказчика, 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необходимость их учета указывается в задании на проектирование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В целом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практика включения в ССРСС дополнительных затрат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 в необходимом объёме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не сложилась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Практика применения Методики-421 показала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сложность определения размера дополнительных затрат силами проектных организаций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BB093CD-99F0-4B15-A81F-5F5B25C6170C}"/>
              </a:ext>
            </a:extLst>
          </p:cNvPr>
          <p:cNvSpPr txBox="1"/>
          <p:nvPr/>
        </p:nvSpPr>
        <p:spPr>
          <a:xfrm>
            <a:off x="6348921" y="1816567"/>
            <a:ext cx="5491357" cy="3924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РЕШЕНИЕ</a:t>
            </a:r>
            <a:r>
              <a:rPr lang="ru-RU" sz="1300" dirty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  </a:t>
            </a:r>
            <a:endParaRPr lang="ru-RU" sz="1300" dirty="0">
              <a:solidFill>
                <a:schemeClr val="bg1"/>
              </a:solidFill>
              <a:effectLst/>
              <a:latin typeface="Rubik Medium" panose="00000600000000000000" pitchFamily="2" charset="-79"/>
              <a:ea typeface="Calibri" panose="020F0502020204030204" pitchFamily="34" charset="0"/>
              <a:cs typeface="Rubik Medium" panose="000006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Распространить возможность использования резерва средств на непредвиденные работы и затраты, в том числе на: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1)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страхование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 объекта строительства;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2) оплату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процентов за пользование банковскими кредитами,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 в случае, когда кредитные средства банков привлекаются для целей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досрочного исполнения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договора подряда, а также в случае отставания графика финансирования объекта от графика производства строительно-монтажных работ,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в размере ключевой ставки ЦБ РФ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3) предоставление обязательной независимой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гарантии в качестве обеспечения исполнения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контракта;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4)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расширенное банковское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сопровождение;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5) иные подобные затраты.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08C5CBA3-E25D-424F-AC87-594204A749E8}"/>
              </a:ext>
            </a:extLst>
          </p:cNvPr>
          <p:cNvSpPr txBox="1"/>
          <p:nvPr/>
        </p:nvSpPr>
        <p:spPr>
          <a:xfrm>
            <a:off x="304482" y="4680579"/>
            <a:ext cx="521250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4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     Не включение в СРСС фактически   </a:t>
            </a:r>
            <a:br>
              <a:rPr lang="ru-RU" sz="14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</a:br>
            <a:r>
              <a:rPr lang="ru-RU" sz="14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     понесенных затрат влечет за собой </a:t>
            </a:r>
          </a:p>
          <a:p>
            <a:pPr marL="285750" indent="-285750" 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Снижение рентабельности подрядчиков</a:t>
            </a:r>
          </a:p>
          <a:p>
            <a:pPr marL="285750" indent="-285750" 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Угрозу финансовой устойчивости</a:t>
            </a:r>
          </a:p>
          <a:p>
            <a:pPr marL="285750" indent="-285750" algn="ctr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Невозможность планирования и развития 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3493ACC8-12C5-4D99-A812-05FA0E323EE9}"/>
              </a:ext>
            </a:extLst>
          </p:cNvPr>
          <p:cNvSpPr/>
          <p:nvPr/>
        </p:nvSpPr>
        <p:spPr>
          <a:xfrm>
            <a:off x="291404" y="6059156"/>
            <a:ext cx="381837" cy="352425"/>
          </a:xfrm>
          <a:prstGeom prst="ellipse">
            <a:avLst/>
          </a:prstGeom>
          <a:solidFill>
            <a:srgbClr val="E95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  <a:endParaRPr lang="ru-RU" dirty="0"/>
          </a:p>
        </p:txBody>
      </p:sp>
      <p:sp>
        <p:nvSpPr>
          <p:cNvPr id="13" name="Скругленный прямоугольник 12">
            <a:extLst>
              <a:ext uri="{FF2B5EF4-FFF2-40B4-BE49-F238E27FC236}">
                <a16:creationId xmlns:a16="http://schemas.microsoft.com/office/drawing/2014/main" xmlns="" id="{B70CB740-A700-2A86-AE80-663E33E47BD1}"/>
              </a:ext>
            </a:extLst>
          </p:cNvPr>
          <p:cNvSpPr/>
          <p:nvPr/>
        </p:nvSpPr>
        <p:spPr>
          <a:xfrm>
            <a:off x="2551805" y="348637"/>
            <a:ext cx="9030974" cy="747150"/>
          </a:xfrm>
          <a:prstGeom prst="roundRect">
            <a:avLst/>
          </a:prstGeom>
          <a:solidFill>
            <a:srgbClr val="E95344"/>
          </a:solidFill>
          <a:ln>
            <a:solidFill>
              <a:srgbClr val="E95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Неучёт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 в сводном сметном расчете дополнительных затрат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ubik Medium" panose="00000600000000000000" pitchFamily="2" charset="-79"/>
              <a:ea typeface="+mn-ea"/>
              <a:cs typeface="Rubik Medium" panose="000006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0543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6" y="823912"/>
            <a:ext cx="6800850" cy="5715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473011"/>
            <a:ext cx="1257300" cy="3524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55356" y="2383368"/>
            <a:ext cx="2937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Rubik" panose="00000500000000000000" pitchFamily="2" charset="-79"/>
                <a:cs typeface="Rubik" panose="00000500000000000000" pitchFamily="2" charset="-79"/>
              </a:rPr>
              <a:t>Значимость этих проблем настолько очевидна, что постоянное информационно-пропагандистское обеспечение нашей деятельности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93064" y="1631226"/>
            <a:ext cx="6204030" cy="5226773"/>
          </a:xfrm>
          <a:prstGeom prst="rect">
            <a:avLst/>
          </a:prstGeom>
          <a:solidFill>
            <a:srgbClr val="485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749162" y="1619502"/>
            <a:ext cx="5189651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ПРОБЛЕМА</a:t>
            </a:r>
            <a:r>
              <a:rPr lang="ru-RU" sz="1100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 </a:t>
            </a:r>
            <a:endParaRPr lang="ru-RU" sz="1100" b="1" dirty="0">
              <a:solidFill>
                <a:srgbClr val="485162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Текущий уровень финансирования содержания автодорог составляет </a:t>
            </a:r>
            <a:r>
              <a:rPr lang="ru-RU" sz="1300" b="1" dirty="0">
                <a:solidFill>
                  <a:srgbClr val="E95344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от 50% до 70%, от действующих нормативов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 smtClean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НАИК провела 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исследование социально-экономических эффектов недофинансирования содержания автомобильных дорог. Негативные последствия: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1.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Невыполнение целевых показателей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, установленных Президентом Российской Федерации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2.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Увеличение аварийности 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на автомобильных дорогах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3.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Рост расходов пользователей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4.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Рост потерь для экономики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, в том числе увеличение стоимости ремонта автомобильных дорог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5.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Рост потерь для экологии 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и окружающей среды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6. </a:t>
            </a: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Ухудшение финансового положения организаций</a:t>
            </a:r>
            <a: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, выполняющих работы (услуги) по содержанию дорог в рамках государственных контрактов, ДИС и КС, </a:t>
            </a:r>
            <a:br>
              <a:rPr lang="ru-RU" sz="1300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</a:br>
            <a:r>
              <a:rPr lang="ru-RU" sz="1300" b="1" dirty="0">
                <a:solidFill>
                  <a:srgbClr val="485162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в том числе - риск банкротств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BB093CD-99F0-4B15-A81F-5F5B25C6170C}"/>
              </a:ext>
            </a:extLst>
          </p:cNvPr>
          <p:cNvSpPr txBox="1"/>
          <p:nvPr/>
        </p:nvSpPr>
        <p:spPr>
          <a:xfrm>
            <a:off x="6175368" y="1704458"/>
            <a:ext cx="5876567" cy="5032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РЕШЕНИЕ</a:t>
            </a:r>
            <a:r>
              <a:rPr lang="ru-RU" sz="2000" dirty="0" smtClean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  </a:t>
            </a:r>
            <a:endParaRPr lang="ru-RU" sz="1300" dirty="0">
              <a:solidFill>
                <a:schemeClr val="bg1"/>
              </a:solidFill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b="1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1. Актуализировать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постановление № </a:t>
            </a:r>
            <a:r>
              <a:rPr lang="ru-RU" sz="1300" b="1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658</a:t>
            </a:r>
            <a:endParaRPr lang="ru-RU" sz="1300" dirty="0" smtClean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2. При заключении новых </a:t>
            </a:r>
            <a:r>
              <a:rPr lang="ru-RU" sz="1300" dirty="0" err="1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госконтрактов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 довести уровень их финансирования </a:t>
            </a:r>
            <a:r>
              <a:rPr lang="ru-RU" sz="1300" b="1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до 90% от норматива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b="1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3. Не включать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 в условия государственных контрактов </a:t>
            </a:r>
            <a:r>
              <a:rPr lang="ru-RU" sz="1300" b="1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работы, не соответствующие ГОСТ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 и не относящиеся к предмету контракта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4. Исключить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случаи произвольного уменьшения заказчиками НМЦК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5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.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Использовать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механизм разработки сметных расчетов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по содержанию или проектов по содержанию в случаях, предусмотренных постановлением  № 1737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6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.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Часть средств, собранных в рамках государственной системы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«Платон», направлять на эксплуатацию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автомобильных дорог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7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.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Увеличить размер ежегодных эксплуатационных платежей по ДИС и  КС, заключенным ГК «</a:t>
            </a:r>
            <a:r>
              <a:rPr lang="ru-RU" sz="1300" b="1" dirty="0" err="1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Автодор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» до 2017 года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(включительно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)</a:t>
            </a:r>
            <a:endParaRPr lang="ru-RU" sz="1300" dirty="0">
              <a:solidFill>
                <a:schemeClr val="bg1"/>
              </a:solidFill>
              <a:latin typeface="Rubik" panose="00000500000000000000" pitchFamily="2" charset="-79"/>
              <a:ea typeface="Calibri" panose="020F0502020204030204" pitchFamily="34" charset="0"/>
              <a:cs typeface="Rubik" panose="00000500000000000000" pitchFamily="2" charset="-79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8</a:t>
            </a:r>
            <a:r>
              <a:rPr lang="ru-RU" sz="1300" dirty="0" smtClean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.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Внедрить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практику составления сметных расчетов по содержанию автомобильных дорог, эксплуатирующихся на платной основе,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в том числе при формировании финансовой модели ДИС и КС, подлежащих заключению ГК «</a:t>
            </a:r>
            <a:r>
              <a:rPr lang="ru-RU" sz="1300" dirty="0" err="1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Автодор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ea typeface="Calibri" panose="020F0502020204030204" pitchFamily="34" charset="0"/>
                <a:cs typeface="Rubik" panose="00000500000000000000" pitchFamily="2" charset="-79"/>
              </a:rPr>
              <a:t>»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794F76BC-24B3-41D0-A863-A19DCD5F907C}"/>
              </a:ext>
            </a:extLst>
          </p:cNvPr>
          <p:cNvSpPr/>
          <p:nvPr/>
        </p:nvSpPr>
        <p:spPr>
          <a:xfrm>
            <a:off x="291404" y="6059156"/>
            <a:ext cx="381837" cy="352425"/>
          </a:xfrm>
          <a:prstGeom prst="ellipse">
            <a:avLst/>
          </a:prstGeom>
          <a:solidFill>
            <a:srgbClr val="E95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ru-RU" dirty="0"/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xmlns="" id="{B70CB740-A700-2A86-AE80-663E33E47BD1}"/>
              </a:ext>
            </a:extLst>
          </p:cNvPr>
          <p:cNvSpPr/>
          <p:nvPr/>
        </p:nvSpPr>
        <p:spPr>
          <a:xfrm>
            <a:off x="2551805" y="410897"/>
            <a:ext cx="9030974" cy="747150"/>
          </a:xfrm>
          <a:prstGeom prst="roundRect">
            <a:avLst/>
          </a:prstGeom>
          <a:solidFill>
            <a:srgbClr val="E95344"/>
          </a:solidFill>
          <a:ln>
            <a:solidFill>
              <a:srgbClr val="E95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Недофинансирование содержания автомобильных дорог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ubik Medium" panose="00000600000000000000" pitchFamily="2" charset="-79"/>
              <a:ea typeface="+mn-ea"/>
              <a:cs typeface="Rubik Medium" panose="000006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2210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246" y="823912"/>
            <a:ext cx="6800850" cy="5715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993064" y="1332376"/>
            <a:ext cx="6204030" cy="5525624"/>
          </a:xfrm>
          <a:prstGeom prst="rect">
            <a:avLst/>
          </a:prstGeom>
          <a:solidFill>
            <a:srgbClr val="485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04E088D8-1E2E-4F96-9B3B-E97783F0F3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8157" y="3174362"/>
            <a:ext cx="2514969" cy="3597231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38" y="473011"/>
            <a:ext cx="1257300" cy="352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72716" y="1304044"/>
            <a:ext cx="5316297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300" b="1" dirty="0" smtClean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На </a:t>
            </a:r>
            <a:r>
              <a:rPr lang="ru-RU" sz="13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рассмотрении в </a:t>
            </a:r>
            <a:r>
              <a:rPr lang="ru-RU" sz="1300" b="1" dirty="0" smtClean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Государственной Думе </a:t>
            </a:r>
            <a:r>
              <a:rPr lang="ru-RU" sz="13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/>
            </a:r>
            <a:br>
              <a:rPr lang="ru-RU" sz="13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sz="13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находится законопроект № 532893-8 </a:t>
            </a:r>
            <a:r>
              <a:rPr lang="ru-RU" sz="1300" b="1" dirty="0" smtClean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/>
            </a:r>
            <a:br>
              <a:rPr lang="ru-RU" sz="1300" b="1" dirty="0" smtClean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</a:br>
            <a:r>
              <a:rPr lang="ru-RU" sz="1300" b="1" dirty="0" smtClean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«</a:t>
            </a:r>
            <a:r>
              <a:rPr lang="ru-RU" sz="1300" b="1" dirty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О внесении изменений в Бюджетный кодекс Российской Федерации», </a:t>
            </a:r>
            <a:r>
              <a:rPr lang="ru-RU" sz="1300" b="1" dirty="0" smtClean="0">
                <a:solidFill>
                  <a:srgbClr val="485162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внесенный Правительством РФ</a:t>
            </a:r>
            <a:endParaRPr lang="ru-RU" sz="1300" b="1" dirty="0">
              <a:solidFill>
                <a:srgbClr val="485162"/>
              </a:solidFill>
              <a:latin typeface="Rubik Medium" panose="00000600000000000000" pitchFamily="2" charset="-79"/>
              <a:cs typeface="Rubik Medium" panose="00000600000000000000" pitchFamily="2" charset="-79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charset="2"/>
              <a:buChar char="v"/>
            </a:pPr>
            <a:r>
              <a:rPr lang="ru-RU" sz="1300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В рамках госконтроля </a:t>
            </a:r>
            <a:r>
              <a:rPr lang="ru-RU" sz="1300" b="1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предполагается  </a:t>
            </a:r>
            <a:r>
              <a:rPr lang="ru-RU" sz="1300" b="1" dirty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осуществление анализа финансово-</a:t>
            </a:r>
            <a:r>
              <a:rPr lang="ru-RU" sz="1300" b="1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хозяйственной деятельности</a:t>
            </a:r>
            <a:endParaRPr lang="ru-RU" sz="1300" b="1" dirty="0">
              <a:solidFill>
                <a:srgbClr val="485162"/>
              </a:solidFill>
              <a:latin typeface="Rubik Light" panose="00000400000000000000" pitchFamily="2" charset="-79"/>
              <a:cs typeface="Rubik Light" panose="00000400000000000000" pitchFamily="2" charset="-79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charset="2"/>
              <a:buChar char="v"/>
            </a:pPr>
            <a:r>
              <a:rPr lang="en-US" sz="1300" dirty="0" err="1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П</a:t>
            </a:r>
            <a:r>
              <a:rPr lang="ru-RU" sz="1300" dirty="0" err="1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омимо</a:t>
            </a:r>
            <a:r>
              <a:rPr lang="ru-RU" sz="1300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 проверки, ревизии, обследования и анализа </a:t>
            </a:r>
            <a:r>
              <a:rPr lang="ru-RU" sz="1300" b="1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предлагается </a:t>
            </a:r>
            <a:r>
              <a:rPr lang="ru-RU" sz="1300" b="1" dirty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введение наблюдения и бюджетного </a:t>
            </a:r>
            <a:r>
              <a:rPr lang="ru-RU" sz="1300" b="1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мониторинга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charset="2"/>
              <a:buChar char="v"/>
            </a:pPr>
            <a:r>
              <a:rPr lang="ru-RU" sz="1300" b="1" dirty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Б</a:t>
            </a:r>
            <a:r>
              <a:rPr lang="ru-RU" sz="1300" b="1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удет </a:t>
            </a:r>
            <a:r>
              <a:rPr lang="ru-RU" sz="1300" b="1" dirty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оцениваться размер и порядок расходования прибыли, порядок учета затрат, </a:t>
            </a:r>
            <a:r>
              <a:rPr lang="ru-RU" sz="1300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что  </a:t>
            </a:r>
            <a:r>
              <a:rPr lang="ru-RU" sz="1300" dirty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напрямую влияет на налогообложение </a:t>
            </a:r>
            <a:r>
              <a:rPr lang="ru-RU" sz="1300" dirty="0" smtClean="0">
                <a:solidFill>
                  <a:srgbClr val="485162"/>
                </a:solidFill>
                <a:latin typeface="Rubik Light" panose="00000400000000000000" pitchFamily="2" charset="-79"/>
                <a:cs typeface="Rubik Light" panose="00000400000000000000" pitchFamily="2" charset="-79"/>
              </a:rPr>
              <a:t>компаний</a:t>
            </a:r>
            <a:endParaRPr lang="en-US" sz="1300" dirty="0" smtClean="0">
              <a:solidFill>
                <a:srgbClr val="485162"/>
              </a:solidFill>
              <a:latin typeface="Rubik Light" panose="00000400000000000000" pitchFamily="2" charset="-79"/>
              <a:cs typeface="Rubik Light" panose="00000400000000000000" pitchFamily="2" charset="-79"/>
            </a:endParaRPr>
          </a:p>
          <a:p>
            <a:pPr marL="171450" indent="-171450" algn="ctr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1400" dirty="0" smtClean="0">
                <a:solidFill>
                  <a:srgbClr val="E95344"/>
                </a:solidFill>
              </a:rPr>
              <a:t>Обсуждаются </a:t>
            </a:r>
            <a:r>
              <a:rPr lang="ru-RU" sz="1400" b="1" dirty="0">
                <a:solidFill>
                  <a:srgbClr val="E95344"/>
                </a:solidFill>
              </a:rPr>
              <a:t>поправки к законопроекту, </a:t>
            </a:r>
            <a:r>
              <a:rPr lang="ru-RU" sz="1400" dirty="0" smtClean="0">
                <a:solidFill>
                  <a:srgbClr val="E95344"/>
                </a:solidFill>
              </a:rPr>
              <a:t>в </a:t>
            </a:r>
            <a:r>
              <a:rPr lang="ru-RU" sz="1400" dirty="0">
                <a:solidFill>
                  <a:srgbClr val="E95344"/>
                </a:solidFill>
              </a:rPr>
              <a:t>соответствии с которыми </a:t>
            </a:r>
            <a:r>
              <a:rPr lang="ru-RU" sz="1400" dirty="0" smtClean="0">
                <a:solidFill>
                  <a:srgbClr val="E95344"/>
                </a:solidFill>
              </a:rPr>
              <a:t>будет </a:t>
            </a:r>
            <a:r>
              <a:rPr lang="ru-RU" sz="1400" dirty="0">
                <a:solidFill>
                  <a:srgbClr val="E95344"/>
                </a:solidFill>
              </a:rPr>
              <a:t>осуществляться проверка эффективности использования предоставленных объектом контроля средств из бюджета, </a:t>
            </a:r>
            <a:r>
              <a:rPr lang="ru-RU" sz="1400" b="1" dirty="0">
                <a:solidFill>
                  <a:srgbClr val="E95344"/>
                </a:solidFill>
              </a:rPr>
              <a:t>а также обоснованности цен заключенных с ними контрактов </a:t>
            </a:r>
            <a:r>
              <a:rPr lang="ru-RU" sz="1400" dirty="0">
                <a:solidFill>
                  <a:srgbClr val="E95344"/>
                </a:solidFill>
              </a:rPr>
              <a:t>(договоров, соглашений). </a:t>
            </a:r>
            <a:endParaRPr lang="ru-RU" sz="1400" dirty="0" smtClean="0">
              <a:solidFill>
                <a:srgbClr val="E95344"/>
              </a:solidFill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rgbClr val="E95344"/>
                </a:solidFill>
              </a:rPr>
              <a:t>Могут </a:t>
            </a:r>
            <a:r>
              <a:rPr lang="ru-RU" b="1" dirty="0">
                <a:solidFill>
                  <a:srgbClr val="E95344"/>
                </a:solidFill>
              </a:rPr>
              <a:t>быть поставлены под сомнение цены </a:t>
            </a:r>
            <a:r>
              <a:rPr lang="ru-RU" b="1" dirty="0" err="1">
                <a:solidFill>
                  <a:srgbClr val="E95344"/>
                </a:solidFill>
              </a:rPr>
              <a:t>госконтрактов</a:t>
            </a:r>
            <a:r>
              <a:rPr lang="ru-RU" b="1" dirty="0">
                <a:solidFill>
                  <a:srgbClr val="E95344"/>
                </a:solidFill>
              </a:rPr>
              <a:t>, рассчитанные в соответствии с действующим </a:t>
            </a:r>
            <a:r>
              <a:rPr lang="ru-RU" b="1" dirty="0" smtClean="0">
                <a:solidFill>
                  <a:srgbClr val="E95344"/>
                </a:solidFill>
              </a:rPr>
              <a:t>законодательством</a:t>
            </a:r>
            <a:endParaRPr lang="ru-RU" sz="1600" dirty="0">
              <a:solidFill>
                <a:srgbClr val="E95344"/>
              </a:solidFill>
              <a:latin typeface="Rubik Light" panose="00000400000000000000" pitchFamily="2" charset="-79"/>
              <a:cs typeface="Rubik Light" panose="00000400000000000000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0BB093CD-99F0-4B15-A81F-5F5B25C6170C}"/>
              </a:ext>
            </a:extLst>
          </p:cNvPr>
          <p:cNvSpPr txBox="1"/>
          <p:nvPr/>
        </p:nvSpPr>
        <p:spPr>
          <a:xfrm>
            <a:off x="6322110" y="1463133"/>
            <a:ext cx="5571241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ПОЗИЦИЯ НАИК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Законопроект нуждается </a:t>
            </a:r>
            <a:r>
              <a:rPr lang="ru-RU" sz="1300" b="1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в существенной доработке </a:t>
            </a:r>
            <a:r>
              <a:rPr lang="ru-RU" sz="1300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в целях исключения норм, регламентирующих введение избыточных методов контроля для частных  коммерческих организаций, а также исключения дублирующих функций указанных федеральных органов исполнительной власти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64EA350-2C66-40B0-89AE-99134E0DF6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733" y="3193062"/>
            <a:ext cx="2531958" cy="3587755"/>
          </a:xfrm>
          <a:prstGeom prst="rect">
            <a:avLst/>
          </a:prstGeom>
        </p:spPr>
      </p:pic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2100F990-AA23-4D3F-91B1-71C8247E7834}"/>
              </a:ext>
            </a:extLst>
          </p:cNvPr>
          <p:cNvSpPr/>
          <p:nvPr/>
        </p:nvSpPr>
        <p:spPr>
          <a:xfrm>
            <a:off x="291404" y="6059156"/>
            <a:ext cx="381837" cy="352425"/>
          </a:xfrm>
          <a:prstGeom prst="ellipse">
            <a:avLst/>
          </a:prstGeom>
          <a:solidFill>
            <a:srgbClr val="E953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  <a:endParaRPr lang="ru-RU" dirty="0"/>
          </a:p>
        </p:txBody>
      </p:sp>
      <p:sp>
        <p:nvSpPr>
          <p:cNvPr id="11" name="Скругленный прямоугольник 12">
            <a:extLst>
              <a:ext uri="{FF2B5EF4-FFF2-40B4-BE49-F238E27FC236}">
                <a16:creationId xmlns:a16="http://schemas.microsoft.com/office/drawing/2014/main" xmlns="" id="{B70CB740-A700-2A86-AE80-663E33E47BD1}"/>
              </a:ext>
            </a:extLst>
          </p:cNvPr>
          <p:cNvSpPr/>
          <p:nvPr/>
        </p:nvSpPr>
        <p:spPr>
          <a:xfrm>
            <a:off x="2551805" y="311281"/>
            <a:ext cx="9030974" cy="747150"/>
          </a:xfrm>
          <a:prstGeom prst="roundRect">
            <a:avLst/>
          </a:prstGeom>
          <a:solidFill>
            <a:srgbClr val="E95344"/>
          </a:solidFill>
          <a:ln>
            <a:solidFill>
              <a:srgbClr val="E95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ubik Medium" panose="00000600000000000000" pitchFamily="2" charset="-79"/>
                <a:ea typeface="+mn-ea"/>
                <a:cs typeface="Rubik Medium" panose="00000600000000000000" pitchFamily="2" charset="-79"/>
              </a:rPr>
              <a:t>Законопроект об ужесточении финансового контроля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ubik Medium" panose="00000600000000000000" pitchFamily="2" charset="-79"/>
              <a:ea typeface="+mn-ea"/>
              <a:cs typeface="Rubik Medium" panose="000006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4599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rgbClr val="4851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311483" y="2504849"/>
            <a:ext cx="95690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chemeClr val="bg1"/>
                </a:solidFill>
                <a:latin typeface="Rubik Medium" panose="00000600000000000000" pitchFamily="2" charset="-79"/>
                <a:cs typeface="Rubik Medium" panose="00000600000000000000" pitchFamily="2" charset="-79"/>
              </a:rPr>
              <a:t>БЛАГОДАРЮ  ЗА  ВНИМАНИЕ !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A51D61A5-0A51-479C-BAF5-8DACE2B6E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262" y="5137149"/>
            <a:ext cx="2320340" cy="1017693"/>
          </a:xfrm>
          <a:prstGeom prst="rect">
            <a:avLst/>
          </a:prstGeom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xmlns="" id="{A2CE5502-8E17-45A5-BC24-950945EEE7D9}"/>
              </a:ext>
            </a:extLst>
          </p:cNvPr>
          <p:cNvCxnSpPr/>
          <p:nvPr/>
        </p:nvCxnSpPr>
        <p:spPr>
          <a:xfrm>
            <a:off x="9113520" y="5008880"/>
            <a:ext cx="0" cy="1209040"/>
          </a:xfrm>
          <a:prstGeom prst="line">
            <a:avLst/>
          </a:prstGeom>
          <a:ln w="25400">
            <a:solidFill>
              <a:srgbClr val="E953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7546CC9-F1C6-40C4-842C-29160789ED78}"/>
              </a:ext>
            </a:extLst>
          </p:cNvPr>
          <p:cNvSpPr txBox="1"/>
          <p:nvPr/>
        </p:nvSpPr>
        <p:spPr>
          <a:xfrm>
            <a:off x="9399271" y="4994910"/>
            <a:ext cx="2296160" cy="1159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nainfracom.ru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+7 (495) 969 38 77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bg1"/>
                </a:solidFill>
                <a:latin typeface="Rubik" panose="00000500000000000000" pitchFamily="2" charset="-79"/>
                <a:cs typeface="Rubik" panose="00000500000000000000" pitchFamily="2" charset="-79"/>
              </a:rPr>
              <a:t>info@nainfracom.ru</a:t>
            </a:r>
            <a:endParaRPr lang="ru-RU" sz="1600" dirty="0">
              <a:solidFill>
                <a:schemeClr val="bg1"/>
              </a:solidFill>
              <a:latin typeface="Rubik" panose="00000500000000000000" pitchFamily="2" charset="-79"/>
              <a:cs typeface="Rubik" panose="00000500000000000000" pitchFamily="2" charset="-79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BED958D6-F831-4244-9070-4D5824701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871" y="5137151"/>
            <a:ext cx="982517" cy="108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024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3456</TotalTime>
  <Words>949</Words>
  <Application>Microsoft Macintosh PowerPoint</Application>
  <PresentationFormat>Custom</PresentationFormat>
  <Paragraphs>147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Freelance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Tatiana Arzamasova</dc:creator>
  <cp:lastModifiedBy>Yana Kotova</cp:lastModifiedBy>
  <cp:revision>150</cp:revision>
  <cp:lastPrinted>2024-09-06T11:02:59Z</cp:lastPrinted>
  <dcterms:created xsi:type="dcterms:W3CDTF">2022-01-13T17:46:23Z</dcterms:created>
  <dcterms:modified xsi:type="dcterms:W3CDTF">2024-09-13T05:51:12Z</dcterms:modified>
</cp:coreProperties>
</file>