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21"/>
  </p:handoutMasterIdLst>
  <p:sldIdLst>
    <p:sldId id="257" r:id="rId2"/>
    <p:sldId id="284" r:id="rId3"/>
    <p:sldId id="299" r:id="rId4"/>
    <p:sldId id="288" r:id="rId5"/>
    <p:sldId id="300" r:id="rId6"/>
    <p:sldId id="301" r:id="rId7"/>
    <p:sldId id="303" r:id="rId8"/>
    <p:sldId id="302" r:id="rId9"/>
    <p:sldId id="287" r:id="rId10"/>
    <p:sldId id="290" r:id="rId11"/>
    <p:sldId id="289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74" r:id="rId20"/>
  </p:sldIdLst>
  <p:sldSz cx="12192000" cy="6858000"/>
  <p:notesSz cx="6805613" cy="99441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77"/>
    <a:srgbClr val="2689FD"/>
    <a:srgbClr val="FF5000"/>
    <a:srgbClr val="48A1FA"/>
    <a:srgbClr val="0200FF"/>
    <a:srgbClr val="FF4E00"/>
    <a:srgbClr val="B5D9FD"/>
    <a:srgbClr val="001C74"/>
    <a:srgbClr val="E6F2FE"/>
    <a:srgbClr val="1C4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6" autoAdjust="0"/>
    <p:restoredTop sz="96215" autoAdjust="0"/>
  </p:normalViewPr>
  <p:slideViewPr>
    <p:cSldViewPr snapToGrid="0">
      <p:cViewPr varScale="1">
        <p:scale>
          <a:sx n="105" d="100"/>
          <a:sy n="105" d="100"/>
        </p:scale>
        <p:origin x="126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7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814732"/>
            <a:ext cx="10051367" cy="1534486"/>
          </a:xfrm>
        </p:spPr>
        <p:txBody>
          <a:bodyPr anchor="b"/>
          <a:lstStyle/>
          <a:p>
            <a:r>
              <a:rPr lang="ru-RU" b="1" dirty="0" smtClean="0">
                <a:solidFill>
                  <a:srgbClr val="FF5000"/>
                </a:solidFill>
              </a:rPr>
              <a:t>Название презентации</a:t>
            </a:r>
            <a:endParaRPr lang="ru-RU" b="1" dirty="0">
              <a:solidFill>
                <a:srgbClr val="FF5000"/>
              </a:solidFill>
            </a:endParaRPr>
          </a:p>
        </p:txBody>
      </p:sp>
      <p:sp>
        <p:nvSpPr>
          <p:cNvPr id="29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46198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Константинов Константин Константинович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389115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Должность спикера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824" y="492125"/>
            <a:ext cx="9067800" cy="7874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C4E8A"/>
                </a:solidFill>
              </a:rPr>
              <a:t>ЗАГОЛОВОК СЛАЙДА: </a:t>
            </a:r>
            <a:r>
              <a:rPr lang="en-US" sz="3200" b="1" dirty="0">
                <a:solidFill>
                  <a:srgbClr val="1C4E8A"/>
                </a:solidFill>
              </a:rPr>
              <a:t/>
            </a:r>
            <a:br>
              <a:rPr lang="en-US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БЛОКИ ТЕКСТА</a:t>
            </a:r>
          </a:p>
        </p:txBody>
      </p:sp>
      <p:sp>
        <p:nvSpPr>
          <p:cNvPr id="30" name="Номер слайда 4">
            <a:extLst>
              <a:ext uri="{FF2B5EF4-FFF2-40B4-BE49-F238E27FC236}">
                <a16:creationId xmlns:a16="http://schemas.microsoft.com/office/drawing/2014/main" id="{48702C9A-3D2C-4274-A62E-B5BF86FD6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34500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/>
          <p:nvPr userDrawn="1">
            <p:extLst>
              <p:ext uri="{D42A27DB-BD31-4B8C-83A1-F6EECF244321}">
                <p14:modId xmlns:p14="http://schemas.microsoft.com/office/powerpoint/2010/main" val="302523661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7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4262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>
            <a:lumMod val="9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3D42B5-40F7-4C6C-B190-AF2BCD4A1D71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660278B-2208-4666-8530-824A9634A263}"/>
              </a:ext>
            </a:extLst>
          </p:cNvPr>
          <p:cNvGrpSpPr/>
          <p:nvPr userDrawn="1"/>
        </p:nvGrpSpPr>
        <p:grpSpPr>
          <a:xfrm>
            <a:off x="0" y="6492875"/>
            <a:ext cx="4040132" cy="361950"/>
            <a:chOff x="0" y="6492875"/>
            <a:chExt cx="4040132" cy="361950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2D3DB4AF-DB53-4230-8D19-27BB2D362FBD}"/>
                </a:ext>
              </a:extLst>
            </p:cNvPr>
            <p:cNvSpPr/>
            <p:nvPr userDrawn="1"/>
          </p:nvSpPr>
          <p:spPr>
            <a:xfrm flipV="1">
              <a:off x="0" y="6492875"/>
              <a:ext cx="4040132" cy="361950"/>
            </a:xfrm>
            <a:custGeom>
              <a:avLst/>
              <a:gdLst>
                <a:gd name="connsiteX0" fmla="*/ 0 w 4040132"/>
                <a:gd name="connsiteY0" fmla="*/ 361950 h 361950"/>
                <a:gd name="connsiteX1" fmla="*/ 3689290 w 4040132"/>
                <a:gd name="connsiteY1" fmla="*/ 361950 h 361950"/>
                <a:gd name="connsiteX2" fmla="*/ 4040132 w 4040132"/>
                <a:gd name="connsiteY2" fmla="*/ 0 h 361950"/>
                <a:gd name="connsiteX3" fmla="*/ 0 w 4040132"/>
                <a:gd name="connsiteY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132" h="361950">
                  <a:moveTo>
                    <a:pt x="0" y="361950"/>
                  </a:moveTo>
                  <a:lnTo>
                    <a:pt x="3689290" y="361950"/>
                  </a:lnTo>
                  <a:lnTo>
                    <a:pt x="4040132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9DA28AAB-8C50-439B-BB37-15D9C1A064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" y="6673850"/>
              <a:ext cx="3746499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0D2B918-C102-48FF-8EC6-8A9F8B142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72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02BD1A13-1AFE-41E0-B5B5-E95A4DF01FE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66635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67C3A46D-32A1-416F-AEB0-588E436FB8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513280" y="1359151"/>
            <a:ext cx="1347104" cy="13541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14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851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rgbClr val="1A374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93B15-73EC-4690-862C-936BFE315A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777" y="179387"/>
            <a:ext cx="9067023" cy="788183"/>
          </a:xfrm>
        </p:spPr>
        <p:txBody>
          <a:bodyPr anchor="t">
            <a:normAutofit/>
          </a:bodyPr>
          <a:lstStyle>
            <a:lvl1pPr>
              <a:defRPr sz="2000" b="1">
                <a:solidFill>
                  <a:srgbClr val="D1D1D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6BC83B-0A00-4CED-9DD5-CE0F79FA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6614" y="182562"/>
            <a:ext cx="5969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fld id="{74A54884-FE19-4058-B726-2C4912409C2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E77C1A-2D61-44F0-A787-FF509CE897AA}"/>
              </a:ext>
            </a:extLst>
          </p:cNvPr>
          <p:cNvGrpSpPr/>
          <p:nvPr userDrawn="1"/>
        </p:nvGrpSpPr>
        <p:grpSpPr>
          <a:xfrm>
            <a:off x="-1016777" y="-423058"/>
            <a:ext cx="2033554" cy="1576366"/>
            <a:chOff x="13826662" y="-1799400"/>
            <a:chExt cx="3901729" cy="326445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53222379-118D-44AD-B691-7B06582447F1}"/>
                </a:ext>
              </a:extLst>
            </p:cNvPr>
            <p:cNvSpPr/>
            <p:nvPr/>
          </p:nvSpPr>
          <p:spPr>
            <a:xfrm flipH="1" flipV="1">
              <a:off x="1382666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rgbClr val="23404E"/>
                </a:gs>
                <a:gs pos="100000">
                  <a:srgbClr val="1A374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76A8A123-7638-440F-B3EE-06E4623EC11C}"/>
                </a:ext>
              </a:extLst>
            </p:cNvPr>
            <p:cNvSpPr/>
            <p:nvPr/>
          </p:nvSpPr>
          <p:spPr>
            <a:xfrm flipH="1">
              <a:off x="15427612" y="-1799400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араллелограмм 8">
              <a:extLst>
                <a:ext uri="{FF2B5EF4-FFF2-40B4-BE49-F238E27FC236}">
                  <a16:creationId xmlns:a16="http://schemas.microsoft.com/office/drawing/2014/main" id="{8EE75CE5-4EFB-439B-B879-A53D8E78BDC2}"/>
                </a:ext>
              </a:extLst>
            </p:cNvPr>
            <p:cNvSpPr/>
            <p:nvPr/>
          </p:nvSpPr>
          <p:spPr>
            <a:xfrm flipV="1">
              <a:off x="1382666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 flip="none" rotWithShape="1">
              <a:gsLst>
                <a:gs pos="0">
                  <a:srgbClr val="23404E"/>
                </a:gs>
                <a:gs pos="100000">
                  <a:srgbClr val="7084B4">
                    <a:alpha val="5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6A718E5-11DD-4756-BA63-B1D84A073148}"/>
                </a:ext>
              </a:extLst>
            </p:cNvPr>
            <p:cNvSpPr/>
            <p:nvPr/>
          </p:nvSpPr>
          <p:spPr>
            <a:xfrm>
              <a:off x="15427612" y="-167175"/>
              <a:ext cx="2300779" cy="1632225"/>
            </a:xfrm>
            <a:prstGeom prst="parallelogram">
              <a:avLst>
                <a:gd name="adj" fmla="val 10038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D1D1D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C99792B-325D-4D67-82B1-0F3A295752E0}"/>
              </a:ext>
            </a:extLst>
          </p:cNvPr>
          <p:cNvGrpSpPr/>
          <p:nvPr userDrawn="1"/>
        </p:nvGrpSpPr>
        <p:grpSpPr>
          <a:xfrm>
            <a:off x="9043932" y="875178"/>
            <a:ext cx="3148068" cy="176212"/>
            <a:chOff x="9043932" y="875178"/>
            <a:chExt cx="3148068" cy="176212"/>
          </a:xfrm>
        </p:grpSpPr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A334681E-E53F-4111-8EB4-C16A828CB5AF}"/>
                </a:ext>
              </a:extLst>
            </p:cNvPr>
            <p:cNvSpPr/>
            <p:nvPr userDrawn="1"/>
          </p:nvSpPr>
          <p:spPr>
            <a:xfrm flipV="1">
              <a:off x="9043932" y="875178"/>
              <a:ext cx="3148068" cy="176212"/>
            </a:xfrm>
            <a:custGeom>
              <a:avLst/>
              <a:gdLst>
                <a:gd name="connsiteX0" fmla="*/ 0 w 3148068"/>
                <a:gd name="connsiteY0" fmla="*/ 176212 h 176212"/>
                <a:gd name="connsiteX1" fmla="*/ 3148068 w 3148068"/>
                <a:gd name="connsiteY1" fmla="*/ 176212 h 176212"/>
                <a:gd name="connsiteX2" fmla="*/ 3148068 w 3148068"/>
                <a:gd name="connsiteY2" fmla="*/ 0 h 176212"/>
                <a:gd name="connsiteX3" fmla="*/ 170804 w 3148068"/>
                <a:gd name="connsiteY3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068" h="176212">
                  <a:moveTo>
                    <a:pt x="0" y="176212"/>
                  </a:moveTo>
                  <a:lnTo>
                    <a:pt x="3148068" y="176212"/>
                  </a:lnTo>
                  <a:lnTo>
                    <a:pt x="3148068" y="0"/>
                  </a:lnTo>
                  <a:lnTo>
                    <a:pt x="17080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84B4"/>
                </a:gs>
                <a:gs pos="100000">
                  <a:srgbClr val="7084B4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r>
                <a:rPr lang="ru-RU" dirty="0"/>
                <a:t> 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AE0269-092E-4796-B41E-8EA2548938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0986" y="967570"/>
              <a:ext cx="2891014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59B4F888-1AE2-4490-BE63-84467902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72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F524291C-0E62-449D-B21B-4A36DDC6A4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86564" y="1593355"/>
            <a:ext cx="2578997" cy="257899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15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1" r:id="rId3"/>
    <p:sldLayoutId id="2147483664" r:id="rId4"/>
    <p:sldLayoutId id="2147483662" r:id="rId5"/>
    <p:sldLayoutId id="2147483665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6.jp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jpg"/><Relationship Id="rId5" Type="http://schemas.openxmlformats.org/officeDocument/2006/relationships/image" Target="../media/image44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6.jp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pn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1">
            <a:extLst>
              <a:ext uri="{FF2B5EF4-FFF2-40B4-BE49-F238E27FC236}">
                <a16:creationId xmlns:a16="http://schemas.microsoft.com/office/drawing/2014/main" id="{35CE0A29-3C22-48E3-BEC2-4467EDADBCB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6178" y="1980984"/>
            <a:ext cx="10051367" cy="1534486"/>
          </a:xfrm>
        </p:spPr>
        <p:txBody>
          <a:bodyPr anchor="b">
            <a:normAutofit fontScale="90000"/>
          </a:bodyPr>
          <a:lstStyle/>
          <a:p>
            <a:r>
              <a:rPr lang="ru-RU" b="1" dirty="0" smtClean="0">
                <a:solidFill>
                  <a:srgbClr val="FF5000"/>
                </a:solidFill>
              </a:rPr>
              <a:t>Архитектурно-художественное оформление дорог, </a:t>
            </a:r>
            <a:br>
              <a:rPr lang="ru-RU" b="1" dirty="0" smtClean="0">
                <a:solidFill>
                  <a:srgbClr val="FF5000"/>
                </a:solidFill>
              </a:rPr>
            </a:br>
            <a:r>
              <a:rPr lang="ru-RU" sz="3600" b="1" dirty="0" smtClean="0">
                <a:solidFill>
                  <a:srgbClr val="FF5000"/>
                </a:solidFill>
              </a:rPr>
              <a:t>предпосылки и пути реализации</a:t>
            </a:r>
            <a:endParaRPr lang="ru-RU" sz="3600" b="1" dirty="0">
              <a:solidFill>
                <a:srgbClr val="FF5000"/>
              </a:solidFill>
            </a:endParaRPr>
          </a:p>
        </p:txBody>
      </p:sp>
      <p:sp>
        <p:nvSpPr>
          <p:cNvPr id="6" name="Подзаголовок 42">
            <a:extLst>
              <a:ext uri="{FF2B5EF4-FFF2-40B4-BE49-F238E27FC236}">
                <a16:creationId xmlns:a16="http://schemas.microsoft.com/office/drawing/2014/main" id="{B577FD99-9261-449B-9B43-C8382A8A82B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76178" y="3699490"/>
            <a:ext cx="10051367" cy="4291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Скрицкий Андрей Андреевич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Текст 43">
            <a:extLst>
              <a:ext uri="{FF2B5EF4-FFF2-40B4-BE49-F238E27FC236}">
                <a16:creationId xmlns:a16="http://schemas.microsoft.com/office/drawing/2014/main" id="{353B724B-1231-48CD-A6E8-81D1D62E2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6178" y="4199912"/>
            <a:ext cx="10051367" cy="89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Начальник архитектурного отдела, АО «Институт «</a:t>
            </a:r>
            <a:r>
              <a:rPr lang="ru-RU" sz="2000" dirty="0" err="1" smtClean="0">
                <a:solidFill>
                  <a:schemeClr val="bg1"/>
                </a:solidFill>
              </a:rPr>
              <a:t>Стройпроект</a:t>
            </a:r>
            <a:r>
              <a:rPr lang="ru-RU" sz="2000" dirty="0" smtClean="0">
                <a:solidFill>
                  <a:schemeClr val="bg1"/>
                </a:solidFill>
              </a:rPr>
              <a:t>»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91A348-210C-4F8F-BE86-E7E03CCA5CC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5949140" y="572155"/>
            <a:ext cx="1311466" cy="38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27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924"/>
            <a:ext cx="12192000" cy="4509865"/>
          </a:xfrm>
          <a:prstGeom prst="rect">
            <a:avLst/>
          </a:prstGeom>
        </p:spPr>
      </p:pic>
      <p:sp useBgFill="1">
        <p:nvSpPr>
          <p:cNvPr id="56" name="Скругленный прямоугольник 55"/>
          <p:cNvSpPr/>
          <p:nvPr/>
        </p:nvSpPr>
        <p:spPr>
          <a:xfrm>
            <a:off x="7982375" y="1433043"/>
            <a:ext cx="3466840" cy="4068402"/>
          </a:xfrm>
          <a:prstGeom prst="roundRect">
            <a:avLst>
              <a:gd name="adj" fmla="val 4533"/>
            </a:avLst>
          </a:prstGeom>
          <a:ln w="19050">
            <a:solidFill>
              <a:srgbClr val="005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1C4E8A"/>
                </a:solidFill>
              </a:rPr>
              <a:t>Безопасность </a:t>
            </a:r>
            <a:r>
              <a:rPr lang="ru-RU" altLang="ru-RU" sz="3200" b="1" dirty="0">
                <a:solidFill>
                  <a:srgbClr val="1C4E8A"/>
                </a:solidFill>
              </a:rPr>
              <a:t>движения </a:t>
            </a:r>
            <a:r>
              <a:rPr lang="ru-RU" altLang="ru-RU" sz="3200" b="1" dirty="0" smtClean="0">
                <a:solidFill>
                  <a:srgbClr val="1C4E8A"/>
                </a:solidFill>
              </a:rPr>
              <a:t/>
            </a:r>
            <a:br>
              <a:rPr lang="ru-RU" altLang="ru-RU" sz="3200" b="1" dirty="0" smtClean="0">
                <a:solidFill>
                  <a:srgbClr val="1C4E8A"/>
                </a:solidFill>
              </a:rPr>
            </a:br>
            <a:r>
              <a:rPr lang="ru-RU" altLang="ru-RU" sz="3200" b="1" dirty="0" smtClean="0">
                <a:solidFill>
                  <a:srgbClr val="1C4E8A"/>
                </a:solidFill>
              </a:rPr>
              <a:t>и </a:t>
            </a:r>
            <a:r>
              <a:rPr lang="ru-RU" altLang="ru-RU" sz="3200" b="1" dirty="0">
                <a:solidFill>
                  <a:srgbClr val="1C4E8A"/>
                </a:solidFill>
              </a:rPr>
              <a:t>особенности визуального восприятия</a:t>
            </a:r>
            <a:r>
              <a:rPr lang="ru-RU" altLang="ru-RU" sz="3200" i="1" dirty="0">
                <a:solidFill>
                  <a:srgbClr val="005A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i="1" dirty="0">
                <a:solidFill>
                  <a:srgbClr val="005A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11046" y="1427228"/>
            <a:ext cx="2721954" cy="2940925"/>
          </a:xfrm>
          <a:prstGeom prst="roundRect">
            <a:avLst>
              <a:gd name="adj" fmla="val 4533"/>
            </a:avLst>
          </a:prstGeom>
          <a:blipFill>
            <a:blip r:embed="rId4"/>
            <a:srcRect/>
            <a:stretch>
              <a:fillRect l="-115984" t="-45441" r="-158306" b="-57187"/>
            </a:stretch>
          </a:blipFill>
          <a:ln w="19050">
            <a:solidFill>
              <a:srgbClr val="005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11657" y="1451450"/>
            <a:ext cx="3051813" cy="1225422"/>
          </a:xfrm>
          <a:prstGeom prst="roundRect">
            <a:avLst>
              <a:gd name="adj" fmla="val 4533"/>
            </a:avLst>
          </a:prstGeom>
          <a:blipFill>
            <a:blip r:embed="rId5"/>
            <a:srcRect/>
            <a:stretch>
              <a:fillRect l="367" t="-188" r="367" b="-188"/>
            </a:stretch>
          </a:blipFill>
          <a:ln w="19050">
            <a:solidFill>
              <a:srgbClr val="005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8654" y="4037512"/>
            <a:ext cx="1523888" cy="1518525"/>
          </a:xfrm>
          <a:prstGeom prst="roundRect">
            <a:avLst>
              <a:gd name="adj" fmla="val 4533"/>
            </a:avLst>
          </a:prstGeom>
          <a:blipFill>
            <a:blip r:embed="rId6"/>
            <a:srcRect/>
            <a:stretch>
              <a:fillRect l="-2903" t="-188" r="-2903" b="-188"/>
            </a:stretch>
          </a:blipFill>
          <a:ln w="19050">
            <a:solidFill>
              <a:srgbClr val="48A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33486" y="4556941"/>
            <a:ext cx="2499054" cy="1470777"/>
          </a:xfrm>
          <a:prstGeom prst="roundRect">
            <a:avLst>
              <a:gd name="adj" fmla="val 4533"/>
            </a:avLst>
          </a:prstGeom>
          <a:blipFill>
            <a:blip r:embed="rId7"/>
            <a:srcRect/>
            <a:stretch>
              <a:fillRect l="367" t="-188" r="367" b="-188"/>
            </a:stretch>
          </a:blipFill>
          <a:ln w="19050">
            <a:solidFill>
              <a:srgbClr val="005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8683822" y="1709358"/>
            <a:ext cx="849133" cy="849134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9950369" y="1708241"/>
            <a:ext cx="849133" cy="849134"/>
          </a:xfrm>
          <a:prstGeom prst="ellipse">
            <a:avLst/>
          </a:pr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683822" y="2893162"/>
            <a:ext cx="849133" cy="849134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953116" y="2887116"/>
            <a:ext cx="849133" cy="849134"/>
          </a:xfrm>
          <a:prstGeom prst="ellipse">
            <a:avLst/>
          </a:pr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>
            <a:stCxn id="21" idx="1"/>
            <a:endCxn id="21" idx="5"/>
          </p:cNvCxnSpPr>
          <p:nvPr/>
        </p:nvCxnSpPr>
        <p:spPr>
          <a:xfrm>
            <a:off x="10077469" y="3011469"/>
            <a:ext cx="600427" cy="600428"/>
          </a:xfrm>
          <a:prstGeom prst="line">
            <a:avLst/>
          </a:prstGeom>
          <a:ln w="1333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21" idx="3"/>
          </p:cNvCxnSpPr>
          <p:nvPr/>
        </p:nvCxnSpPr>
        <p:spPr>
          <a:xfrm flipV="1">
            <a:off x="10077469" y="3012930"/>
            <a:ext cx="616797" cy="598967"/>
          </a:xfrm>
          <a:prstGeom prst="line">
            <a:avLst/>
          </a:prstGeom>
          <a:ln w="1333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4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8416924" y="2041017"/>
            <a:ext cx="1121821" cy="242226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1C4E8A"/>
                </a:solidFill>
              </a:rPr>
              <a:t>ВПЕРЕД</a:t>
            </a:r>
            <a:endParaRPr lang="ru-RU" sz="1400" b="1" dirty="0">
              <a:solidFill>
                <a:srgbClr val="1C4E8A"/>
              </a:solidFill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9775655" y="2032553"/>
            <a:ext cx="1121821" cy="242226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1C4E8A"/>
                </a:solidFill>
              </a:rPr>
              <a:t>СТОП</a:t>
            </a:r>
            <a:endParaRPr lang="ru-RU" sz="1400" b="1" dirty="0">
              <a:solidFill>
                <a:srgbClr val="1C4E8A"/>
              </a:solidFill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817364" y="2727646"/>
            <a:ext cx="741471" cy="890795"/>
          </a:xfrm>
          <a:custGeom>
            <a:avLst/>
            <a:gdLst>
              <a:gd name="connsiteX0" fmla="*/ 0 w 914400"/>
              <a:gd name="connsiteY0" fmla="*/ 615950 h 1098550"/>
              <a:gd name="connsiteX1" fmla="*/ 387350 w 914400"/>
              <a:gd name="connsiteY1" fmla="*/ 1098550 h 1098550"/>
              <a:gd name="connsiteX2" fmla="*/ 914400 w 914400"/>
              <a:gd name="connsiteY2" fmla="*/ 69850 h 1098550"/>
              <a:gd name="connsiteX3" fmla="*/ 793750 w 914400"/>
              <a:gd name="connsiteY3" fmla="*/ 0 h 1098550"/>
              <a:gd name="connsiteX4" fmla="*/ 361950 w 914400"/>
              <a:gd name="connsiteY4" fmla="*/ 819150 h 1098550"/>
              <a:gd name="connsiteX5" fmla="*/ 107950 w 914400"/>
              <a:gd name="connsiteY5" fmla="*/ 533400 h 1098550"/>
              <a:gd name="connsiteX6" fmla="*/ 0 w 914400"/>
              <a:gd name="connsiteY6" fmla="*/ 615950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098550">
                <a:moveTo>
                  <a:pt x="0" y="615950"/>
                </a:moveTo>
                <a:lnTo>
                  <a:pt x="387350" y="1098550"/>
                </a:lnTo>
                <a:lnTo>
                  <a:pt x="914400" y="69850"/>
                </a:lnTo>
                <a:lnTo>
                  <a:pt x="793750" y="0"/>
                </a:lnTo>
                <a:lnTo>
                  <a:pt x="361950" y="819150"/>
                </a:lnTo>
                <a:lnTo>
                  <a:pt x="107950" y="533400"/>
                </a:lnTo>
                <a:lnTo>
                  <a:pt x="0" y="6159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/>
          <a:srcRect l="19687" t="5167" r="26146" b="8501"/>
          <a:stretch/>
        </p:blipFill>
        <p:spPr>
          <a:xfrm>
            <a:off x="2238045" y="2845253"/>
            <a:ext cx="2548221" cy="2538420"/>
          </a:xfrm>
          <a:prstGeom prst="rect">
            <a:avLst/>
          </a:prstGeom>
        </p:spPr>
      </p:pic>
      <p:sp>
        <p:nvSpPr>
          <p:cNvPr id="57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8217092" y="4110407"/>
            <a:ext cx="3012273" cy="296393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5000"/>
                </a:solidFill>
              </a:rPr>
              <a:t>Эффекты </a:t>
            </a:r>
            <a:r>
              <a:rPr lang="ru-RU" sz="1400" dirty="0">
                <a:solidFill>
                  <a:srgbClr val="FF5000"/>
                </a:solidFill>
              </a:rPr>
              <a:t>интерференции</a:t>
            </a:r>
            <a:endParaRPr lang="en-US" sz="1400" dirty="0">
              <a:solidFill>
                <a:srgbClr val="FF5000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 smtClean="0">
                <a:solidFill>
                  <a:srgbClr val="FF5000"/>
                </a:solidFill>
              </a:rPr>
              <a:t> </a:t>
            </a:r>
            <a:endParaRPr lang="ru-RU" sz="1400" dirty="0">
              <a:solidFill>
                <a:srgbClr val="FF5000"/>
              </a:solidFill>
            </a:endParaRPr>
          </a:p>
        </p:txBody>
      </p:sp>
      <p:sp>
        <p:nvSpPr>
          <p:cNvPr id="58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8217092" y="4567260"/>
            <a:ext cx="3012273" cy="296393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5000"/>
                </a:solidFill>
              </a:rPr>
              <a:t>Затрудненный обзор</a:t>
            </a:r>
            <a:endParaRPr lang="en-US" sz="1400" dirty="0">
              <a:solidFill>
                <a:srgbClr val="FF5000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 smtClean="0">
                <a:solidFill>
                  <a:srgbClr val="FF5000"/>
                </a:solidFill>
              </a:rPr>
              <a:t> </a:t>
            </a:r>
            <a:endParaRPr lang="ru-RU" sz="1400" dirty="0">
              <a:solidFill>
                <a:srgbClr val="FF5000"/>
              </a:solidFill>
            </a:endParaRPr>
          </a:p>
        </p:txBody>
      </p:sp>
      <p:sp>
        <p:nvSpPr>
          <p:cNvPr id="59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8216632" y="5000023"/>
            <a:ext cx="3012273" cy="296393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5000"/>
                </a:solidFill>
              </a:rPr>
              <a:t>Оптические иллюзии</a:t>
            </a:r>
            <a:endParaRPr lang="en-US" sz="1400" dirty="0">
              <a:solidFill>
                <a:srgbClr val="FF5000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 smtClean="0">
                <a:solidFill>
                  <a:srgbClr val="FF5000"/>
                </a:solidFill>
              </a:rPr>
              <a:t> </a:t>
            </a:r>
            <a:endParaRPr lang="ru-RU" sz="1400" dirty="0">
              <a:solidFill>
                <a:srgbClr val="FF5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75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15522" r="12410" b="7662"/>
          <a:stretch/>
        </p:blipFill>
        <p:spPr>
          <a:xfrm>
            <a:off x="4668270" y="1691979"/>
            <a:ext cx="6830912" cy="440189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942048" y="1494243"/>
            <a:ext cx="2780246" cy="4418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1C4E8A"/>
                </a:solidFill>
              </a:rPr>
              <a:t>Безопасность </a:t>
            </a:r>
            <a:r>
              <a:rPr lang="ru-RU" altLang="ru-RU" sz="3200" b="1" dirty="0">
                <a:solidFill>
                  <a:srgbClr val="1C4E8A"/>
                </a:solidFill>
              </a:rPr>
              <a:t>движения </a:t>
            </a:r>
            <a:r>
              <a:rPr lang="ru-RU" altLang="ru-RU" sz="3200" b="1" dirty="0" smtClean="0">
                <a:solidFill>
                  <a:srgbClr val="1C4E8A"/>
                </a:solidFill>
              </a:rPr>
              <a:t/>
            </a:r>
            <a:br>
              <a:rPr lang="ru-RU" altLang="ru-RU" sz="3200" b="1" dirty="0" smtClean="0">
                <a:solidFill>
                  <a:srgbClr val="1C4E8A"/>
                </a:solidFill>
              </a:rPr>
            </a:br>
            <a:r>
              <a:rPr lang="ru-RU" altLang="ru-RU" sz="3200" b="1" dirty="0" smtClean="0">
                <a:solidFill>
                  <a:srgbClr val="1C4E8A"/>
                </a:solidFill>
              </a:rPr>
              <a:t>и </a:t>
            </a:r>
            <a:r>
              <a:rPr lang="ru-RU" altLang="ru-RU" sz="3200" b="1" dirty="0">
                <a:solidFill>
                  <a:srgbClr val="1C4E8A"/>
                </a:solidFill>
              </a:rPr>
              <a:t>особенности визуального восприятия</a:t>
            </a:r>
            <a:r>
              <a:rPr lang="ru-RU" altLang="ru-RU" sz="3200" i="1" dirty="0">
                <a:solidFill>
                  <a:srgbClr val="005A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i="1" dirty="0">
                <a:solidFill>
                  <a:srgbClr val="005A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11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7115366" y="3495776"/>
            <a:ext cx="4567117" cy="2405400"/>
          </a:xfrm>
          <a:prstGeom prst="roundRect">
            <a:avLst>
              <a:gd name="adj" fmla="val 2957"/>
            </a:avLst>
          </a:prstGeom>
          <a:solidFill>
            <a:schemeClr val="bg1"/>
          </a:solidFill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rgbClr val="FF5000"/>
                </a:solidFill>
              </a:rPr>
              <a:t>Сокращение поля зрения в зависимости от скорости движения</a:t>
            </a: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2BE35AB-2639-4D95-9200-8D7D69145DA8}"/>
              </a:ext>
            </a:extLst>
          </p:cNvPr>
          <p:cNvSpPr/>
          <p:nvPr/>
        </p:nvSpPr>
        <p:spPr>
          <a:xfrm>
            <a:off x="7762682" y="4122993"/>
            <a:ext cx="254653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200" dirty="0" smtClean="0">
                <a:solidFill>
                  <a:srgbClr val="25419C"/>
                </a:solidFill>
              </a:rPr>
              <a:t>Поле зрения пассажира</a:t>
            </a:r>
            <a:endParaRPr lang="ru-RU" sz="1200" dirty="0">
              <a:solidFill>
                <a:srgbClr val="25419C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186ECDE-0A15-42EB-A3B9-BA562FC9734A}"/>
              </a:ext>
            </a:extLst>
          </p:cNvPr>
          <p:cNvSpPr/>
          <p:nvPr/>
        </p:nvSpPr>
        <p:spPr>
          <a:xfrm>
            <a:off x="7779589" y="5120238"/>
            <a:ext cx="37015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25419C"/>
                </a:solidFill>
              </a:rPr>
              <a:t>Поле </a:t>
            </a:r>
            <a:r>
              <a:rPr lang="ru-RU" sz="1200" dirty="0" smtClean="0">
                <a:solidFill>
                  <a:srgbClr val="25419C"/>
                </a:solidFill>
              </a:rPr>
              <a:t>зрения водителя </a:t>
            </a:r>
            <a:r>
              <a:rPr lang="ru-RU" sz="1200" dirty="0">
                <a:solidFill>
                  <a:srgbClr val="25419C"/>
                </a:solidFill>
              </a:rPr>
              <a:t>при скорости </a:t>
            </a:r>
            <a:r>
              <a:rPr lang="ru-RU" sz="1200" dirty="0" smtClean="0">
                <a:solidFill>
                  <a:srgbClr val="25419C"/>
                </a:solidFill>
              </a:rPr>
              <a:t>100 </a:t>
            </a:r>
            <a:r>
              <a:rPr lang="ru-RU" sz="1200" dirty="0">
                <a:solidFill>
                  <a:srgbClr val="25419C"/>
                </a:solidFill>
              </a:rPr>
              <a:t>км</a:t>
            </a:r>
            <a:r>
              <a:rPr lang="en-US" sz="1200" dirty="0">
                <a:solidFill>
                  <a:srgbClr val="25419C"/>
                </a:solidFill>
              </a:rPr>
              <a:t>/</a:t>
            </a:r>
            <a:r>
              <a:rPr lang="ru-RU" sz="1200" dirty="0">
                <a:solidFill>
                  <a:srgbClr val="25419C"/>
                </a:solidFill>
              </a:rPr>
              <a:t>ч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43A42E-347E-4672-B7D9-7B2BA00342D3}"/>
              </a:ext>
            </a:extLst>
          </p:cNvPr>
          <p:cNvSpPr/>
          <p:nvPr/>
        </p:nvSpPr>
        <p:spPr>
          <a:xfrm>
            <a:off x="7779104" y="4590667"/>
            <a:ext cx="370156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200" dirty="0" smtClean="0">
                <a:solidFill>
                  <a:srgbClr val="25419C"/>
                </a:solidFill>
              </a:rPr>
              <a:t>Поле зрения водителя при скорости 50 км</a:t>
            </a:r>
            <a:r>
              <a:rPr lang="en-US" sz="1200" dirty="0" smtClean="0">
                <a:solidFill>
                  <a:srgbClr val="25419C"/>
                </a:solidFill>
              </a:rPr>
              <a:t>/</a:t>
            </a:r>
            <a:r>
              <a:rPr lang="ru-RU" sz="1200" dirty="0" smtClean="0">
                <a:solidFill>
                  <a:srgbClr val="25419C"/>
                </a:solidFill>
              </a:rPr>
              <a:t>ч </a:t>
            </a:r>
            <a:endParaRPr lang="ru-RU" sz="1200" dirty="0">
              <a:solidFill>
                <a:srgbClr val="25419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" b="4175"/>
          <a:stretch/>
        </p:blipFill>
        <p:spPr>
          <a:xfrm>
            <a:off x="679606" y="1347537"/>
            <a:ext cx="5947152" cy="44664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7213" y="2472404"/>
            <a:ext cx="4944212" cy="3208410"/>
          </a:xfrm>
          <a:prstGeom prst="rect">
            <a:avLst/>
          </a:prstGeom>
          <a:noFill/>
          <a:ln w="38100">
            <a:solidFill>
              <a:srgbClr val="FF4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241558" y="2968609"/>
            <a:ext cx="2021742" cy="1323569"/>
          </a:xfrm>
          <a:prstGeom prst="rect">
            <a:avLst/>
          </a:prstGeom>
          <a:noFill/>
          <a:ln w="38100">
            <a:solidFill>
              <a:srgbClr val="268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742094" y="3264617"/>
            <a:ext cx="1071220" cy="495539"/>
          </a:xfrm>
          <a:prstGeom prst="rect">
            <a:avLst/>
          </a:prstGeom>
          <a:noFill/>
          <a:ln w="38100">
            <a:solidFill>
              <a:srgbClr val="001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7346970" y="4135273"/>
            <a:ext cx="301726" cy="252441"/>
          </a:xfrm>
          <a:prstGeom prst="rect">
            <a:avLst/>
          </a:prstGeom>
          <a:noFill/>
          <a:ln w="38100">
            <a:solidFill>
              <a:srgbClr val="FF4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335595" y="4615225"/>
            <a:ext cx="301726" cy="252441"/>
          </a:xfrm>
          <a:prstGeom prst="rect">
            <a:avLst/>
          </a:prstGeom>
          <a:noFill/>
          <a:ln w="38100">
            <a:solidFill>
              <a:srgbClr val="268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335595" y="5135071"/>
            <a:ext cx="301726" cy="252441"/>
          </a:xfrm>
          <a:prstGeom prst="rect">
            <a:avLst/>
          </a:prstGeom>
          <a:noFill/>
          <a:ln w="38100">
            <a:solidFill>
              <a:srgbClr val="001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432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8" y="1158148"/>
            <a:ext cx="7020126" cy="46046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682552" y="1254664"/>
            <a:ext cx="2780246" cy="4418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90" y="1336552"/>
            <a:ext cx="3286572" cy="4273531"/>
          </a:xfrm>
          <a:prstGeom prst="rect">
            <a:avLst/>
          </a:prstGeom>
        </p:spPr>
      </p:pic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69589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1C4E8A"/>
                </a:solidFill>
              </a:rPr>
              <a:t>Взаимодействие цветов</a:t>
            </a:r>
            <a:r>
              <a:rPr lang="ru-RU" altLang="ru-RU" sz="3200" i="1" dirty="0">
                <a:solidFill>
                  <a:srgbClr val="005A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i="1" dirty="0">
                <a:solidFill>
                  <a:srgbClr val="005A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DCB113-46C3-464C-B8E1-AC5D3CADFC1A}"/>
              </a:ext>
            </a:extLst>
          </p:cNvPr>
          <p:cNvSpPr/>
          <p:nvPr/>
        </p:nvSpPr>
        <p:spPr>
          <a:xfrm>
            <a:off x="997514" y="5132678"/>
            <a:ext cx="4079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Цвета «выступающие» и «отступающие»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ADCB113-46C3-464C-B8E1-AC5D3CADFC1A}"/>
              </a:ext>
            </a:extLst>
          </p:cNvPr>
          <p:cNvSpPr/>
          <p:nvPr/>
        </p:nvSpPr>
        <p:spPr>
          <a:xfrm>
            <a:off x="997514" y="1757246"/>
            <a:ext cx="3390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«Весовые» характеристики цвета</a:t>
            </a:r>
            <a:endParaRPr lang="ru-RU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4882544" y="5892581"/>
            <a:ext cx="7083646" cy="446819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 smtClean="0"/>
              <a:t>Цвета воспринимаемые одновременно, вступают во взаимодействие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26277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6550251" y="2332483"/>
            <a:ext cx="5159724" cy="3482306"/>
          </a:xfrm>
          <a:prstGeom prst="roundRect">
            <a:avLst>
              <a:gd name="adj" fmla="val 295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rIns="180000" bIns="180000" rtlCol="0" anchor="b">
            <a:noAutofit/>
          </a:bodyPr>
          <a:lstStyle/>
          <a:p>
            <a:endParaRPr lang="ru-RU" sz="1400" dirty="0">
              <a:solidFill>
                <a:srgbClr val="1C4E8A"/>
              </a:solidFill>
            </a:endParaRPr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1C4E8A"/>
                </a:solidFill>
              </a:rPr>
              <a:t>Изменения восприятия цвета </a:t>
            </a:r>
            <a:br>
              <a:rPr lang="ru-RU" altLang="ru-RU" sz="3200" b="1" dirty="0" smtClean="0">
                <a:solidFill>
                  <a:srgbClr val="1C4E8A"/>
                </a:solidFill>
              </a:rPr>
            </a:br>
            <a:r>
              <a:rPr lang="ru-RU" altLang="ru-RU" sz="3200" b="1" dirty="0" smtClean="0">
                <a:solidFill>
                  <a:srgbClr val="1C4E8A"/>
                </a:solidFill>
              </a:rPr>
              <a:t>под воздействием освещенности</a:t>
            </a:r>
            <a:r>
              <a:rPr lang="ru-RU" altLang="ru-RU" sz="3200" i="1" dirty="0">
                <a:solidFill>
                  <a:srgbClr val="005A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i="1" dirty="0">
                <a:solidFill>
                  <a:srgbClr val="005AB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17479" r="5791" b="28037"/>
          <a:stretch/>
        </p:blipFill>
        <p:spPr>
          <a:xfrm>
            <a:off x="838199" y="1378423"/>
            <a:ext cx="5576249" cy="2698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38359" y="-12070"/>
            <a:ext cx="1883964" cy="4613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81" y="3735373"/>
            <a:ext cx="2745130" cy="17643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8289759" y="3200827"/>
            <a:ext cx="3297323" cy="534546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ru-RU" sz="1400" dirty="0" smtClean="0"/>
              <a:t>Модель </a:t>
            </a:r>
            <a:r>
              <a:rPr lang="ru-RU" sz="1400" dirty="0"/>
              <a:t>эффекта </a:t>
            </a:r>
            <a:r>
              <a:rPr lang="ru-RU" sz="1400" dirty="0" err="1"/>
              <a:t>Пуркине</a:t>
            </a:r>
            <a:endParaRPr lang="ru-RU" sz="1400" dirty="0"/>
          </a:p>
          <a:p>
            <a:pPr algn="r"/>
            <a:r>
              <a:rPr lang="ru-RU" sz="1400" dirty="0"/>
              <a:t> 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6538155" y="3329288"/>
            <a:ext cx="2488415" cy="2286832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r>
              <a:rPr lang="ru-RU" sz="1400" dirty="0" smtClean="0"/>
              <a:t>Спектральные </a:t>
            </a:r>
            <a:r>
              <a:rPr lang="ru-RU" sz="1400" dirty="0"/>
              <a:t>зависимости относительной чувствительности человеческого глаза для </a:t>
            </a:r>
            <a:r>
              <a:rPr lang="ru-RU" sz="1400" b="1" dirty="0" smtClean="0">
                <a:solidFill>
                  <a:srgbClr val="FF0000"/>
                </a:solidFill>
              </a:rPr>
              <a:t>дневного</a:t>
            </a:r>
            <a:r>
              <a:rPr lang="ru-RU" sz="1400" dirty="0"/>
              <a:t> </a:t>
            </a:r>
            <a:r>
              <a:rPr lang="ru-RU" sz="1400" dirty="0" smtClean="0"/>
              <a:t>и </a:t>
            </a:r>
            <a:r>
              <a:rPr lang="ru-RU" sz="1400" b="1" dirty="0" smtClean="0">
                <a:solidFill>
                  <a:srgbClr val="0200FF"/>
                </a:solidFill>
              </a:rPr>
              <a:t>ночного</a:t>
            </a:r>
            <a:r>
              <a:rPr lang="ru-RU" sz="1400" dirty="0"/>
              <a:t> </a:t>
            </a:r>
            <a:r>
              <a:rPr lang="ru-RU" sz="1400" dirty="0" smtClean="0"/>
              <a:t>зрения</a:t>
            </a:r>
            <a:endParaRPr lang="ru-RU" sz="1400" dirty="0"/>
          </a:p>
          <a:p>
            <a:pPr algn="r"/>
            <a:r>
              <a:rPr lang="ru-RU" sz="1400" dirty="0" smtClean="0"/>
              <a:t>  </a:t>
            </a:r>
            <a:endParaRPr lang="ru-RU" sz="1400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95361"/>
              </p:ext>
            </p:extLst>
          </p:nvPr>
        </p:nvGraphicFramePr>
        <p:xfrm>
          <a:off x="826446" y="4130365"/>
          <a:ext cx="5610613" cy="1420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Image" r:id="rId7" imgW="12190320" imgH="3085560" progId="Photoshop.Image.13">
                  <p:embed/>
                </p:oleObj>
              </mc:Choice>
              <mc:Fallback>
                <p:oleObj name="Image" r:id="rId7" imgW="12190320" imgH="3085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6446" y="4130365"/>
                        <a:ext cx="5610613" cy="1420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2BE35AB-2639-4D95-9200-8D7D69145DA8}"/>
              </a:ext>
            </a:extLst>
          </p:cNvPr>
          <p:cNvSpPr/>
          <p:nvPr/>
        </p:nvSpPr>
        <p:spPr>
          <a:xfrm>
            <a:off x="740091" y="5545860"/>
            <a:ext cx="4412934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200" dirty="0" smtClean="0">
                <a:solidFill>
                  <a:srgbClr val="25419C"/>
                </a:solidFill>
              </a:rPr>
              <a:t>Желтый куб освещенный цветным светом </a:t>
            </a:r>
          </a:p>
        </p:txBody>
      </p:sp>
      <p:sp>
        <p:nvSpPr>
          <p:cNvPr id="2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306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103921"/>
              </p:ext>
            </p:extLst>
          </p:nvPr>
        </p:nvGraphicFramePr>
        <p:xfrm>
          <a:off x="8811175" y="1228299"/>
          <a:ext cx="2556273" cy="298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Image" r:id="rId4" imgW="7771320" imgH="9104760" progId="Photoshop.Image.13">
                  <p:embed/>
                </p:oleObj>
              </mc:Choice>
              <mc:Fallback>
                <p:oleObj name="Image" r:id="rId4" imgW="7771320" imgH="9104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11175" y="1228299"/>
                        <a:ext cx="2556273" cy="2989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556402" y="2321753"/>
            <a:ext cx="6936221" cy="3493036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r>
              <a:rPr lang="ru-RU" sz="1400" dirty="0" smtClean="0">
                <a:solidFill>
                  <a:srgbClr val="FF5000"/>
                </a:solidFill>
              </a:rPr>
              <a:t>Платность услуги предъявляет дополнительные требования к сервисной части организации поездки  </a:t>
            </a:r>
            <a:endParaRPr lang="ru-RU" sz="1400" dirty="0">
              <a:solidFill>
                <a:srgbClr val="FF5000"/>
              </a:solidFill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69589"/>
            <a:ext cx="10515600" cy="95871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C4E8A"/>
                </a:solidFill>
              </a:rPr>
              <a:t>Эксплуатация </a:t>
            </a:r>
            <a:r>
              <a:rPr lang="ru-RU" sz="3200" b="1" dirty="0">
                <a:solidFill>
                  <a:srgbClr val="1C4E8A"/>
                </a:solidFill>
              </a:rPr>
              <a:t>дороги на платной </a:t>
            </a:r>
            <a:r>
              <a:rPr lang="ru-RU" sz="3200" b="1" dirty="0" smtClean="0">
                <a:solidFill>
                  <a:srgbClr val="1C4E8A"/>
                </a:solidFill>
              </a:rPr>
              <a:t>основе</a:t>
            </a: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83317" y="3498744"/>
            <a:ext cx="3441461" cy="2762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r="18436" b="5638"/>
          <a:stretch/>
        </p:blipFill>
        <p:spPr>
          <a:xfrm>
            <a:off x="870286" y="1424624"/>
            <a:ext cx="6316577" cy="3572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r="7933"/>
          <a:stretch/>
        </p:blipFill>
        <p:spPr>
          <a:xfrm>
            <a:off x="7669669" y="3579471"/>
            <a:ext cx="3388209" cy="269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69589"/>
            <a:ext cx="10515600" cy="95871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C4E8A"/>
                </a:solidFill>
              </a:rPr>
              <a:t>Маркетинговые преимущества</a:t>
            </a:r>
            <a:endParaRPr lang="ru-RU" sz="3200" b="1" dirty="0">
              <a:solidFill>
                <a:srgbClr val="1C4E8A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17907" r="689" b="5395"/>
          <a:stretch/>
        </p:blipFill>
        <p:spPr>
          <a:xfrm>
            <a:off x="1153812" y="1331317"/>
            <a:ext cx="7316420" cy="4244392"/>
          </a:xfrm>
          <a:prstGeom prst="rect">
            <a:avLst/>
          </a:prstGeom>
        </p:spPr>
      </p:pic>
      <p:sp>
        <p:nvSpPr>
          <p:cNvPr id="8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8919411" y="2354786"/>
            <a:ext cx="2790564" cy="3428888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5000"/>
                </a:solidFill>
              </a:rPr>
              <a:t>Формирование узнаваемого образа</a:t>
            </a:r>
            <a:endParaRPr lang="en-US" sz="1400" dirty="0" smtClean="0">
              <a:solidFill>
                <a:srgbClr val="FF5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FF5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5000"/>
                </a:solidFill>
              </a:rPr>
              <a:t>Позитивное воздействие</a:t>
            </a:r>
            <a:endParaRPr lang="en-US" sz="1400" dirty="0" smtClean="0">
              <a:solidFill>
                <a:srgbClr val="FF5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FF5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5000"/>
                </a:solidFill>
              </a:rPr>
              <a:t>Рост доходности</a:t>
            </a: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1240" y="1511107"/>
            <a:ext cx="2727158" cy="2194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30174" r="10394" b="12979"/>
          <a:stretch/>
        </p:blipFill>
        <p:spPr>
          <a:xfrm>
            <a:off x="6031832" y="1607360"/>
            <a:ext cx="5454316" cy="20021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26695" y="3144376"/>
            <a:ext cx="3449053" cy="2488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8" y="3232373"/>
            <a:ext cx="3819174" cy="254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194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866318"/>
              </p:ext>
            </p:extLst>
          </p:nvPr>
        </p:nvGraphicFramePr>
        <p:xfrm>
          <a:off x="906926" y="1427750"/>
          <a:ext cx="6271796" cy="3676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Image" r:id="rId4" imgW="13828320" imgH="8114040" progId="Photoshop.Image.13">
                  <p:embed/>
                </p:oleObj>
              </mc:Choice>
              <mc:Fallback>
                <p:oleObj name="Image" r:id="rId4" imgW="13828320" imgH="8114040" progId="Photoshop.Image.13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6926" y="1427750"/>
                        <a:ext cx="6271796" cy="3676514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137" t="-188" r="137" b="-188"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246369" y="3957852"/>
            <a:ext cx="3336709" cy="212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69589"/>
            <a:ext cx="10515600" cy="95871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C4E8A"/>
                </a:solidFill>
              </a:rPr>
              <a:t>Инфраструктура </a:t>
            </a:r>
            <a:r>
              <a:rPr lang="ru-RU" sz="3200" b="1" dirty="0">
                <a:solidFill>
                  <a:srgbClr val="1C4E8A"/>
                </a:solidFill>
              </a:rPr>
              <a:t>для автотуризма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06467" y="4023141"/>
            <a:ext cx="3189980" cy="2003659"/>
          </a:xfrm>
          <a:prstGeom prst="roundRect">
            <a:avLst>
              <a:gd name="adj" fmla="val 0"/>
            </a:avLst>
          </a:prstGeom>
          <a:blipFill>
            <a:blip r:embed="rId7"/>
            <a:srcRect/>
            <a:stretch>
              <a:fillRect l="-67601" t="-42055" r="-8392" b="-45737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7733203" y="2810787"/>
            <a:ext cx="3410803" cy="3428888"/>
          </a:xfrm>
          <a:prstGeom prst="roundRect">
            <a:avLst>
              <a:gd name="adj" fmla="val 2957"/>
            </a:avLst>
          </a:prstGeom>
          <a:noFill/>
          <a:ln w="12700">
            <a:solidFill>
              <a:srgbClr val="48A1F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48A1FA"/>
                </a:solidFill>
              </a:rPr>
              <a:t>Расчетное число </a:t>
            </a:r>
            <a:r>
              <a:rPr lang="ru-RU" sz="1400" dirty="0" err="1" smtClean="0">
                <a:solidFill>
                  <a:srgbClr val="48A1FA"/>
                </a:solidFill>
              </a:rPr>
              <a:t>автопутешественников</a:t>
            </a:r>
            <a:r>
              <a:rPr lang="ru-RU" sz="1400" dirty="0" smtClean="0">
                <a:solidFill>
                  <a:srgbClr val="48A1FA"/>
                </a:solidFill>
              </a:rPr>
              <a:t>           </a:t>
            </a:r>
            <a:r>
              <a:rPr lang="ru-RU" sz="1400" b="1" dirty="0" smtClean="0">
                <a:solidFill>
                  <a:srgbClr val="48A1FA"/>
                </a:solidFill>
              </a:rPr>
              <a:t>40 млн </a:t>
            </a:r>
            <a:r>
              <a:rPr lang="ru-RU" sz="1400" dirty="0" smtClean="0">
                <a:solidFill>
                  <a:srgbClr val="48A1FA"/>
                </a:solidFill>
              </a:rPr>
              <a:t>человек в год к 2030 г.</a:t>
            </a:r>
            <a:endParaRPr lang="en-US" sz="1400" dirty="0" smtClean="0">
              <a:solidFill>
                <a:srgbClr val="48A1F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48A1F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48A1FA"/>
                </a:solidFill>
              </a:rPr>
              <a:t>133</a:t>
            </a:r>
            <a:r>
              <a:rPr lang="ru-RU" sz="1400" dirty="0" smtClean="0">
                <a:solidFill>
                  <a:srgbClr val="48A1FA"/>
                </a:solidFill>
              </a:rPr>
              <a:t> туристических автомобильных маршрута</a:t>
            </a:r>
            <a:endParaRPr lang="en-US" sz="1400" dirty="0" smtClean="0">
              <a:solidFill>
                <a:srgbClr val="48A1F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48A1F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48A1FA"/>
                </a:solidFill>
              </a:rPr>
              <a:t>Вклад в развитие </a:t>
            </a:r>
            <a:r>
              <a:rPr lang="ru-RU" sz="1400" dirty="0">
                <a:solidFill>
                  <a:srgbClr val="48A1FA"/>
                </a:solidFill>
              </a:rPr>
              <a:t>туристической </a:t>
            </a:r>
            <a:r>
              <a:rPr lang="ru-RU" sz="1400" dirty="0" smtClean="0">
                <a:solidFill>
                  <a:srgbClr val="48A1FA"/>
                </a:solidFill>
              </a:rPr>
              <a:t>отрасли: до </a:t>
            </a:r>
            <a:r>
              <a:rPr lang="ru-RU" sz="1400" b="1" dirty="0" smtClean="0">
                <a:solidFill>
                  <a:srgbClr val="48A1FA"/>
                </a:solidFill>
              </a:rPr>
              <a:t>250 млрд руб</a:t>
            </a:r>
            <a:r>
              <a:rPr lang="ru-RU" sz="1400" dirty="0" smtClean="0">
                <a:solidFill>
                  <a:srgbClr val="48A1FA"/>
                </a:solidFill>
              </a:rPr>
              <a:t>. ежегодно</a:t>
            </a:r>
            <a:endParaRPr lang="ru-RU" sz="1400" dirty="0">
              <a:solidFill>
                <a:srgbClr val="48A1F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t="6919" r="4928" b="22902"/>
          <a:stretch/>
        </p:blipFill>
        <p:spPr>
          <a:xfrm>
            <a:off x="7356143" y="1427750"/>
            <a:ext cx="4080057" cy="2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03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8064596" y="1362042"/>
            <a:ext cx="3399520" cy="4388577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 smtClean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r>
              <a:rPr lang="ru-RU" sz="1400" dirty="0" smtClean="0">
                <a:solidFill>
                  <a:srgbClr val="FF5000"/>
                </a:solidFill>
              </a:rPr>
              <a:t>Для </a:t>
            </a:r>
            <a:r>
              <a:rPr lang="ru-RU" sz="1400" dirty="0">
                <a:solidFill>
                  <a:srgbClr val="FF5000"/>
                </a:solidFill>
              </a:rPr>
              <a:t>реализации требований Стандарта необходимо искать возможности </a:t>
            </a:r>
            <a:r>
              <a:rPr lang="ru-RU" sz="1400" dirty="0" smtClean="0">
                <a:solidFill>
                  <a:srgbClr val="FF5000"/>
                </a:solidFill>
              </a:rPr>
              <a:t>разработки </a:t>
            </a:r>
            <a:r>
              <a:rPr lang="ru-RU" sz="1400" dirty="0">
                <a:solidFill>
                  <a:srgbClr val="FF5000"/>
                </a:solidFill>
              </a:rPr>
              <a:t>концепции архитектурно-художественного оформления дороги и рассмотрения ее Заказчиком на </a:t>
            </a:r>
            <a:r>
              <a:rPr lang="ru-RU" sz="1400" dirty="0" err="1">
                <a:solidFill>
                  <a:srgbClr val="FF5000"/>
                </a:solidFill>
              </a:rPr>
              <a:t>предпроектных</a:t>
            </a:r>
            <a:r>
              <a:rPr lang="ru-RU" sz="1400" dirty="0">
                <a:solidFill>
                  <a:srgbClr val="FF5000"/>
                </a:solidFill>
              </a:rPr>
              <a:t> стадиях.</a:t>
            </a: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r>
              <a:rPr lang="ru-RU" sz="1400" dirty="0" smtClean="0">
                <a:solidFill>
                  <a:srgbClr val="FF5000"/>
                </a:solidFill>
              </a:rPr>
              <a:t>Внесение </a:t>
            </a:r>
            <a:r>
              <a:rPr lang="ru-RU" sz="1400" dirty="0">
                <a:solidFill>
                  <a:srgbClr val="FF5000"/>
                </a:solidFill>
              </a:rPr>
              <a:t>данных требований в Техническое Задание Заказчика поможет в прохождении Экспертизы и реализации </a:t>
            </a:r>
            <a:r>
              <a:rPr lang="ru-RU" sz="1400" dirty="0" smtClean="0">
                <a:solidFill>
                  <a:srgbClr val="FF5000"/>
                </a:solidFill>
              </a:rPr>
              <a:t>проекта. </a:t>
            </a:r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FF5000"/>
              </a:solidFill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69589"/>
            <a:ext cx="10515600" cy="958710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1C4E8A"/>
                </a:solidFill>
              </a:rPr>
              <a:t>Предпосылки</a:t>
            </a:r>
            <a:r>
              <a:rPr lang="ru-RU" sz="3200" b="1" dirty="0" smtClean="0">
                <a:solidFill>
                  <a:srgbClr val="1C4E8A"/>
                </a:solidFill>
              </a:rPr>
              <a:t> и пути реализации</a:t>
            </a: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81886" y="1362043"/>
            <a:ext cx="3248117" cy="4388577"/>
          </a:xfrm>
          <a:prstGeom prst="roundRect">
            <a:avLst>
              <a:gd name="adj" fmla="val 3875"/>
            </a:avLst>
          </a:prstGeom>
          <a:blipFill>
            <a:blip r:embed="rId3"/>
            <a:srcRect/>
            <a:stretch>
              <a:fillRect l="-7191" t="-4818" r="62" b="-4818"/>
            </a:stretch>
          </a:blipFill>
          <a:ln w="19050">
            <a:solidFill>
              <a:srgbClr val="005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99176" y="1362043"/>
            <a:ext cx="3248117" cy="4388577"/>
          </a:xfrm>
          <a:prstGeom prst="roundRect">
            <a:avLst>
              <a:gd name="adj" fmla="val 4863"/>
            </a:avLst>
          </a:prstGeom>
          <a:blipFill>
            <a:blip r:embed="rId4"/>
            <a:srcRect/>
            <a:stretch>
              <a:fillRect l="-66048" t="-4818" r="-66048" b="-4818"/>
            </a:stretch>
          </a:blipFill>
          <a:ln w="19050">
            <a:solidFill>
              <a:srgbClr val="005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798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5" t="249" r="16295"/>
          <a:stretch/>
        </p:blipFill>
        <p:spPr>
          <a:xfrm>
            <a:off x="7397087" y="1556266"/>
            <a:ext cx="4345781" cy="39032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459038" y="1524300"/>
            <a:ext cx="3336709" cy="3648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69589"/>
            <a:ext cx="10515600" cy="958710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1C4E8A"/>
                </a:solidFill>
              </a:rPr>
              <a:t>Реализуемые проекты</a:t>
            </a: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10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556403" y="2321753"/>
            <a:ext cx="6635968" cy="3493036"/>
          </a:xfrm>
          <a:prstGeom prst="roundRect">
            <a:avLst>
              <a:gd name="adj" fmla="val 2957"/>
            </a:avLst>
          </a:prstGeom>
          <a:noFill/>
          <a:ln w="28575">
            <a:solidFill>
              <a:srgbClr val="FF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bIns="180000" rtlCol="0" anchor="b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endParaRPr lang="ru-RU" sz="1400" dirty="0" smtClean="0">
              <a:solidFill>
                <a:srgbClr val="FF5000"/>
              </a:solidFill>
            </a:endParaRPr>
          </a:p>
          <a:p>
            <a:r>
              <a:rPr lang="ru-RU" sz="1400" dirty="0" smtClean="0">
                <a:solidFill>
                  <a:srgbClr val="FF5000"/>
                </a:solidFill>
              </a:rPr>
              <a:t>Пилотный проект архитектурно-художественной концепции для автодороги М-3 «Украина»</a:t>
            </a:r>
            <a:endParaRPr lang="ru-RU" sz="1400" dirty="0">
              <a:solidFill>
                <a:srgbClr val="FF5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55" t="12570" r="29170" b="21309"/>
          <a:stretch/>
        </p:blipFill>
        <p:spPr>
          <a:xfrm>
            <a:off x="760986" y="1401441"/>
            <a:ext cx="6966521" cy="3702822"/>
          </a:xfrm>
          <a:prstGeom prst="rect">
            <a:avLst/>
          </a:prstGeom>
        </p:spPr>
      </p:pic>
      <p:sp>
        <p:nvSpPr>
          <p:cNvPr id="15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8871047" y="5491493"/>
            <a:ext cx="3076541" cy="446819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400" dirty="0" smtClean="0"/>
              <a:t>Состояние до реконструкции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1394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D31299-707E-4DB9-9F52-F6C5CFDE77E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28255" y="2518615"/>
            <a:ext cx="9618920" cy="19097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1C4E8A"/>
                </a:solidFill>
              </a:rPr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91A348-210C-4F8F-BE86-E7E03CCA5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124" y="6107053"/>
            <a:ext cx="1542637" cy="4478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5" y="5661308"/>
            <a:ext cx="941695" cy="941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9594375" y="6236546"/>
            <a:ext cx="1808601" cy="373443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en-US" sz="1400" dirty="0" smtClean="0"/>
              <a:t>skritsky@stpr.ru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441402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: усеченные противолежащие углы 190">
            <a:extLst>
              <a:ext uri="{FF2B5EF4-FFF2-40B4-BE49-F238E27FC236}">
                <a16:creationId xmlns:a16="http://schemas.microsoft.com/office/drawing/2014/main" id="{E0380A38-E8EF-47EE-9F1D-4216AC03279E}"/>
              </a:ext>
            </a:extLst>
          </p:cNvPr>
          <p:cNvSpPr/>
          <p:nvPr/>
        </p:nvSpPr>
        <p:spPr>
          <a:xfrm>
            <a:off x="613592" y="1384188"/>
            <a:ext cx="6879031" cy="4430601"/>
          </a:xfrm>
          <a:prstGeom prst="roundRect">
            <a:avLst>
              <a:gd name="adj" fmla="val 295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80000" rIns="180000" bIns="180000" rtlCol="0" anchor="b">
            <a:noAutofit/>
          </a:bodyPr>
          <a:lstStyle/>
          <a:p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2402007" y="5897759"/>
            <a:ext cx="9348716" cy="369633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ru-RU" sz="1400" dirty="0"/>
              <a:t>Западный скоростной </a:t>
            </a:r>
            <a:r>
              <a:rPr lang="ru-RU" sz="1400" dirty="0" smtClean="0"/>
              <a:t>диаметр, мост через Корабельный фарватер 2016 г. Санкт-Петербург</a:t>
            </a:r>
            <a:r>
              <a:rPr lang="ru-RU" b="1" dirty="0" smtClean="0">
                <a:solidFill>
                  <a:srgbClr val="1C4E8A"/>
                </a:solidFill>
              </a:rPr>
              <a:t> </a:t>
            </a:r>
            <a:endParaRPr lang="ru-RU" b="1" dirty="0">
              <a:solidFill>
                <a:srgbClr val="1C4E8A"/>
              </a:solidFill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7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1C4E8A"/>
                </a:solidFill>
              </a:rPr>
              <a:t>Опыт </a:t>
            </a:r>
            <a:r>
              <a:rPr lang="ru-RU" altLang="ru-RU" sz="3200" b="1" dirty="0">
                <a:solidFill>
                  <a:srgbClr val="1C4E8A"/>
                </a:solidFill>
              </a:rPr>
              <a:t>архитектурного </a:t>
            </a:r>
            <a:r>
              <a:rPr lang="ru-RU" altLang="ru-RU" sz="3200" b="1" dirty="0" smtClean="0">
                <a:solidFill>
                  <a:srgbClr val="1C4E8A"/>
                </a:solidFill>
              </a:rPr>
              <a:t>проектирования</a:t>
            </a:r>
            <a:r>
              <a:rPr lang="en-US" altLang="ru-RU" sz="3200" b="1" dirty="0" smtClean="0">
                <a:solidFill>
                  <a:srgbClr val="1C4E8A"/>
                </a:solidFill>
              </a:rPr>
              <a:t/>
            </a:r>
            <a:br>
              <a:rPr lang="en-US" altLang="ru-RU" sz="3200" b="1" dirty="0" smtClean="0">
                <a:solidFill>
                  <a:srgbClr val="1C4E8A"/>
                </a:solidFill>
              </a:rPr>
            </a:br>
            <a:r>
              <a:rPr lang="ru-RU" sz="3200" b="1" dirty="0" smtClean="0">
                <a:solidFill>
                  <a:srgbClr val="1C4E8A"/>
                </a:solidFill>
              </a:rPr>
              <a:t>объектов </a:t>
            </a:r>
            <a:r>
              <a:rPr lang="ru-RU" sz="3200" b="1" dirty="0">
                <a:solidFill>
                  <a:srgbClr val="1C4E8A"/>
                </a:solidFill>
              </a:rPr>
              <a:t>транспортной инфраструктуры</a:t>
            </a:r>
            <a:r>
              <a:rPr lang="ru-RU" altLang="ru-RU" sz="3200" b="1" dirty="0">
                <a:solidFill>
                  <a:srgbClr val="1C4E8A"/>
                </a:solidFill>
              </a:rPr>
              <a:t> </a:t>
            </a:r>
            <a:br>
              <a:rPr lang="ru-RU" altLang="ru-RU" sz="3200" b="1" dirty="0">
                <a:solidFill>
                  <a:srgbClr val="1C4E8A"/>
                </a:solidFill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b="9789"/>
          <a:stretch/>
        </p:blipFill>
        <p:spPr>
          <a:xfrm>
            <a:off x="0" y="1371600"/>
            <a:ext cx="121920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550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" t="8094" b="20582"/>
          <a:stretch/>
        </p:blipFill>
        <p:spPr>
          <a:xfrm>
            <a:off x="6297124" y="1495197"/>
            <a:ext cx="5659541" cy="29352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789325" y="1706730"/>
            <a:ext cx="3211549" cy="3414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" b="8333"/>
          <a:stretch/>
        </p:blipFill>
        <p:spPr>
          <a:xfrm>
            <a:off x="228600" y="1752600"/>
            <a:ext cx="6715125" cy="4108781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5008726" y="5993074"/>
            <a:ext cx="6565141" cy="348091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ru-RU" sz="1400" dirty="0"/>
              <a:t>Западный скоростной </a:t>
            </a:r>
            <a:r>
              <a:rPr lang="ru-RU" sz="1400" dirty="0" smtClean="0"/>
              <a:t>диаметр </a:t>
            </a:r>
            <a:r>
              <a:rPr lang="ru-RU" sz="1400" dirty="0"/>
              <a:t>2016 г. Санкт-Петербург </a:t>
            </a: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97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1C4E8A"/>
                </a:solidFill>
              </a:rPr>
              <a:t>Опыт архитектурного проектирования</a:t>
            </a:r>
            <a:r>
              <a:rPr lang="en-US" altLang="ru-RU" sz="3200" b="1" dirty="0">
                <a:solidFill>
                  <a:srgbClr val="1C4E8A"/>
                </a:solidFill>
              </a:rPr>
              <a:t/>
            </a:r>
            <a:br>
              <a:rPr lang="en-US" alt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объектов транспортной инфраструктуры</a:t>
            </a:r>
            <a:r>
              <a:rPr lang="ru-RU" altLang="ru-RU" sz="3200" b="1" dirty="0">
                <a:solidFill>
                  <a:srgbClr val="1C4E8A"/>
                </a:solidFill>
              </a:rPr>
              <a:t/>
            </a:r>
            <a:br>
              <a:rPr lang="ru-RU" altLang="ru-RU" sz="3200" b="1" dirty="0">
                <a:solidFill>
                  <a:srgbClr val="1C4E8A"/>
                </a:solidFill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85150" y="3926605"/>
            <a:ext cx="3211549" cy="201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17" y="3980000"/>
            <a:ext cx="3069431" cy="196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57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7" b="1221"/>
          <a:stretch/>
        </p:blipFill>
        <p:spPr>
          <a:xfrm>
            <a:off x="257175" y="1373752"/>
            <a:ext cx="11709016" cy="382372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458199" y="3614849"/>
            <a:ext cx="3286125" cy="217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65101" y="3614850"/>
            <a:ext cx="7650199" cy="217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9741000" y="5750632"/>
            <a:ext cx="2016972" cy="396474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ru-RU" sz="1400" dirty="0" smtClean="0"/>
              <a:t>1910-е годы </a:t>
            </a:r>
            <a:r>
              <a:rPr lang="ru-RU" b="1" dirty="0" smtClean="0">
                <a:solidFill>
                  <a:srgbClr val="1C4E8A"/>
                </a:solidFill>
              </a:rPr>
              <a:t> </a:t>
            </a:r>
            <a:endParaRPr lang="ru-RU" b="1" dirty="0">
              <a:solidFill>
                <a:srgbClr val="1C4E8A"/>
              </a:solidFill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97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1C4E8A"/>
                </a:solidFill>
              </a:rPr>
              <a:t>Опыт архитектурного проектирования</a:t>
            </a:r>
            <a:r>
              <a:rPr lang="en-US" altLang="ru-RU" sz="3200" b="1" dirty="0">
                <a:solidFill>
                  <a:srgbClr val="1C4E8A"/>
                </a:solidFill>
              </a:rPr>
              <a:t/>
            </a:r>
            <a:br>
              <a:rPr lang="en-US" alt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объектов транспортной инфраструктуры</a:t>
            </a:r>
            <a:r>
              <a:rPr lang="ru-RU" altLang="ru-RU" sz="3200" b="1" dirty="0" smtClean="0">
                <a:solidFill>
                  <a:srgbClr val="1C4E8A"/>
                </a:solidFill>
              </a:rPr>
              <a:t> </a:t>
            </a:r>
            <a:br>
              <a:rPr lang="ru-RU" altLang="ru-RU" sz="3200" b="1" dirty="0" smtClean="0">
                <a:solidFill>
                  <a:srgbClr val="1C4E8A"/>
                </a:solidFill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5055267" y="5748499"/>
            <a:ext cx="3072247" cy="373443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ru-RU" sz="1400" dirty="0" smtClean="0"/>
              <a:t>Реконструкция 1937 г. 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613108" y="1408750"/>
            <a:ext cx="7739322" cy="373442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r>
              <a:rPr lang="ru-RU" sz="1400" dirty="0" smtClean="0"/>
              <a:t>Благовещенский мост после реконструкции 2005 - 2007 годов, Санкт-Петербург</a:t>
            </a:r>
            <a:endParaRPr lang="ru-RU" b="1" dirty="0">
              <a:solidFill>
                <a:srgbClr val="1C4E8A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r="7731"/>
          <a:stretch/>
        </p:blipFill>
        <p:spPr>
          <a:xfrm>
            <a:off x="544868" y="3693030"/>
            <a:ext cx="7492290" cy="2098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r="23408"/>
          <a:stretch/>
        </p:blipFill>
        <p:spPr>
          <a:xfrm>
            <a:off x="8538523" y="3693029"/>
            <a:ext cx="3124200" cy="20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08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480"/>
          <a:stretch/>
        </p:blipFill>
        <p:spPr>
          <a:xfrm>
            <a:off x="393580" y="1485900"/>
            <a:ext cx="6425819" cy="4362450"/>
          </a:xfrm>
          <a:prstGeom prst="rect">
            <a:avLst/>
          </a:prstGeom>
        </p:spPr>
      </p:pic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53174" y="1751674"/>
            <a:ext cx="3286125" cy="3858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r="9053"/>
          <a:stretch/>
        </p:blipFill>
        <p:spPr>
          <a:xfrm>
            <a:off x="6422013" y="1817530"/>
            <a:ext cx="5477338" cy="37141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2497541" y="5843851"/>
            <a:ext cx="4395790" cy="339695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ru-RU" sz="1400" dirty="0"/>
              <a:t>Мост </a:t>
            </a:r>
            <a:r>
              <a:rPr lang="ru-RU" sz="1400" dirty="0" err="1" smtClean="0"/>
              <a:t>Бетанкура</a:t>
            </a:r>
            <a:r>
              <a:rPr lang="ru-RU" sz="1400" dirty="0" smtClean="0"/>
              <a:t> 2018 г.</a:t>
            </a:r>
            <a:r>
              <a:rPr lang="ru-RU" sz="1400" dirty="0"/>
              <a:t> </a:t>
            </a:r>
            <a:r>
              <a:rPr lang="ru-RU" sz="1400" dirty="0" smtClean="0"/>
              <a:t>Санкт-Петербург 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7642745" y="5125327"/>
            <a:ext cx="4202013" cy="339695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Архитектурно-художественная подсветка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1C4E8A"/>
                </a:solidFill>
              </a:rPr>
              <a:t>Опыт архитектурного проектирования</a:t>
            </a:r>
            <a:r>
              <a:rPr lang="en-US" altLang="ru-RU" sz="3200" b="1" dirty="0">
                <a:solidFill>
                  <a:srgbClr val="1C4E8A"/>
                </a:solidFill>
              </a:rPr>
              <a:t/>
            </a:r>
            <a:br>
              <a:rPr lang="en-US" alt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объектов транспортной инфраструктуры</a:t>
            </a:r>
            <a:r>
              <a:rPr lang="ru-RU" altLang="ru-RU" sz="3200" b="1" dirty="0" smtClean="0">
                <a:solidFill>
                  <a:srgbClr val="1C4E8A"/>
                </a:solidFill>
              </a:rPr>
              <a:t> </a:t>
            </a:r>
            <a:br>
              <a:rPr lang="ru-RU" altLang="ru-RU" sz="3200" b="1" dirty="0" smtClean="0">
                <a:solidFill>
                  <a:srgbClr val="1C4E8A"/>
                </a:solidFill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460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22438" r="-4458" b="32341"/>
          <a:stretch/>
        </p:blipFill>
        <p:spPr>
          <a:xfrm>
            <a:off x="363859" y="1746298"/>
            <a:ext cx="8494391" cy="384137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944680" y="1518401"/>
            <a:ext cx="3286125" cy="4244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3521122" y="5473131"/>
            <a:ext cx="4300563" cy="455557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ru-RU" sz="1400" dirty="0" err="1"/>
              <a:t>Бугринский</a:t>
            </a:r>
            <a:r>
              <a:rPr lang="ru-RU" sz="1400" dirty="0"/>
              <a:t> </a:t>
            </a:r>
            <a:r>
              <a:rPr lang="ru-RU" sz="1400" dirty="0" smtClean="0"/>
              <a:t>мост 2014 г. Новосибирск</a:t>
            </a:r>
            <a:r>
              <a:rPr lang="ru-RU" b="1" dirty="0" smtClean="0">
                <a:solidFill>
                  <a:srgbClr val="1C4E8A"/>
                </a:solidFill>
              </a:rPr>
              <a:t> </a:t>
            </a:r>
            <a:endParaRPr lang="ru-RU" b="1" dirty="0">
              <a:solidFill>
                <a:srgbClr val="1C4E8A"/>
              </a:solidFill>
            </a:endParaRPr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8" r="23015"/>
          <a:stretch/>
        </p:blipFill>
        <p:spPr>
          <a:xfrm>
            <a:off x="7998171" y="1504951"/>
            <a:ext cx="3820445" cy="4258082"/>
          </a:xfrm>
          <a:prstGeom prst="rect">
            <a:avLst/>
          </a:prstGeom>
        </p:spPr>
      </p:pic>
      <p:sp>
        <p:nvSpPr>
          <p:cNvPr id="17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1C4E8A"/>
                </a:solidFill>
              </a:rPr>
              <a:t>Опыт архитектурного проектирования</a:t>
            </a:r>
            <a:r>
              <a:rPr lang="en-US" altLang="ru-RU" sz="3200" b="1" dirty="0">
                <a:solidFill>
                  <a:srgbClr val="1C4E8A"/>
                </a:solidFill>
              </a:rPr>
              <a:t/>
            </a:r>
            <a:br>
              <a:rPr lang="en-US" alt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объектов транспортной инфраструктуры</a:t>
            </a:r>
            <a:r>
              <a:rPr lang="ru-RU" altLang="ru-RU" sz="3200" b="1" dirty="0" smtClean="0">
                <a:solidFill>
                  <a:srgbClr val="1C4E8A"/>
                </a:solidFill>
              </a:rPr>
              <a:t> </a:t>
            </a:r>
            <a:br>
              <a:rPr lang="ru-RU" altLang="ru-RU" sz="3200" b="1" dirty="0" smtClean="0">
                <a:solidFill>
                  <a:srgbClr val="1C4E8A"/>
                </a:solidFill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72" y="4490715"/>
            <a:ext cx="1467770" cy="14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8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 b="5472"/>
          <a:stretch/>
        </p:blipFill>
        <p:spPr>
          <a:xfrm>
            <a:off x="363859" y="1746298"/>
            <a:ext cx="6334973" cy="38539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96583" y="1370072"/>
            <a:ext cx="3286125" cy="3544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944680" y="1518401"/>
            <a:ext cx="3286125" cy="4244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8713757" y="4722480"/>
            <a:ext cx="3072247" cy="690957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pPr algn="r"/>
            <a:r>
              <a:rPr lang="ru-RU" sz="1400" dirty="0"/>
              <a:t>Дублёр Курортного проспекта </a:t>
            </a:r>
            <a:r>
              <a:rPr lang="ru-RU" sz="1400" dirty="0" smtClean="0"/>
              <a:t>2014 г. Сочи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8101" r="9757" b="25912"/>
          <a:stretch/>
        </p:blipFill>
        <p:spPr>
          <a:xfrm>
            <a:off x="5449741" y="1356424"/>
            <a:ext cx="6315710" cy="350747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964160" y="4165696"/>
            <a:ext cx="3286125" cy="2087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26" y="4211152"/>
            <a:ext cx="3168345" cy="2041889"/>
          </a:xfrm>
          <a:prstGeom prst="rect">
            <a:avLst/>
          </a:prstGeom>
        </p:spPr>
      </p:pic>
      <p:sp>
        <p:nvSpPr>
          <p:cNvPr id="17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1C4E8A"/>
                </a:solidFill>
              </a:rPr>
              <a:t>Опыт архитектурного проектирования</a:t>
            </a:r>
            <a:r>
              <a:rPr lang="en-US" altLang="ru-RU" sz="3200" b="1" dirty="0">
                <a:solidFill>
                  <a:srgbClr val="1C4E8A"/>
                </a:solidFill>
              </a:rPr>
              <a:t/>
            </a:r>
            <a:br>
              <a:rPr lang="en-US" alt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объектов транспортной инфраструктуры</a:t>
            </a:r>
            <a:r>
              <a:rPr lang="ru-RU" altLang="ru-RU" sz="3200" b="1" dirty="0" smtClean="0">
                <a:solidFill>
                  <a:srgbClr val="1C4E8A"/>
                </a:solidFill>
              </a:rPr>
              <a:t> </a:t>
            </a:r>
            <a:br>
              <a:rPr lang="ru-RU" altLang="ru-RU" sz="3200" b="1" dirty="0" smtClean="0">
                <a:solidFill>
                  <a:srgbClr val="1C4E8A"/>
                </a:solidFill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049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/>
          <a:stretch/>
        </p:blipFill>
        <p:spPr>
          <a:xfrm>
            <a:off x="363859" y="1703266"/>
            <a:ext cx="7045028" cy="392744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944680" y="1518401"/>
            <a:ext cx="3286125" cy="4244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A956EC-0DAE-43CC-A994-67FDB7E2E074}"/>
              </a:ext>
            </a:extLst>
          </p:cNvPr>
          <p:cNvSpPr txBox="1"/>
          <p:nvPr/>
        </p:nvSpPr>
        <p:spPr>
          <a:xfrm>
            <a:off x="6646460" y="5457901"/>
            <a:ext cx="4682365" cy="610264"/>
          </a:xfrm>
          <a:prstGeom prst="rect">
            <a:avLst/>
          </a:prstGeom>
          <a:noFill/>
        </p:spPr>
        <p:txBody>
          <a:bodyPr wrap="square" lIns="360000" rtlCol="0" anchor="b">
            <a:noAutofit/>
          </a:bodyPr>
          <a:lstStyle/>
          <a:p>
            <a:r>
              <a:rPr lang="ru-RU" sz="1400" dirty="0" smtClean="0"/>
              <a:t>Мост </a:t>
            </a:r>
            <a:r>
              <a:rPr lang="ru-RU" sz="1400" dirty="0"/>
              <a:t>через Оку (</a:t>
            </a:r>
            <a:r>
              <a:rPr lang="ru-RU" sz="1400" dirty="0" smtClean="0"/>
              <a:t>М</a:t>
            </a:r>
            <a:r>
              <a:rPr lang="en-US" sz="1400" dirty="0" smtClean="0"/>
              <a:t> </a:t>
            </a:r>
            <a:r>
              <a:rPr lang="ru-RU" sz="1400" dirty="0" smtClean="0"/>
              <a:t>-12 «Восток») 2023 г. Муром</a:t>
            </a:r>
            <a:r>
              <a:rPr lang="ru-RU" b="1" dirty="0" smtClean="0">
                <a:solidFill>
                  <a:srgbClr val="1C4E8A"/>
                </a:solidFill>
              </a:rPr>
              <a:t> </a:t>
            </a:r>
            <a:endParaRPr lang="ru-RU" b="1" dirty="0">
              <a:solidFill>
                <a:srgbClr val="1C4E8A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6799" y="1525790"/>
            <a:ext cx="3286125" cy="4244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17781" b="6250"/>
          <a:stretch/>
        </p:blipFill>
        <p:spPr>
          <a:xfrm>
            <a:off x="5999854" y="1471150"/>
            <a:ext cx="5772151" cy="4252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581" y="3166519"/>
            <a:ext cx="2741372" cy="1858808"/>
          </a:xfrm>
          <a:prstGeom prst="rect">
            <a:avLst/>
          </a:prstGeom>
        </p:spPr>
      </p:pic>
      <p:sp>
        <p:nvSpPr>
          <p:cNvPr id="17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1C4E8A"/>
                </a:solidFill>
              </a:rPr>
              <a:t>Опыт архитектурного проектирования</a:t>
            </a:r>
            <a:r>
              <a:rPr lang="en-US" altLang="ru-RU" sz="3200" b="1" dirty="0">
                <a:solidFill>
                  <a:srgbClr val="1C4E8A"/>
                </a:solidFill>
              </a:rPr>
              <a:t/>
            </a:r>
            <a:br>
              <a:rPr lang="en-US" altLang="ru-RU" sz="3200" b="1" dirty="0">
                <a:solidFill>
                  <a:srgbClr val="1C4E8A"/>
                </a:solidFill>
              </a:rPr>
            </a:br>
            <a:r>
              <a:rPr lang="ru-RU" sz="3200" b="1" dirty="0">
                <a:solidFill>
                  <a:srgbClr val="1C4E8A"/>
                </a:solidFill>
              </a:rPr>
              <a:t>объектов транспортной инфраструктуры</a:t>
            </a:r>
            <a:r>
              <a:rPr lang="ru-RU" altLang="ru-RU" sz="3200" b="1" dirty="0" smtClean="0">
                <a:solidFill>
                  <a:srgbClr val="1C4E8A"/>
                </a:solidFill>
              </a:rPr>
              <a:t> </a:t>
            </a:r>
            <a:br>
              <a:rPr lang="ru-RU" altLang="ru-RU" sz="3200" b="1" dirty="0" smtClean="0">
                <a:solidFill>
                  <a:srgbClr val="1C4E8A"/>
                </a:solidFill>
              </a:rPr>
            </a:b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01581" y="5025327"/>
            <a:ext cx="2741372" cy="60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30" y="5178921"/>
            <a:ext cx="2326537" cy="36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519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4186" r="26006" b="21112"/>
          <a:stretch/>
        </p:blipFill>
        <p:spPr>
          <a:xfrm>
            <a:off x="515457" y="1566570"/>
            <a:ext cx="5871695" cy="4083601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6206978" y="3751846"/>
            <a:ext cx="2780246" cy="213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омер слайда 4">
            <a:extLst>
              <a:ext uri="{FF2B5EF4-FFF2-40B4-BE49-F238E27FC236}">
                <a16:creationId xmlns:a16="http://schemas.microsoft.com/office/drawing/2014/main" id="{EBF7717A-C3F8-4DFD-8F59-BE96D213A5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22990" y="6389803"/>
            <a:ext cx="2743200" cy="365125"/>
          </a:xfrm>
        </p:spPr>
        <p:txBody>
          <a:bodyPr/>
          <a:lstStyle>
            <a:lvl1pPr>
              <a:defRPr sz="1400">
                <a:solidFill>
                  <a:srgbClr val="7084B4"/>
                </a:solidFill>
              </a:defRPr>
            </a:lvl1pPr>
          </a:lstStyle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987224" y="3833733"/>
            <a:ext cx="2625884" cy="1959906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4">
            <a:extLst>
              <a:ext uri="{FF2B5EF4-FFF2-40B4-BE49-F238E27FC236}">
                <a16:creationId xmlns:a16="http://schemas.microsoft.com/office/drawing/2014/main" id="{024E41CB-E51C-40DB-BA53-0090DE95E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60405"/>
            <a:ext cx="10515600" cy="1325563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1C4E8A"/>
                </a:solidFill>
              </a:rPr>
              <a:t>Недостатки сложившегося подхода </a:t>
            </a:r>
            <a:br>
              <a:rPr lang="ru-RU" altLang="ru-RU" sz="3200" b="1" dirty="0" smtClean="0">
                <a:solidFill>
                  <a:srgbClr val="1C4E8A"/>
                </a:solidFill>
              </a:rPr>
            </a:br>
            <a:r>
              <a:rPr lang="ru-RU" altLang="ru-RU" sz="3200" b="1" dirty="0" smtClean="0">
                <a:solidFill>
                  <a:srgbClr val="1C4E8A"/>
                </a:solidFill>
              </a:rPr>
              <a:t>к обустройству автомобильных дорог</a:t>
            </a:r>
            <a:endParaRPr lang="ru-RU" sz="3200" b="1" dirty="0">
              <a:solidFill>
                <a:srgbClr val="1C4E8A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88865" y="3833733"/>
            <a:ext cx="2625884" cy="1959906"/>
          </a:xfrm>
          <a:prstGeom prst="roundRect">
            <a:avLst>
              <a:gd name="adj" fmla="val 0"/>
            </a:avLst>
          </a:prstGeom>
          <a:blipFill>
            <a:blip r:embed="rId5"/>
            <a:srcRect/>
            <a:stretch>
              <a:fillRect l="-4153" t="-512" r="-31573" b="-5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6428352" y="1664500"/>
            <a:ext cx="5589275" cy="304263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Отсутствие целостного подхода к организации среды </a:t>
            </a:r>
            <a:endParaRPr lang="ru-RU" sz="1400" dirty="0"/>
          </a:p>
        </p:txBody>
      </p:sp>
      <p:sp>
        <p:nvSpPr>
          <p:cNvPr id="32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6428352" y="2141302"/>
            <a:ext cx="5589275" cy="304263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Слабо разработаны объемно-стилистические решения типовых объектов обустройства </a:t>
            </a:r>
            <a:endParaRPr lang="ru-RU" sz="1400" dirty="0"/>
          </a:p>
        </p:txBody>
      </p:sp>
      <p:sp>
        <p:nvSpPr>
          <p:cNvPr id="33" name="Прямоугольник: усеченные противолежащие углы 604">
            <a:extLst>
              <a:ext uri="{FF2B5EF4-FFF2-40B4-BE49-F238E27FC236}">
                <a16:creationId xmlns:a16="http://schemas.microsoft.com/office/drawing/2014/main" id="{8B8953CD-01A1-40A9-8C6A-04420F99BDE7}"/>
              </a:ext>
            </a:extLst>
          </p:cNvPr>
          <p:cNvSpPr/>
          <p:nvPr/>
        </p:nvSpPr>
        <p:spPr>
          <a:xfrm>
            <a:off x="6387152" y="2763435"/>
            <a:ext cx="5589275" cy="835007"/>
          </a:xfrm>
          <a:prstGeom prst="snip2DiagRect">
            <a:avLst>
              <a:gd name="adj1" fmla="val 0"/>
              <a:gd name="adj2" fmla="val 13922"/>
            </a:avLst>
          </a:prstGeom>
          <a:noFill/>
          <a:effectLst/>
        </p:spPr>
        <p:txBody>
          <a:bodyPr wrap="square" lIns="108000" tIns="36000" rIns="36000" bIns="3600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Визуальное несоответствие современным представлениям о высокотехнологичной природе автомобильных дорог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14492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5755</TotalTime>
  <Words>420</Words>
  <Application>Microsoft Office PowerPoint</Application>
  <PresentationFormat>Широкоэкранный</PresentationFormat>
  <Paragraphs>148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Century Gothic</vt:lpstr>
      <vt:lpstr>Calibri</vt:lpstr>
      <vt:lpstr>Arial</vt:lpstr>
      <vt:lpstr>Тема Office</vt:lpstr>
      <vt:lpstr>Image</vt:lpstr>
      <vt:lpstr>Архитектурно-художественное оформление дорог,  предпосылки и пути реализации</vt:lpstr>
      <vt:lpstr>Опыт архитектурного проектирования объектов транспортной инфраструктуры  </vt:lpstr>
      <vt:lpstr>Опыт архитектурного проектирования объектов транспортной инфраструктуры </vt:lpstr>
      <vt:lpstr>Опыт архитектурного проектирования объектов транспортной инфраструктуры  </vt:lpstr>
      <vt:lpstr>Опыт архитектурного проектирования объектов транспортной инфраструктуры  </vt:lpstr>
      <vt:lpstr>Опыт архитектурного проектирования объектов транспортной инфраструктуры  </vt:lpstr>
      <vt:lpstr>Опыт архитектурного проектирования объектов транспортной инфраструктуры  </vt:lpstr>
      <vt:lpstr>Опыт архитектурного проектирования объектов транспортной инфраструктуры  </vt:lpstr>
      <vt:lpstr>Недостатки сложившегося подхода  к обустройству автомобильных дорог</vt:lpstr>
      <vt:lpstr>Безопасность движения  и особенности визуального восприятия </vt:lpstr>
      <vt:lpstr>Безопасность движения  и особенности визуального восприятия </vt:lpstr>
      <vt:lpstr>Взаимодействие цветов </vt:lpstr>
      <vt:lpstr>Изменения восприятия цвета  под воздействием освещенности </vt:lpstr>
      <vt:lpstr>Эксплуатация дороги на платной основе</vt:lpstr>
      <vt:lpstr>Маркетинговые преимущества</vt:lpstr>
      <vt:lpstr>Инфраструктура для автотуризма </vt:lpstr>
      <vt:lpstr>Предпосылки и пути реализации</vt:lpstr>
      <vt:lpstr>Реализуемые проекты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Кутвинов Василий Олегович</dc:creator>
  <cp:lastModifiedBy>Скрицкий Андрей Андреевич</cp:lastModifiedBy>
  <cp:revision>164</cp:revision>
  <cp:lastPrinted>2024-09-09T15:47:10Z</cp:lastPrinted>
  <dcterms:created xsi:type="dcterms:W3CDTF">2023-05-03T14:32:16Z</dcterms:created>
  <dcterms:modified xsi:type="dcterms:W3CDTF">2024-09-12T10:14:40Z</dcterms:modified>
</cp:coreProperties>
</file>