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13"/>
  </p:notesMasterIdLst>
  <p:handoutMasterIdLst>
    <p:handoutMasterId r:id="rId14"/>
  </p:handoutMasterIdLst>
  <p:sldIdLst>
    <p:sldId id="257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</p:sldIdLst>
  <p:sldSz cx="12192000" cy="6858000"/>
  <p:notesSz cx="6858000" cy="9144000"/>
  <p:embeddedFontLst>
    <p:embeddedFont>
      <p:font typeface="Arial Unicode MS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SimSun" panose="02010600030101010101" pitchFamily="2" charset="-122"/>
      <p:regular r:id="rId20"/>
    </p:embeddedFont>
    <p:embeddedFont>
      <p:font typeface="Montserrat Black" panose="00000A00000000000000" pitchFamily="2" charset="-52"/>
      <p:bold r:id="rId21"/>
      <p:boldItalic r:id="rId22"/>
    </p:embeddedFont>
    <p:embeddedFont>
      <p:font typeface="Montserrat" panose="00000500000000000000" pitchFamily="2" charset="-52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E8A"/>
    <a:srgbClr val="FD971A"/>
    <a:srgbClr val="48A1FA"/>
    <a:srgbClr val="B5D9FD"/>
    <a:srgbClr val="001C74"/>
    <a:srgbClr val="E6F2FE"/>
    <a:srgbClr val="2689FD"/>
    <a:srgbClr val="BBDEFE"/>
    <a:srgbClr val="992F00"/>
    <a:srgbClr val="254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15" autoAdjust="0"/>
  </p:normalViewPr>
  <p:slideViewPr>
    <p:cSldViewPr snapToGrid="0">
      <p:cViewPr>
        <p:scale>
          <a:sx n="75" d="100"/>
          <a:sy n="75" d="100"/>
        </p:scale>
        <p:origin x="331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15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669FC-B7C3-42B5-9CA2-89A6471E7BE3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660A8-219F-43F8-8CD5-718D79F45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3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8200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5B1D-060B-4A04-B287-B351081292A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30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5B1D-060B-4A04-B287-B351081292A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909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5B1D-060B-4A04-B287-B351081292A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35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5B1D-060B-4A04-B287-B351081292A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68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5B1D-060B-4A04-B287-B351081292A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416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5B1D-060B-4A04-B287-B351081292A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01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5B1D-060B-4A04-B287-B351081292A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241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5B1D-060B-4A04-B287-B351081292A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73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5B1D-060B-4A04-B287-B351081292A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1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/>
          <a:lstStyle/>
          <a:p>
            <a:r>
              <a:rPr lang="ru-RU" b="1" dirty="0" smtClean="0">
                <a:solidFill>
                  <a:srgbClr val="FF5000"/>
                </a:solidFill>
              </a:rPr>
              <a:t>Название презентации</a:t>
            </a:r>
            <a:endParaRPr lang="ru-RU" b="1" dirty="0">
              <a:solidFill>
                <a:srgbClr val="FF5000"/>
              </a:solidFill>
            </a:endParaRPr>
          </a:p>
        </p:txBody>
      </p:sp>
      <p:sp>
        <p:nvSpPr>
          <p:cNvPr id="29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Константинов Константин Константинович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Должность спикера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970" y="165246"/>
            <a:ext cx="2728870" cy="6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9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37417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5385600" cy="45163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8560" y="1604329"/>
            <a:ext cx="5387520" cy="45163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824" y="492125"/>
            <a:ext cx="9067800" cy="7874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C4E8A"/>
                </a:solidFill>
              </a:rPr>
              <a:t>ЗАГОЛОВОК СЛАЙДА: </a:t>
            </a:r>
            <a:r>
              <a:rPr lang="en-US" sz="3200" b="1" dirty="0">
                <a:solidFill>
                  <a:srgbClr val="1C4E8A"/>
                </a:solidFill>
              </a:rPr>
              <a:t/>
            </a:r>
            <a:br>
              <a:rPr lang="en-US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БЛОКИ ТЕКСТА</a:t>
            </a:r>
          </a:p>
        </p:txBody>
      </p: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id="{48702C9A-3D2C-4274-A62E-B5BF86FD6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4500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/>
          <p:nvPr userDrawn="1">
            <p:extLst>
              <p:ext uri="{D42A27DB-BD31-4B8C-83A1-F6EECF244321}">
                <p14:modId xmlns:p14="http://schemas.microsoft.com/office/powerpoint/2010/main" val="302523661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7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426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0D2B918-C102-48FF-8EC6-8A9F8B14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72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2BD1A13-1AFE-41E0-B5B5-E95A4DF01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6635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67C3A46D-32A1-416F-AEB0-588E436FB8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51328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14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851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59B4F888-1AE2-4490-BE63-84467902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72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F524291C-0E62-449D-B21B-4A36DDC6A4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86564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15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70990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5378" y="317098"/>
            <a:ext cx="2153108" cy="37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3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5385600" cy="45163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8560" y="1604329"/>
            <a:ext cx="5387520" cy="45163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6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64" r:id="rId4"/>
    <p:sldLayoutId id="2147483662" r:id="rId5"/>
    <p:sldLayoutId id="2147483665" r:id="rId6"/>
    <p:sldLayoutId id="2147483670" r:id="rId7"/>
    <p:sldLayoutId id="2147483671" r:id="rId8"/>
    <p:sldLayoutId id="2147483672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40" y="11724"/>
            <a:ext cx="2712720" cy="874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928" y="242816"/>
            <a:ext cx="1334223" cy="4794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6985" y="0"/>
            <a:ext cx="578839" cy="4106174"/>
          </a:xfrm>
          <a:prstGeom prst="rect">
            <a:avLst/>
          </a:prstGeom>
        </p:spPr>
      </p:pic>
      <p:sp>
        <p:nvSpPr>
          <p:cNvPr id="12" name="Нижний колонтитул 5">
            <a:extLst>
              <a:ext uri="{FF2B5EF4-FFF2-40B4-BE49-F238E27FC236}">
                <a16:creationId xmlns:a16="http://schemas.microsoft.com/office/drawing/2014/main" id="{9320733C-B3C0-8B44-9B84-DF5A4FF50E93}"/>
              </a:ext>
            </a:extLst>
          </p:cNvPr>
          <p:cNvSpPr txBox="1">
            <a:spLocks/>
          </p:cNvSpPr>
          <p:nvPr userDrawn="1"/>
        </p:nvSpPr>
        <p:spPr>
          <a:xfrm>
            <a:off x="550863" y="642358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D971A"/>
                </a:solidFill>
              </a:rPr>
              <a:t>www.smarts.ru</a:t>
            </a:r>
            <a:endParaRPr lang="ru-RU" sz="1200" dirty="0">
              <a:solidFill>
                <a:srgbClr val="FD971A"/>
              </a:solidFill>
            </a:endParaRPr>
          </a:p>
        </p:txBody>
      </p:sp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0A98D72C-1644-2F4E-BF74-42DE3A6FC620}"/>
              </a:ext>
            </a:extLst>
          </p:cNvPr>
          <p:cNvSpPr txBox="1">
            <a:spLocks/>
          </p:cNvSpPr>
          <p:nvPr userDrawn="1"/>
        </p:nvSpPr>
        <p:spPr>
          <a:xfrm>
            <a:off x="9220200" y="6423585"/>
            <a:ext cx="2743200" cy="365125"/>
          </a:xfrm>
          <a:prstGeom prst="rect">
            <a:avLst/>
          </a:prstGeom>
        </p:spPr>
        <p:txBody>
          <a:bodyPr anchor="t" anchorCtr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4C10455-C340-7945-BDDA-6923B7A290C6}" type="slidenum">
              <a:rPr lang="ru-RU" sz="1200" smtClean="0">
                <a:solidFill>
                  <a:srgbClr val="1C4E8A"/>
                </a:solidFill>
              </a:rPr>
              <a:pPr algn="r"/>
              <a:t>‹#›</a:t>
            </a:fld>
            <a:endParaRPr lang="ru-RU" sz="1600" dirty="0">
              <a:solidFill>
                <a:srgbClr val="1C4E8A"/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B0A48B2-E4AA-4D46-B8E2-0C48CB08DEE3}"/>
              </a:ext>
            </a:extLst>
          </p:cNvPr>
          <p:cNvCxnSpPr>
            <a:cxnSpLocks/>
          </p:cNvCxnSpPr>
          <p:nvPr userDrawn="1"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79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vk.com/club_smarts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hyperlink" Target="https://t.me/club_smarts" TargetMode="External"/><Relationship Id="rId4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microsoft.com/office/2007/relationships/hdphoto" Target="../media/hdphoto6.wdp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microsoft.com/office/2007/relationships/hdphoto" Target="../media/hdphoto5.wdp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fgis.gost.ru/fundmetrology/registry/4/items/1417608" TargetMode="External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hyperlink" Target="https://reestr.digital.gov.ru/reestr/1362016/?sphrase_id=3182848" TargetMode="External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>
            <a:normAutofit/>
          </a:bodyPr>
          <a:lstStyle/>
          <a:p>
            <a:r>
              <a:rPr lang="ru-RU" sz="4000" b="1" dirty="0" smtClean="0">
                <a:solidFill>
                  <a:srgbClr val="FF5000"/>
                </a:solidFill>
              </a:rPr>
              <a:t>ШУМ ДОРОГИ ЧЕРЕЗ НЕЙРОННЫЕ СЕТИ</a:t>
            </a:r>
            <a:r>
              <a:rPr lang="en-US" sz="4000" b="1" dirty="0" smtClean="0">
                <a:solidFill>
                  <a:srgbClr val="FF5000"/>
                </a:solidFill>
              </a:rPr>
              <a:t/>
            </a:r>
            <a:br>
              <a:rPr lang="en-US" sz="4000" b="1" dirty="0" smtClean="0">
                <a:solidFill>
                  <a:srgbClr val="FF5000"/>
                </a:solidFill>
              </a:rPr>
            </a:br>
            <a:r>
              <a:rPr lang="ru-RU" sz="2700" b="1" dirty="0" smtClean="0">
                <a:solidFill>
                  <a:schemeClr val="bg1"/>
                </a:solidFill>
                <a:latin typeface="Century Gothic (Заголовки)"/>
              </a:rPr>
              <a:t>новый </a:t>
            </a:r>
            <a:r>
              <a:rPr lang="ru-RU" sz="2700" b="1" dirty="0">
                <a:solidFill>
                  <a:schemeClr val="bg1"/>
                </a:solidFill>
                <a:latin typeface="Century Gothic (Заголовки)"/>
              </a:rPr>
              <a:t>подход к распознаванию дорожных событий через акустическое зондирование по </a:t>
            </a:r>
            <a:r>
              <a:rPr lang="ru-RU" sz="2700" b="1" dirty="0" smtClean="0">
                <a:solidFill>
                  <a:schemeClr val="bg1"/>
                </a:solidFill>
                <a:latin typeface="Century Gothic (Заголовки)"/>
              </a:rPr>
              <a:t>ВОЛС</a:t>
            </a:r>
            <a:r>
              <a:rPr lang="ru-RU" sz="2700" b="1" dirty="0" smtClean="0">
                <a:solidFill>
                  <a:srgbClr val="FF5000"/>
                </a:solidFill>
              </a:rPr>
              <a:t> </a:t>
            </a:r>
            <a:endParaRPr lang="ru-RU" sz="2700" b="1" dirty="0">
              <a:solidFill>
                <a:srgbClr val="FF5000"/>
              </a:solidFill>
            </a:endParaRPr>
          </a:p>
        </p:txBody>
      </p:sp>
      <p:sp>
        <p:nvSpPr>
          <p:cNvPr id="6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Иванов </a:t>
            </a:r>
            <a:r>
              <a:rPr lang="ru-RU" dirty="0" smtClean="0">
                <a:solidFill>
                  <a:schemeClr val="bg1"/>
                </a:solidFill>
              </a:rPr>
              <a:t>Андрей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Валентинович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Заместитель президента АО «СМАРТС»</a:t>
            </a:r>
          </a:p>
        </p:txBody>
      </p:sp>
    </p:spTree>
    <p:extLst>
      <p:ext uri="{BB962C8B-B14F-4D97-AF65-F5344CB8AC3E}">
        <p14:creationId xmlns:p14="http://schemas.microsoft.com/office/powerpoint/2010/main" val="19073227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ECCD53-82E7-41F8-B2DC-A017B6507105}"/>
              </a:ext>
            </a:extLst>
          </p:cNvPr>
          <p:cNvSpPr/>
          <p:nvPr/>
        </p:nvSpPr>
        <p:spPr>
          <a:xfrm>
            <a:off x="9500203" y="4051828"/>
            <a:ext cx="3220822" cy="394293"/>
          </a:xfrm>
          <a:prstGeom prst="rect">
            <a:avLst/>
          </a:prstGeom>
        </p:spPr>
        <p:txBody>
          <a:bodyPr wrap="none" lIns="0" rIns="0">
            <a:noAutofit/>
          </a:bodyPr>
          <a:lstStyle/>
          <a:p>
            <a:pPr defTabSz="278641">
              <a:defRPr/>
            </a:pPr>
            <a:r>
              <a:rPr lang="en-US" sz="1400" b="1" dirty="0">
                <a:solidFill>
                  <a:srgbClr val="1C4E8A"/>
                </a:solidFill>
                <a:cs typeface="Montserrat" panose="02000503040000020004" pitchFamily="2" charset="0"/>
                <a:sym typeface="Montserrat"/>
              </a:rPr>
              <a:t>E-mail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rgbClr val="1C4E8A"/>
              </a:solidFill>
              <a:effectLst/>
              <a:uLnTx/>
              <a:uFillTx/>
              <a:cs typeface="Montserrat" panose="02000503040000020004" pitchFamily="2" charset="0"/>
              <a:sym typeface="Montserrat"/>
            </a:endParaRPr>
          </a:p>
          <a:p>
            <a:pPr lvl="0" defTabSz="278641">
              <a:defRPr/>
            </a:pPr>
            <a:r>
              <a:rPr lang="en-US" sz="1400" dirty="0" smtClean="0">
                <a:solidFill>
                  <a:srgbClr val="1C4E8A"/>
                </a:solidFill>
                <a:sym typeface="Montserrat"/>
              </a:rPr>
              <a:t>smarts@smarts.ru</a:t>
            </a:r>
            <a:endParaRPr lang="en-US" sz="1400" dirty="0">
              <a:solidFill>
                <a:srgbClr val="1C4E8A"/>
              </a:solidFill>
              <a:sym typeface="Montserrat"/>
            </a:endParaRPr>
          </a:p>
        </p:txBody>
      </p:sp>
      <p:grpSp>
        <p:nvGrpSpPr>
          <p:cNvPr id="8" name="Рисунок 3">
            <a:extLst>
              <a:ext uri="{FF2B5EF4-FFF2-40B4-BE49-F238E27FC236}">
                <a16:creationId xmlns:a16="http://schemas.microsoft.com/office/drawing/2014/main" id="{22122A84-B2E3-4C1F-B38F-3FD97CB03A2B}"/>
              </a:ext>
            </a:extLst>
          </p:cNvPr>
          <p:cNvGrpSpPr/>
          <p:nvPr/>
        </p:nvGrpSpPr>
        <p:grpSpPr>
          <a:xfrm>
            <a:off x="8997184" y="4100620"/>
            <a:ext cx="287736" cy="259098"/>
            <a:chOff x="5619750" y="2952750"/>
            <a:chExt cx="952500" cy="952500"/>
          </a:xfrm>
          <a:solidFill>
            <a:schemeClr val="accent1"/>
          </a:solidFill>
        </p:grpSpPr>
        <p:sp>
          <p:nvSpPr>
            <p:cNvPr id="9" name="Полилиния 6">
              <a:extLst>
                <a:ext uri="{FF2B5EF4-FFF2-40B4-BE49-F238E27FC236}">
                  <a16:creationId xmlns:a16="http://schemas.microsoft.com/office/drawing/2014/main" id="{24DA16BD-CE10-4181-BB43-C34FB9150843}"/>
                </a:ext>
              </a:extLst>
            </p:cNvPr>
            <p:cNvSpPr/>
            <p:nvPr/>
          </p:nvSpPr>
          <p:spPr>
            <a:xfrm>
              <a:off x="5699439" y="2998653"/>
              <a:ext cx="773317" cy="848762"/>
            </a:xfrm>
            <a:custGeom>
              <a:avLst/>
              <a:gdLst>
                <a:gd name="connsiteX0" fmla="*/ 779720 w 773316"/>
                <a:gd name="connsiteY0" fmla="*/ 356901 h 848762"/>
                <a:gd name="connsiteX1" fmla="*/ 779664 w 773316"/>
                <a:gd name="connsiteY1" fmla="*/ 356363 h 848762"/>
                <a:gd name="connsiteX2" fmla="*/ 778504 w 773316"/>
                <a:gd name="connsiteY2" fmla="*/ 351563 h 848762"/>
                <a:gd name="connsiteX3" fmla="*/ 778325 w 773316"/>
                <a:gd name="connsiteY3" fmla="*/ 351224 h 848762"/>
                <a:gd name="connsiteX4" fmla="*/ 775269 w 773316"/>
                <a:gd name="connsiteY4" fmla="*/ 347046 h 848762"/>
                <a:gd name="connsiteX5" fmla="*/ 775156 w 773316"/>
                <a:gd name="connsiteY5" fmla="*/ 346895 h 848762"/>
                <a:gd name="connsiteX6" fmla="*/ 648879 w 773316"/>
                <a:gd name="connsiteY6" fmla="*/ 231501 h 848762"/>
                <a:gd name="connsiteX7" fmla="*/ 648879 w 773316"/>
                <a:gd name="connsiteY7" fmla="*/ 116333 h 848762"/>
                <a:gd name="connsiteX8" fmla="*/ 634733 w 773316"/>
                <a:gd name="connsiteY8" fmla="*/ 102187 h 848762"/>
                <a:gd name="connsiteX9" fmla="*/ 507211 w 773316"/>
                <a:gd name="connsiteY9" fmla="*/ 102187 h 848762"/>
                <a:gd name="connsiteX10" fmla="*/ 399437 w 773316"/>
                <a:gd name="connsiteY10" fmla="*/ 3703 h 848762"/>
                <a:gd name="connsiteX11" fmla="*/ 380359 w 773316"/>
                <a:gd name="connsiteY11" fmla="*/ 3703 h 848762"/>
                <a:gd name="connsiteX12" fmla="*/ 272509 w 773316"/>
                <a:gd name="connsiteY12" fmla="*/ 102187 h 848762"/>
                <a:gd name="connsiteX13" fmla="*/ 152843 w 773316"/>
                <a:gd name="connsiteY13" fmla="*/ 102187 h 848762"/>
                <a:gd name="connsiteX14" fmla="*/ 138697 w 773316"/>
                <a:gd name="connsiteY14" fmla="*/ 116333 h 848762"/>
                <a:gd name="connsiteX15" fmla="*/ 138697 w 773316"/>
                <a:gd name="connsiteY15" fmla="*/ 224381 h 848762"/>
                <a:gd name="connsiteX16" fmla="*/ 4621 w 773316"/>
                <a:gd name="connsiteY16" fmla="*/ 346895 h 848762"/>
                <a:gd name="connsiteX17" fmla="*/ 4508 w 773316"/>
                <a:gd name="connsiteY17" fmla="*/ 347046 h 848762"/>
                <a:gd name="connsiteX18" fmla="*/ 1452 w 773316"/>
                <a:gd name="connsiteY18" fmla="*/ 351224 h 848762"/>
                <a:gd name="connsiteX19" fmla="*/ 1264 w 773316"/>
                <a:gd name="connsiteY19" fmla="*/ 351573 h 848762"/>
                <a:gd name="connsiteX20" fmla="*/ 104 w 773316"/>
                <a:gd name="connsiteY20" fmla="*/ 356363 h 848762"/>
                <a:gd name="connsiteX21" fmla="*/ 47 w 773316"/>
                <a:gd name="connsiteY21" fmla="*/ 356920 h 848762"/>
                <a:gd name="connsiteX22" fmla="*/ 0 w 773316"/>
                <a:gd name="connsiteY22" fmla="*/ 357354 h 848762"/>
                <a:gd name="connsiteX23" fmla="*/ 0 w 773316"/>
                <a:gd name="connsiteY23" fmla="*/ 837140 h 848762"/>
                <a:gd name="connsiteX24" fmla="*/ 773 w 773316"/>
                <a:gd name="connsiteY24" fmla="*/ 841554 h 848762"/>
                <a:gd name="connsiteX25" fmla="*/ 943 w 773316"/>
                <a:gd name="connsiteY25" fmla="*/ 842110 h 848762"/>
                <a:gd name="connsiteX26" fmla="*/ 3584 w 773316"/>
                <a:gd name="connsiteY26" fmla="*/ 846467 h 848762"/>
                <a:gd name="connsiteX27" fmla="*/ 3735 w 773316"/>
                <a:gd name="connsiteY27" fmla="*/ 846712 h 848762"/>
                <a:gd name="connsiteX28" fmla="*/ 3933 w 773316"/>
                <a:gd name="connsiteY28" fmla="*/ 846882 h 848762"/>
                <a:gd name="connsiteX29" fmla="*/ 5432 w 773316"/>
                <a:gd name="connsiteY29" fmla="*/ 848202 h 848762"/>
                <a:gd name="connsiteX30" fmla="*/ 6121 w 773316"/>
                <a:gd name="connsiteY30" fmla="*/ 848768 h 848762"/>
                <a:gd name="connsiteX31" fmla="*/ 8101 w 773316"/>
                <a:gd name="connsiteY31" fmla="*/ 849872 h 848762"/>
                <a:gd name="connsiteX32" fmla="*/ 8591 w 773316"/>
                <a:gd name="connsiteY32" fmla="*/ 850136 h 848762"/>
                <a:gd name="connsiteX33" fmla="*/ 14146 w 773316"/>
                <a:gd name="connsiteY33" fmla="*/ 851277 h 848762"/>
                <a:gd name="connsiteX34" fmla="*/ 765603 w 773316"/>
                <a:gd name="connsiteY34" fmla="*/ 851277 h 848762"/>
                <a:gd name="connsiteX35" fmla="*/ 779749 w 773316"/>
                <a:gd name="connsiteY35" fmla="*/ 837131 h 848762"/>
                <a:gd name="connsiteX36" fmla="*/ 779749 w 773316"/>
                <a:gd name="connsiteY36" fmla="*/ 357344 h 848762"/>
                <a:gd name="connsiteX37" fmla="*/ 779720 w 773316"/>
                <a:gd name="connsiteY37" fmla="*/ 356901 h 848762"/>
                <a:gd name="connsiteX38" fmla="*/ 28311 w 773316"/>
                <a:gd name="connsiteY38" fmla="*/ 390767 h 848762"/>
                <a:gd name="connsiteX39" fmla="*/ 142734 w 773316"/>
                <a:gd name="connsiteY39" fmla="*/ 495278 h 848762"/>
                <a:gd name="connsiteX40" fmla="*/ 143215 w 773316"/>
                <a:gd name="connsiteY40" fmla="*/ 495711 h 848762"/>
                <a:gd name="connsiteX41" fmla="*/ 254082 w 773316"/>
                <a:gd name="connsiteY41" fmla="*/ 596988 h 848762"/>
                <a:gd name="connsiteX42" fmla="*/ 28311 w 773316"/>
                <a:gd name="connsiteY42" fmla="*/ 804868 h 848762"/>
                <a:gd name="connsiteX43" fmla="*/ 28311 w 773316"/>
                <a:gd name="connsiteY43" fmla="*/ 390767 h 848762"/>
                <a:gd name="connsiteX44" fmla="*/ 275046 w 773316"/>
                <a:gd name="connsiteY44" fmla="*/ 616141 h 848762"/>
                <a:gd name="connsiteX45" fmla="*/ 384244 w 773316"/>
                <a:gd name="connsiteY45" fmla="*/ 715880 h 848762"/>
                <a:gd name="connsiteX46" fmla="*/ 393788 w 773316"/>
                <a:gd name="connsiteY46" fmla="*/ 719587 h 848762"/>
                <a:gd name="connsiteX47" fmla="*/ 403322 w 773316"/>
                <a:gd name="connsiteY47" fmla="*/ 715890 h 848762"/>
                <a:gd name="connsiteX48" fmla="*/ 512172 w 773316"/>
                <a:gd name="connsiteY48" fmla="*/ 616603 h 848762"/>
                <a:gd name="connsiteX49" fmla="*/ 730058 w 773316"/>
                <a:gd name="connsiteY49" fmla="*/ 822975 h 848762"/>
                <a:gd name="connsiteX50" fmla="*/ 50416 w 773316"/>
                <a:gd name="connsiteY50" fmla="*/ 822975 h 848762"/>
                <a:gd name="connsiteX51" fmla="*/ 275046 w 773316"/>
                <a:gd name="connsiteY51" fmla="*/ 616141 h 848762"/>
                <a:gd name="connsiteX52" fmla="*/ 533127 w 773316"/>
                <a:gd name="connsiteY52" fmla="*/ 597497 h 848762"/>
                <a:gd name="connsiteX53" fmla="*/ 751475 w 773316"/>
                <a:gd name="connsiteY53" fmla="*/ 398340 h 848762"/>
                <a:gd name="connsiteX54" fmla="*/ 751475 w 773316"/>
                <a:gd name="connsiteY54" fmla="*/ 804303 h 848762"/>
                <a:gd name="connsiteX55" fmla="*/ 533127 w 773316"/>
                <a:gd name="connsiteY55" fmla="*/ 597497 h 848762"/>
                <a:gd name="connsiteX56" fmla="*/ 749533 w 773316"/>
                <a:gd name="connsiteY56" fmla="*/ 361805 h 848762"/>
                <a:gd name="connsiteX57" fmla="*/ 648869 w 773316"/>
                <a:gd name="connsiteY57" fmla="*/ 453613 h 848762"/>
                <a:gd name="connsiteX58" fmla="*/ 648869 w 773316"/>
                <a:gd name="connsiteY58" fmla="*/ 269827 h 848762"/>
                <a:gd name="connsiteX59" fmla="*/ 749533 w 773316"/>
                <a:gd name="connsiteY59" fmla="*/ 361805 h 848762"/>
                <a:gd name="connsiteX60" fmla="*/ 389884 w 773316"/>
                <a:gd name="connsiteY60" fmla="*/ 33306 h 848762"/>
                <a:gd name="connsiteX61" fmla="*/ 465273 w 773316"/>
                <a:gd name="connsiteY61" fmla="*/ 102187 h 848762"/>
                <a:gd name="connsiteX62" fmla="*/ 314466 w 773316"/>
                <a:gd name="connsiteY62" fmla="*/ 102187 h 848762"/>
                <a:gd name="connsiteX63" fmla="*/ 389884 w 773316"/>
                <a:gd name="connsiteY63" fmla="*/ 33306 h 848762"/>
                <a:gd name="connsiteX64" fmla="*/ 620587 w 773316"/>
                <a:gd name="connsiteY64" fmla="*/ 130480 h 848762"/>
                <a:gd name="connsiteX65" fmla="*/ 620587 w 773316"/>
                <a:gd name="connsiteY65" fmla="*/ 237914 h 848762"/>
                <a:gd name="connsiteX66" fmla="*/ 620587 w 773316"/>
                <a:gd name="connsiteY66" fmla="*/ 238536 h 848762"/>
                <a:gd name="connsiteX67" fmla="*/ 620587 w 773316"/>
                <a:gd name="connsiteY67" fmla="*/ 479425 h 848762"/>
                <a:gd name="connsiteX68" fmla="*/ 502307 w 773316"/>
                <a:gd name="connsiteY68" fmla="*/ 587312 h 848762"/>
                <a:gd name="connsiteX69" fmla="*/ 502024 w 773316"/>
                <a:gd name="connsiteY69" fmla="*/ 587510 h 848762"/>
                <a:gd name="connsiteX70" fmla="*/ 501939 w 773316"/>
                <a:gd name="connsiteY70" fmla="*/ 587651 h 848762"/>
                <a:gd name="connsiteX71" fmla="*/ 393797 w 773316"/>
                <a:gd name="connsiteY71" fmla="*/ 686287 h 848762"/>
                <a:gd name="connsiteX72" fmla="*/ 166989 w 773316"/>
                <a:gd name="connsiteY72" fmla="*/ 479123 h 848762"/>
                <a:gd name="connsiteX73" fmla="*/ 166989 w 773316"/>
                <a:gd name="connsiteY73" fmla="*/ 130480 h 848762"/>
                <a:gd name="connsiteX74" fmla="*/ 620587 w 773316"/>
                <a:gd name="connsiteY74" fmla="*/ 130480 h 848762"/>
                <a:gd name="connsiteX75" fmla="*/ 138697 w 773316"/>
                <a:gd name="connsiteY75" fmla="*/ 453283 h 848762"/>
                <a:gd name="connsiteX76" fmla="*/ 34403 w 773316"/>
                <a:gd name="connsiteY76" fmla="*/ 358014 h 848762"/>
                <a:gd name="connsiteX77" fmla="*/ 138697 w 773316"/>
                <a:gd name="connsiteY77" fmla="*/ 262707 h 848762"/>
                <a:gd name="connsiteX78" fmla="*/ 138697 w 773316"/>
                <a:gd name="connsiteY78" fmla="*/ 453283 h 84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73316" h="848762">
                  <a:moveTo>
                    <a:pt x="779720" y="356901"/>
                  </a:moveTo>
                  <a:cubicBezTo>
                    <a:pt x="779711" y="356722"/>
                    <a:pt x="779683" y="356552"/>
                    <a:pt x="779664" y="356363"/>
                  </a:cubicBezTo>
                  <a:cubicBezTo>
                    <a:pt x="779541" y="354666"/>
                    <a:pt x="779164" y="353044"/>
                    <a:pt x="778504" y="351563"/>
                  </a:cubicBezTo>
                  <a:cubicBezTo>
                    <a:pt x="778447" y="351441"/>
                    <a:pt x="778381" y="351346"/>
                    <a:pt x="778325" y="351224"/>
                  </a:cubicBezTo>
                  <a:cubicBezTo>
                    <a:pt x="777561" y="349649"/>
                    <a:pt x="776533" y="348234"/>
                    <a:pt x="775269" y="347046"/>
                  </a:cubicBezTo>
                  <a:cubicBezTo>
                    <a:pt x="775222" y="346999"/>
                    <a:pt x="775203" y="346942"/>
                    <a:pt x="775156" y="346895"/>
                  </a:cubicBezTo>
                  <a:lnTo>
                    <a:pt x="648879" y="231501"/>
                  </a:lnTo>
                  <a:lnTo>
                    <a:pt x="648879" y="116333"/>
                  </a:lnTo>
                  <a:cubicBezTo>
                    <a:pt x="648879" y="108515"/>
                    <a:pt x="642541" y="102187"/>
                    <a:pt x="634733" y="102187"/>
                  </a:cubicBezTo>
                  <a:lnTo>
                    <a:pt x="507211" y="102187"/>
                  </a:lnTo>
                  <a:lnTo>
                    <a:pt x="399437" y="3703"/>
                  </a:lnTo>
                  <a:cubicBezTo>
                    <a:pt x="394043" y="-1230"/>
                    <a:pt x="385772" y="-1239"/>
                    <a:pt x="380359" y="3703"/>
                  </a:cubicBezTo>
                  <a:lnTo>
                    <a:pt x="272509" y="102187"/>
                  </a:lnTo>
                  <a:lnTo>
                    <a:pt x="152843" y="102187"/>
                  </a:lnTo>
                  <a:cubicBezTo>
                    <a:pt x="145025" y="102187"/>
                    <a:pt x="138697" y="108515"/>
                    <a:pt x="138697" y="116333"/>
                  </a:cubicBezTo>
                  <a:lnTo>
                    <a:pt x="138697" y="224381"/>
                  </a:lnTo>
                  <a:lnTo>
                    <a:pt x="4621" y="346895"/>
                  </a:lnTo>
                  <a:cubicBezTo>
                    <a:pt x="4574" y="346942"/>
                    <a:pt x="4555" y="346999"/>
                    <a:pt x="4508" y="347046"/>
                  </a:cubicBezTo>
                  <a:cubicBezTo>
                    <a:pt x="3244" y="348234"/>
                    <a:pt x="2216" y="349649"/>
                    <a:pt x="1452" y="351224"/>
                  </a:cubicBezTo>
                  <a:cubicBezTo>
                    <a:pt x="1396" y="351346"/>
                    <a:pt x="1320" y="351450"/>
                    <a:pt x="1264" y="351573"/>
                  </a:cubicBezTo>
                  <a:cubicBezTo>
                    <a:pt x="604" y="353053"/>
                    <a:pt x="226" y="354666"/>
                    <a:pt x="104" y="356363"/>
                  </a:cubicBezTo>
                  <a:cubicBezTo>
                    <a:pt x="94" y="356552"/>
                    <a:pt x="57" y="356731"/>
                    <a:pt x="47" y="356920"/>
                  </a:cubicBezTo>
                  <a:cubicBezTo>
                    <a:pt x="47" y="357071"/>
                    <a:pt x="0" y="357203"/>
                    <a:pt x="0" y="357354"/>
                  </a:cubicBezTo>
                  <a:lnTo>
                    <a:pt x="0" y="837140"/>
                  </a:lnTo>
                  <a:cubicBezTo>
                    <a:pt x="0" y="838687"/>
                    <a:pt x="311" y="840158"/>
                    <a:pt x="773" y="841554"/>
                  </a:cubicBezTo>
                  <a:cubicBezTo>
                    <a:pt x="839" y="841742"/>
                    <a:pt x="877" y="841922"/>
                    <a:pt x="943" y="842110"/>
                  </a:cubicBezTo>
                  <a:cubicBezTo>
                    <a:pt x="1556" y="843732"/>
                    <a:pt x="2461" y="845194"/>
                    <a:pt x="3584" y="846467"/>
                  </a:cubicBezTo>
                  <a:cubicBezTo>
                    <a:pt x="3650" y="846543"/>
                    <a:pt x="3669" y="846637"/>
                    <a:pt x="3735" y="846712"/>
                  </a:cubicBezTo>
                  <a:cubicBezTo>
                    <a:pt x="3791" y="846778"/>
                    <a:pt x="3867" y="846816"/>
                    <a:pt x="3933" y="846882"/>
                  </a:cubicBezTo>
                  <a:cubicBezTo>
                    <a:pt x="4395" y="847363"/>
                    <a:pt x="4904" y="847788"/>
                    <a:pt x="5432" y="848202"/>
                  </a:cubicBezTo>
                  <a:cubicBezTo>
                    <a:pt x="5668" y="848382"/>
                    <a:pt x="5875" y="848599"/>
                    <a:pt x="6121" y="848768"/>
                  </a:cubicBezTo>
                  <a:cubicBezTo>
                    <a:pt x="6743" y="849202"/>
                    <a:pt x="7413" y="849551"/>
                    <a:pt x="8101" y="849872"/>
                  </a:cubicBezTo>
                  <a:cubicBezTo>
                    <a:pt x="8271" y="849947"/>
                    <a:pt x="8422" y="850070"/>
                    <a:pt x="8591" y="850136"/>
                  </a:cubicBezTo>
                  <a:cubicBezTo>
                    <a:pt x="10298" y="850862"/>
                    <a:pt x="12175" y="851277"/>
                    <a:pt x="14146" y="851277"/>
                  </a:cubicBezTo>
                  <a:lnTo>
                    <a:pt x="765603" y="851277"/>
                  </a:lnTo>
                  <a:cubicBezTo>
                    <a:pt x="773411" y="851277"/>
                    <a:pt x="779749" y="844939"/>
                    <a:pt x="779749" y="837131"/>
                  </a:cubicBezTo>
                  <a:lnTo>
                    <a:pt x="779749" y="357344"/>
                  </a:lnTo>
                  <a:cubicBezTo>
                    <a:pt x="779767" y="357193"/>
                    <a:pt x="779730" y="357052"/>
                    <a:pt x="779720" y="356901"/>
                  </a:cubicBezTo>
                  <a:close/>
                  <a:moveTo>
                    <a:pt x="28311" y="390767"/>
                  </a:moveTo>
                  <a:lnTo>
                    <a:pt x="142734" y="495278"/>
                  </a:lnTo>
                  <a:cubicBezTo>
                    <a:pt x="142884" y="495429"/>
                    <a:pt x="143054" y="495570"/>
                    <a:pt x="143215" y="495711"/>
                  </a:cubicBezTo>
                  <a:lnTo>
                    <a:pt x="254082" y="596988"/>
                  </a:lnTo>
                  <a:lnTo>
                    <a:pt x="28311" y="804868"/>
                  </a:lnTo>
                  <a:lnTo>
                    <a:pt x="28311" y="390767"/>
                  </a:lnTo>
                  <a:close/>
                  <a:moveTo>
                    <a:pt x="275046" y="616141"/>
                  </a:moveTo>
                  <a:lnTo>
                    <a:pt x="384244" y="715880"/>
                  </a:lnTo>
                  <a:cubicBezTo>
                    <a:pt x="386951" y="718351"/>
                    <a:pt x="390365" y="719587"/>
                    <a:pt x="393788" y="719587"/>
                  </a:cubicBezTo>
                  <a:cubicBezTo>
                    <a:pt x="397202" y="719587"/>
                    <a:pt x="400625" y="718351"/>
                    <a:pt x="403322" y="715890"/>
                  </a:cubicBezTo>
                  <a:lnTo>
                    <a:pt x="512172" y="616603"/>
                  </a:lnTo>
                  <a:lnTo>
                    <a:pt x="730058" y="822975"/>
                  </a:lnTo>
                  <a:lnTo>
                    <a:pt x="50416" y="822975"/>
                  </a:lnTo>
                  <a:lnTo>
                    <a:pt x="275046" y="616141"/>
                  </a:lnTo>
                  <a:close/>
                  <a:moveTo>
                    <a:pt x="533127" y="597497"/>
                  </a:moveTo>
                  <a:lnTo>
                    <a:pt x="751475" y="398340"/>
                  </a:lnTo>
                  <a:lnTo>
                    <a:pt x="751475" y="804303"/>
                  </a:lnTo>
                  <a:lnTo>
                    <a:pt x="533127" y="597497"/>
                  </a:lnTo>
                  <a:close/>
                  <a:moveTo>
                    <a:pt x="749533" y="361805"/>
                  </a:moveTo>
                  <a:lnTo>
                    <a:pt x="648869" y="453613"/>
                  </a:lnTo>
                  <a:lnTo>
                    <a:pt x="648869" y="269827"/>
                  </a:lnTo>
                  <a:lnTo>
                    <a:pt x="749533" y="361805"/>
                  </a:lnTo>
                  <a:close/>
                  <a:moveTo>
                    <a:pt x="389884" y="33306"/>
                  </a:moveTo>
                  <a:lnTo>
                    <a:pt x="465273" y="102187"/>
                  </a:lnTo>
                  <a:lnTo>
                    <a:pt x="314466" y="102187"/>
                  </a:lnTo>
                  <a:lnTo>
                    <a:pt x="389884" y="33306"/>
                  </a:lnTo>
                  <a:close/>
                  <a:moveTo>
                    <a:pt x="620587" y="130480"/>
                  </a:moveTo>
                  <a:lnTo>
                    <a:pt x="620587" y="237914"/>
                  </a:lnTo>
                  <a:cubicBezTo>
                    <a:pt x="620587" y="238131"/>
                    <a:pt x="620577" y="238329"/>
                    <a:pt x="620587" y="238536"/>
                  </a:cubicBezTo>
                  <a:lnTo>
                    <a:pt x="620587" y="479425"/>
                  </a:lnTo>
                  <a:lnTo>
                    <a:pt x="502307" y="587312"/>
                  </a:lnTo>
                  <a:cubicBezTo>
                    <a:pt x="502222" y="587397"/>
                    <a:pt x="502109" y="587425"/>
                    <a:pt x="502024" y="587510"/>
                  </a:cubicBezTo>
                  <a:cubicBezTo>
                    <a:pt x="501986" y="587548"/>
                    <a:pt x="501977" y="587604"/>
                    <a:pt x="501939" y="587651"/>
                  </a:cubicBezTo>
                  <a:lnTo>
                    <a:pt x="393797" y="686287"/>
                  </a:lnTo>
                  <a:lnTo>
                    <a:pt x="166989" y="479123"/>
                  </a:lnTo>
                  <a:lnTo>
                    <a:pt x="166989" y="130480"/>
                  </a:lnTo>
                  <a:lnTo>
                    <a:pt x="620587" y="130480"/>
                  </a:lnTo>
                  <a:close/>
                  <a:moveTo>
                    <a:pt x="138697" y="453283"/>
                  </a:moveTo>
                  <a:lnTo>
                    <a:pt x="34403" y="358014"/>
                  </a:lnTo>
                  <a:lnTo>
                    <a:pt x="138697" y="262707"/>
                  </a:lnTo>
                  <a:lnTo>
                    <a:pt x="138697" y="453283"/>
                  </a:lnTo>
                  <a:close/>
                </a:path>
              </a:pathLst>
            </a:custGeom>
            <a:solidFill>
              <a:srgbClr val="A7A6A6"/>
            </a:solidFill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10" name="Полилиния 10">
              <a:extLst>
                <a:ext uri="{FF2B5EF4-FFF2-40B4-BE49-F238E27FC236}">
                  <a16:creationId xmlns:a16="http://schemas.microsoft.com/office/drawing/2014/main" id="{A13D9E82-0438-4B86-B561-000851E5E106}"/>
                </a:ext>
              </a:extLst>
            </p:cNvPr>
            <p:cNvSpPr/>
            <p:nvPr/>
          </p:nvSpPr>
          <p:spPr>
            <a:xfrm>
              <a:off x="5937527" y="3217479"/>
              <a:ext cx="292351" cy="311213"/>
            </a:xfrm>
            <a:custGeom>
              <a:avLst/>
              <a:gdLst>
                <a:gd name="connsiteX0" fmla="*/ 155701 w 292351"/>
                <a:gd name="connsiteY0" fmla="*/ 311534 h 311212"/>
                <a:gd name="connsiteX1" fmla="*/ 246094 w 292351"/>
                <a:gd name="connsiteY1" fmla="*/ 282657 h 311212"/>
                <a:gd name="connsiteX2" fmla="*/ 249432 w 292351"/>
                <a:gd name="connsiteY2" fmla="*/ 262937 h 311212"/>
                <a:gd name="connsiteX3" fmla="*/ 229713 w 292351"/>
                <a:gd name="connsiteY3" fmla="*/ 259599 h 311212"/>
                <a:gd name="connsiteX4" fmla="*/ 155691 w 292351"/>
                <a:gd name="connsiteY4" fmla="*/ 283241 h 311212"/>
                <a:gd name="connsiteX5" fmla="*/ 28311 w 292351"/>
                <a:gd name="connsiteY5" fmla="*/ 155795 h 311212"/>
                <a:gd name="connsiteX6" fmla="*/ 155691 w 292351"/>
                <a:gd name="connsiteY6" fmla="*/ 28292 h 311212"/>
                <a:gd name="connsiteX7" fmla="*/ 269878 w 292351"/>
                <a:gd name="connsiteY7" fmla="*/ 98730 h 311212"/>
                <a:gd name="connsiteX8" fmla="*/ 269878 w 292351"/>
                <a:gd name="connsiteY8" fmla="*/ 175458 h 311212"/>
                <a:gd name="connsiteX9" fmla="*/ 246745 w 292351"/>
                <a:gd name="connsiteY9" fmla="*/ 198526 h 311212"/>
                <a:gd name="connsiteX10" fmla="*/ 222281 w 292351"/>
                <a:gd name="connsiteY10" fmla="*/ 174741 h 311212"/>
                <a:gd name="connsiteX11" fmla="*/ 224903 w 292351"/>
                <a:gd name="connsiteY11" fmla="*/ 155786 h 311212"/>
                <a:gd name="connsiteX12" fmla="*/ 152994 w 292351"/>
                <a:gd name="connsiteY12" fmla="*/ 83943 h 311212"/>
                <a:gd name="connsiteX13" fmla="*/ 81085 w 292351"/>
                <a:gd name="connsiteY13" fmla="*/ 155786 h 311212"/>
                <a:gd name="connsiteX14" fmla="*/ 152994 w 292351"/>
                <a:gd name="connsiteY14" fmla="*/ 227629 h 311212"/>
                <a:gd name="connsiteX15" fmla="*/ 205033 w 292351"/>
                <a:gd name="connsiteY15" fmla="*/ 205221 h 311212"/>
                <a:gd name="connsiteX16" fmla="*/ 246735 w 292351"/>
                <a:gd name="connsiteY16" fmla="*/ 226818 h 311212"/>
                <a:gd name="connsiteX17" fmla="*/ 298161 w 292351"/>
                <a:gd name="connsiteY17" fmla="*/ 175458 h 311212"/>
                <a:gd name="connsiteX18" fmla="*/ 298161 w 292351"/>
                <a:gd name="connsiteY18" fmla="*/ 95429 h 311212"/>
                <a:gd name="connsiteX19" fmla="*/ 298142 w 292351"/>
                <a:gd name="connsiteY19" fmla="*/ 95231 h 311212"/>
                <a:gd name="connsiteX20" fmla="*/ 298019 w 292351"/>
                <a:gd name="connsiteY20" fmla="*/ 93986 h 311212"/>
                <a:gd name="connsiteX21" fmla="*/ 297821 w 292351"/>
                <a:gd name="connsiteY21" fmla="*/ 92411 h 311212"/>
                <a:gd name="connsiteX22" fmla="*/ 297604 w 292351"/>
                <a:gd name="connsiteY22" fmla="*/ 91723 h 311212"/>
                <a:gd name="connsiteX23" fmla="*/ 296935 w 292351"/>
                <a:gd name="connsiteY23" fmla="*/ 89714 h 311212"/>
                <a:gd name="connsiteX24" fmla="*/ 296897 w 292351"/>
                <a:gd name="connsiteY24" fmla="*/ 89610 h 311212"/>
                <a:gd name="connsiteX25" fmla="*/ 155672 w 292351"/>
                <a:gd name="connsiteY25" fmla="*/ 0 h 311212"/>
                <a:gd name="connsiteX26" fmla="*/ 0 w 292351"/>
                <a:gd name="connsiteY26" fmla="*/ 155795 h 311212"/>
                <a:gd name="connsiteX27" fmla="*/ 155701 w 292351"/>
                <a:gd name="connsiteY27" fmla="*/ 311534 h 311212"/>
                <a:gd name="connsiteX28" fmla="*/ 153013 w 292351"/>
                <a:gd name="connsiteY28" fmla="*/ 199346 h 311212"/>
                <a:gd name="connsiteX29" fmla="*/ 109396 w 292351"/>
                <a:gd name="connsiteY29" fmla="*/ 155795 h 311212"/>
                <a:gd name="connsiteX30" fmla="*/ 153013 w 292351"/>
                <a:gd name="connsiteY30" fmla="*/ 112244 h 311212"/>
                <a:gd name="connsiteX31" fmla="*/ 196630 w 292351"/>
                <a:gd name="connsiteY31" fmla="*/ 155795 h 311212"/>
                <a:gd name="connsiteX32" fmla="*/ 153013 w 292351"/>
                <a:gd name="connsiteY32" fmla="*/ 199346 h 31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2351" h="311212">
                  <a:moveTo>
                    <a:pt x="155701" y="311534"/>
                  </a:moveTo>
                  <a:cubicBezTo>
                    <a:pt x="188246" y="311534"/>
                    <a:pt x="219509" y="301546"/>
                    <a:pt x="246094" y="282657"/>
                  </a:cubicBezTo>
                  <a:cubicBezTo>
                    <a:pt x="252469" y="278139"/>
                    <a:pt x="253969" y="269303"/>
                    <a:pt x="249432" y="262937"/>
                  </a:cubicBezTo>
                  <a:cubicBezTo>
                    <a:pt x="244915" y="256553"/>
                    <a:pt x="236050" y="255063"/>
                    <a:pt x="229713" y="259599"/>
                  </a:cubicBezTo>
                  <a:cubicBezTo>
                    <a:pt x="207928" y="275065"/>
                    <a:pt x="182342" y="283241"/>
                    <a:pt x="155691" y="283241"/>
                  </a:cubicBezTo>
                  <a:cubicBezTo>
                    <a:pt x="85452" y="283241"/>
                    <a:pt x="28311" y="226073"/>
                    <a:pt x="28311" y="155795"/>
                  </a:cubicBezTo>
                  <a:cubicBezTo>
                    <a:pt x="28311" y="85489"/>
                    <a:pt x="85452" y="28292"/>
                    <a:pt x="155691" y="28292"/>
                  </a:cubicBezTo>
                  <a:cubicBezTo>
                    <a:pt x="207136" y="28292"/>
                    <a:pt x="248565" y="53953"/>
                    <a:pt x="269878" y="98730"/>
                  </a:cubicBezTo>
                  <a:lnTo>
                    <a:pt x="269878" y="175458"/>
                  </a:lnTo>
                  <a:cubicBezTo>
                    <a:pt x="269878" y="188180"/>
                    <a:pt x="259495" y="198526"/>
                    <a:pt x="246745" y="198526"/>
                  </a:cubicBezTo>
                  <a:cubicBezTo>
                    <a:pt x="234617" y="198526"/>
                    <a:pt x="223253" y="187180"/>
                    <a:pt x="222281" y="174741"/>
                  </a:cubicBezTo>
                  <a:cubicBezTo>
                    <a:pt x="223941" y="168696"/>
                    <a:pt x="224903" y="162359"/>
                    <a:pt x="224903" y="155786"/>
                  </a:cubicBezTo>
                  <a:cubicBezTo>
                    <a:pt x="224903" y="116177"/>
                    <a:pt x="192641" y="83943"/>
                    <a:pt x="152994" y="83943"/>
                  </a:cubicBezTo>
                  <a:cubicBezTo>
                    <a:pt x="113338" y="83943"/>
                    <a:pt x="81085" y="116167"/>
                    <a:pt x="81085" y="155786"/>
                  </a:cubicBezTo>
                  <a:cubicBezTo>
                    <a:pt x="81085" y="195404"/>
                    <a:pt x="113338" y="227629"/>
                    <a:pt x="152994" y="227629"/>
                  </a:cubicBezTo>
                  <a:cubicBezTo>
                    <a:pt x="173468" y="227629"/>
                    <a:pt x="191924" y="218990"/>
                    <a:pt x="205033" y="205221"/>
                  </a:cubicBezTo>
                  <a:cubicBezTo>
                    <a:pt x="214897" y="218141"/>
                    <a:pt x="230203" y="226818"/>
                    <a:pt x="246735" y="226818"/>
                  </a:cubicBezTo>
                  <a:cubicBezTo>
                    <a:pt x="275093" y="226818"/>
                    <a:pt x="298161" y="203778"/>
                    <a:pt x="298161" y="175458"/>
                  </a:cubicBezTo>
                  <a:lnTo>
                    <a:pt x="298161" y="95429"/>
                  </a:lnTo>
                  <a:cubicBezTo>
                    <a:pt x="298161" y="95363"/>
                    <a:pt x="298142" y="95297"/>
                    <a:pt x="298142" y="95231"/>
                  </a:cubicBezTo>
                  <a:cubicBezTo>
                    <a:pt x="298133" y="94816"/>
                    <a:pt x="298057" y="94401"/>
                    <a:pt x="298019" y="93986"/>
                  </a:cubicBezTo>
                  <a:cubicBezTo>
                    <a:pt x="297963" y="93458"/>
                    <a:pt x="297934" y="92921"/>
                    <a:pt x="297821" y="92411"/>
                  </a:cubicBezTo>
                  <a:cubicBezTo>
                    <a:pt x="297774" y="92176"/>
                    <a:pt x="297670" y="91949"/>
                    <a:pt x="297604" y="91723"/>
                  </a:cubicBezTo>
                  <a:cubicBezTo>
                    <a:pt x="297416" y="91034"/>
                    <a:pt x="297218" y="90355"/>
                    <a:pt x="296935" y="89714"/>
                  </a:cubicBezTo>
                  <a:cubicBezTo>
                    <a:pt x="296916" y="89686"/>
                    <a:pt x="296916" y="89648"/>
                    <a:pt x="296897" y="89610"/>
                  </a:cubicBezTo>
                  <a:cubicBezTo>
                    <a:pt x="271547" y="33498"/>
                    <a:pt x="218764" y="0"/>
                    <a:pt x="155672" y="0"/>
                  </a:cubicBezTo>
                  <a:cubicBezTo>
                    <a:pt x="69834" y="0"/>
                    <a:pt x="0" y="69891"/>
                    <a:pt x="0" y="155795"/>
                  </a:cubicBezTo>
                  <a:cubicBezTo>
                    <a:pt x="28" y="241671"/>
                    <a:pt x="69863" y="311534"/>
                    <a:pt x="155701" y="311534"/>
                  </a:cubicBezTo>
                  <a:close/>
                  <a:moveTo>
                    <a:pt x="153013" y="199346"/>
                  </a:moveTo>
                  <a:cubicBezTo>
                    <a:pt x="128965" y="199346"/>
                    <a:pt x="109396" y="179806"/>
                    <a:pt x="109396" y="155795"/>
                  </a:cubicBezTo>
                  <a:cubicBezTo>
                    <a:pt x="109396" y="131785"/>
                    <a:pt x="128965" y="112244"/>
                    <a:pt x="153013" y="112244"/>
                  </a:cubicBezTo>
                  <a:cubicBezTo>
                    <a:pt x="177061" y="112244"/>
                    <a:pt x="196630" y="131775"/>
                    <a:pt x="196630" y="155795"/>
                  </a:cubicBezTo>
                  <a:cubicBezTo>
                    <a:pt x="196630" y="179815"/>
                    <a:pt x="177061" y="199346"/>
                    <a:pt x="153013" y="199346"/>
                  </a:cubicBezTo>
                  <a:close/>
                </a:path>
              </a:pathLst>
            </a:custGeom>
            <a:solidFill>
              <a:srgbClr val="A7A6A6"/>
            </a:solidFill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AEB928F-0240-413E-96F5-8F09013A334D}"/>
              </a:ext>
            </a:extLst>
          </p:cNvPr>
          <p:cNvSpPr/>
          <p:nvPr/>
        </p:nvSpPr>
        <p:spPr>
          <a:xfrm>
            <a:off x="9494140" y="3080296"/>
            <a:ext cx="3148264" cy="575731"/>
          </a:xfrm>
          <a:prstGeom prst="rect">
            <a:avLst/>
          </a:prstGeom>
        </p:spPr>
        <p:txBody>
          <a:bodyPr wrap="none" lIns="0" rIns="0">
            <a:noAutofit/>
          </a:bodyPr>
          <a:lstStyle/>
          <a:p>
            <a:pPr defTabSz="278641">
              <a:defRPr/>
            </a:pPr>
            <a:r>
              <a:rPr lang="ru-RU" sz="1400" b="1" dirty="0">
                <a:solidFill>
                  <a:srgbClr val="1C4E8A"/>
                </a:solidFill>
                <a:cs typeface="Montserrat" panose="02000503040000020004" pitchFamily="2" charset="0"/>
                <a:sym typeface="Montserrat"/>
              </a:rPr>
              <a:t>Телефон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rgbClr val="1C4E8A"/>
              </a:solidFill>
              <a:effectLst/>
              <a:uLnTx/>
              <a:uFillTx/>
              <a:cs typeface="Montserrat" panose="02000503040000020004" pitchFamily="2" charset="0"/>
              <a:sym typeface="Montserrat"/>
            </a:endParaRPr>
          </a:p>
          <a:p>
            <a:pPr lvl="0" defTabSz="278641">
              <a:defRPr/>
            </a:pPr>
            <a:r>
              <a:rPr lang="en-US" sz="1400" dirty="0" smtClean="0">
                <a:solidFill>
                  <a:srgbClr val="1C4E8A"/>
                </a:solidFill>
                <a:sym typeface="Montserrat"/>
              </a:rPr>
              <a:t>8 (846) 231-17-77</a:t>
            </a:r>
            <a:endParaRPr lang="en-US" sz="1400" dirty="0">
              <a:solidFill>
                <a:srgbClr val="1C4E8A"/>
              </a:solidFill>
              <a:sym typeface="Montserrat"/>
            </a:endParaRPr>
          </a:p>
        </p:txBody>
      </p:sp>
      <p:grpSp>
        <p:nvGrpSpPr>
          <p:cNvPr id="22" name="Рисунок 25">
            <a:extLst>
              <a:ext uri="{FF2B5EF4-FFF2-40B4-BE49-F238E27FC236}">
                <a16:creationId xmlns:a16="http://schemas.microsoft.com/office/drawing/2014/main" id="{5DD67B76-01F8-4698-82D4-C4C4D27E8776}"/>
              </a:ext>
            </a:extLst>
          </p:cNvPr>
          <p:cNvGrpSpPr/>
          <p:nvPr/>
        </p:nvGrpSpPr>
        <p:grpSpPr>
          <a:xfrm>
            <a:off x="8960868" y="3182197"/>
            <a:ext cx="304045" cy="280094"/>
            <a:chOff x="5619750" y="2952750"/>
            <a:chExt cx="952500" cy="952500"/>
          </a:xfrm>
          <a:solidFill>
            <a:schemeClr val="accent3"/>
          </a:solidFill>
        </p:grpSpPr>
        <p:sp>
          <p:nvSpPr>
            <p:cNvPr id="23" name="Полилиния 27">
              <a:extLst>
                <a:ext uri="{FF2B5EF4-FFF2-40B4-BE49-F238E27FC236}">
                  <a16:creationId xmlns:a16="http://schemas.microsoft.com/office/drawing/2014/main" id="{2E6249AA-CFC9-445A-92DB-18E028C03F5D}"/>
                </a:ext>
              </a:extLst>
            </p:cNvPr>
            <p:cNvSpPr/>
            <p:nvPr/>
          </p:nvSpPr>
          <p:spPr>
            <a:xfrm>
              <a:off x="5733519" y="3115518"/>
              <a:ext cx="542925" cy="676275"/>
            </a:xfrm>
            <a:custGeom>
              <a:avLst/>
              <a:gdLst>
                <a:gd name="connsiteX0" fmla="*/ 262602 w 542925"/>
                <a:gd name="connsiteY0" fmla="*/ 652925 h 676275"/>
                <a:gd name="connsiteX1" fmla="*/ 372492 w 542925"/>
                <a:gd name="connsiteY1" fmla="*/ 684776 h 676275"/>
                <a:gd name="connsiteX2" fmla="*/ 453150 w 542925"/>
                <a:gd name="connsiteY2" fmla="*/ 662307 h 676275"/>
                <a:gd name="connsiteX3" fmla="*/ 542675 w 542925"/>
                <a:gd name="connsiteY3" fmla="*/ 607081 h 676275"/>
                <a:gd name="connsiteX4" fmla="*/ 549086 w 542925"/>
                <a:gd name="connsiteY4" fmla="*/ 598213 h 676275"/>
                <a:gd name="connsiteX5" fmla="*/ 547333 w 542925"/>
                <a:gd name="connsiteY5" fmla="*/ 587412 h 676275"/>
                <a:gd name="connsiteX6" fmla="*/ 469733 w 542925"/>
                <a:gd name="connsiteY6" fmla="*/ 461643 h 676275"/>
                <a:gd name="connsiteX7" fmla="*/ 460865 w 542925"/>
                <a:gd name="connsiteY7" fmla="*/ 455243 h 676275"/>
                <a:gd name="connsiteX8" fmla="*/ 450064 w 542925"/>
                <a:gd name="connsiteY8" fmla="*/ 456995 h 676275"/>
                <a:gd name="connsiteX9" fmla="*/ 359862 w 542925"/>
                <a:gd name="connsiteY9" fmla="*/ 512669 h 676275"/>
                <a:gd name="connsiteX10" fmla="*/ 311084 w 542925"/>
                <a:gd name="connsiteY10" fmla="*/ 520194 h 676275"/>
                <a:gd name="connsiteX11" fmla="*/ 270994 w 542925"/>
                <a:gd name="connsiteY11" fmla="*/ 492933 h 676275"/>
                <a:gd name="connsiteX12" fmla="*/ 148397 w 542925"/>
                <a:gd name="connsiteY12" fmla="*/ 294251 h 676275"/>
                <a:gd name="connsiteX13" fmla="*/ 168314 w 542925"/>
                <a:gd name="connsiteY13" fmla="*/ 210002 h 676275"/>
                <a:gd name="connsiteX14" fmla="*/ 168324 w 542925"/>
                <a:gd name="connsiteY14" fmla="*/ 209993 h 676275"/>
                <a:gd name="connsiteX15" fmla="*/ 261945 w 542925"/>
                <a:gd name="connsiteY15" fmla="*/ 152195 h 676275"/>
                <a:gd name="connsiteX16" fmla="*/ 266593 w 542925"/>
                <a:gd name="connsiteY16" fmla="*/ 132536 h 676275"/>
                <a:gd name="connsiteX17" fmla="*/ 188983 w 542925"/>
                <a:gd name="connsiteY17" fmla="*/ 6796 h 676275"/>
                <a:gd name="connsiteX18" fmla="*/ 169324 w 542925"/>
                <a:gd name="connsiteY18" fmla="*/ 2138 h 676275"/>
                <a:gd name="connsiteX19" fmla="*/ 75779 w 542925"/>
                <a:gd name="connsiteY19" fmla="*/ 59879 h 676275"/>
                <a:gd name="connsiteX20" fmla="*/ 84694 w 542925"/>
                <a:gd name="connsiteY20" fmla="*/ 470683 h 676275"/>
                <a:gd name="connsiteX21" fmla="*/ 262602 w 542925"/>
                <a:gd name="connsiteY21" fmla="*/ 652925 h 676275"/>
                <a:gd name="connsiteX22" fmla="*/ 90800 w 542925"/>
                <a:gd name="connsiteY22" fmla="*/ 84187 h 676275"/>
                <a:gd name="connsiteX23" fmla="*/ 172181 w 542925"/>
                <a:gd name="connsiteY23" fmla="*/ 33961 h 676275"/>
                <a:gd name="connsiteX24" fmla="*/ 234789 w 542925"/>
                <a:gd name="connsiteY24" fmla="*/ 135384 h 676275"/>
                <a:gd name="connsiteX25" fmla="*/ 153322 w 542925"/>
                <a:gd name="connsiteY25" fmla="*/ 185676 h 676275"/>
                <a:gd name="connsiteX26" fmla="*/ 153284 w 542925"/>
                <a:gd name="connsiteY26" fmla="*/ 185704 h 676275"/>
                <a:gd name="connsiteX27" fmla="*/ 124090 w 542925"/>
                <a:gd name="connsiteY27" fmla="*/ 309243 h 676275"/>
                <a:gd name="connsiteX28" fmla="*/ 246686 w 542925"/>
                <a:gd name="connsiteY28" fmla="*/ 507916 h 676275"/>
                <a:gd name="connsiteX29" fmla="*/ 304950 w 542925"/>
                <a:gd name="connsiteY29" fmla="*/ 548092 h 676275"/>
                <a:gd name="connsiteX30" fmla="*/ 374873 w 542925"/>
                <a:gd name="connsiteY30" fmla="*/ 536967 h 676275"/>
                <a:gd name="connsiteX31" fmla="*/ 452912 w 542925"/>
                <a:gd name="connsiteY31" fmla="*/ 488799 h 676275"/>
                <a:gd name="connsiteX32" fmla="*/ 515510 w 542925"/>
                <a:gd name="connsiteY32" fmla="*/ 590240 h 676275"/>
                <a:gd name="connsiteX33" fmla="*/ 438138 w 542925"/>
                <a:gd name="connsiteY33" fmla="*/ 637970 h 676275"/>
                <a:gd name="connsiteX34" fmla="*/ 276566 w 542925"/>
                <a:gd name="connsiteY34" fmla="*/ 627979 h 676275"/>
                <a:gd name="connsiteX35" fmla="*/ 109012 w 542925"/>
                <a:gd name="connsiteY35" fmla="*/ 455671 h 676275"/>
                <a:gd name="connsiteX36" fmla="*/ 90800 w 542925"/>
                <a:gd name="connsiteY36" fmla="*/ 84187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42925" h="676275">
                  <a:moveTo>
                    <a:pt x="262602" y="652925"/>
                  </a:moveTo>
                  <a:cubicBezTo>
                    <a:pt x="300464" y="674127"/>
                    <a:pt x="337754" y="684776"/>
                    <a:pt x="372492" y="684776"/>
                  </a:cubicBezTo>
                  <a:cubicBezTo>
                    <a:pt x="401572" y="684767"/>
                    <a:pt x="428861" y="677299"/>
                    <a:pt x="453150" y="662307"/>
                  </a:cubicBezTo>
                  <a:lnTo>
                    <a:pt x="542675" y="607081"/>
                  </a:lnTo>
                  <a:cubicBezTo>
                    <a:pt x="545904" y="605090"/>
                    <a:pt x="548209" y="601909"/>
                    <a:pt x="549086" y="598213"/>
                  </a:cubicBezTo>
                  <a:cubicBezTo>
                    <a:pt x="549962" y="594527"/>
                    <a:pt x="549324" y="590641"/>
                    <a:pt x="547333" y="587412"/>
                  </a:cubicBezTo>
                  <a:lnTo>
                    <a:pt x="469733" y="461643"/>
                  </a:lnTo>
                  <a:cubicBezTo>
                    <a:pt x="467742" y="458424"/>
                    <a:pt x="464551" y="456119"/>
                    <a:pt x="460865" y="455243"/>
                  </a:cubicBezTo>
                  <a:cubicBezTo>
                    <a:pt x="457150" y="454376"/>
                    <a:pt x="453283" y="455005"/>
                    <a:pt x="450064" y="456995"/>
                  </a:cubicBezTo>
                  <a:lnTo>
                    <a:pt x="359862" y="512669"/>
                  </a:lnTo>
                  <a:cubicBezTo>
                    <a:pt x="345994" y="521222"/>
                    <a:pt x="328201" y="523956"/>
                    <a:pt x="311084" y="520194"/>
                  </a:cubicBezTo>
                  <a:cubicBezTo>
                    <a:pt x="293968" y="516422"/>
                    <a:pt x="279357" y="506497"/>
                    <a:pt x="270994" y="492933"/>
                  </a:cubicBezTo>
                  <a:lnTo>
                    <a:pt x="148397" y="294251"/>
                  </a:lnTo>
                  <a:cubicBezTo>
                    <a:pt x="130671" y="265524"/>
                    <a:pt x="139606" y="227729"/>
                    <a:pt x="168314" y="210002"/>
                  </a:cubicBezTo>
                  <a:cubicBezTo>
                    <a:pt x="168314" y="210002"/>
                    <a:pt x="168324" y="210002"/>
                    <a:pt x="168324" y="209993"/>
                  </a:cubicBezTo>
                  <a:lnTo>
                    <a:pt x="261945" y="152195"/>
                  </a:lnTo>
                  <a:cubicBezTo>
                    <a:pt x="268660" y="148052"/>
                    <a:pt x="270736" y="139251"/>
                    <a:pt x="266593" y="132536"/>
                  </a:cubicBezTo>
                  <a:lnTo>
                    <a:pt x="188983" y="6796"/>
                  </a:lnTo>
                  <a:cubicBezTo>
                    <a:pt x="184840" y="81"/>
                    <a:pt x="176029" y="-2024"/>
                    <a:pt x="169324" y="2138"/>
                  </a:cubicBezTo>
                  <a:lnTo>
                    <a:pt x="75779" y="59879"/>
                  </a:lnTo>
                  <a:cubicBezTo>
                    <a:pt x="-28482" y="124230"/>
                    <a:pt x="-24824" y="293156"/>
                    <a:pt x="84694" y="470683"/>
                  </a:cubicBezTo>
                  <a:cubicBezTo>
                    <a:pt x="134900" y="552083"/>
                    <a:pt x="198089" y="616806"/>
                    <a:pt x="262602" y="652925"/>
                  </a:cubicBezTo>
                  <a:close/>
                  <a:moveTo>
                    <a:pt x="90800" y="84187"/>
                  </a:moveTo>
                  <a:lnTo>
                    <a:pt x="172181" y="33961"/>
                  </a:lnTo>
                  <a:lnTo>
                    <a:pt x="234789" y="135384"/>
                  </a:lnTo>
                  <a:lnTo>
                    <a:pt x="153322" y="185676"/>
                  </a:lnTo>
                  <a:cubicBezTo>
                    <a:pt x="153303" y="185685"/>
                    <a:pt x="153293" y="185695"/>
                    <a:pt x="153284" y="185704"/>
                  </a:cubicBezTo>
                  <a:cubicBezTo>
                    <a:pt x="111202" y="211717"/>
                    <a:pt x="98096" y="267124"/>
                    <a:pt x="124090" y="309243"/>
                  </a:cubicBezTo>
                  <a:lnTo>
                    <a:pt x="246686" y="507916"/>
                  </a:lnTo>
                  <a:cubicBezTo>
                    <a:pt x="259078" y="528023"/>
                    <a:pt x="280319" y="542663"/>
                    <a:pt x="304950" y="548092"/>
                  </a:cubicBezTo>
                  <a:cubicBezTo>
                    <a:pt x="329249" y="553417"/>
                    <a:pt x="354747" y="549388"/>
                    <a:pt x="374873" y="536967"/>
                  </a:cubicBezTo>
                  <a:lnTo>
                    <a:pt x="452912" y="488799"/>
                  </a:lnTo>
                  <a:lnTo>
                    <a:pt x="515510" y="590240"/>
                  </a:lnTo>
                  <a:lnTo>
                    <a:pt x="438138" y="637970"/>
                  </a:lnTo>
                  <a:cubicBezTo>
                    <a:pt x="381636" y="672832"/>
                    <a:pt x="319085" y="651781"/>
                    <a:pt x="276566" y="627979"/>
                  </a:cubicBezTo>
                  <a:cubicBezTo>
                    <a:pt x="216225" y="594184"/>
                    <a:pt x="156713" y="532995"/>
                    <a:pt x="109012" y="455671"/>
                  </a:cubicBezTo>
                  <a:cubicBezTo>
                    <a:pt x="8332" y="292470"/>
                    <a:pt x="846" y="139708"/>
                    <a:pt x="90800" y="84187"/>
                  </a:cubicBezTo>
                  <a:close/>
                </a:path>
              </a:pathLst>
            </a:custGeom>
            <a:solidFill>
              <a:srgbClr val="A7A6A6"/>
            </a:solidFill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24" name="Полилиния 28">
              <a:extLst>
                <a:ext uri="{FF2B5EF4-FFF2-40B4-BE49-F238E27FC236}">
                  <a16:creationId xmlns:a16="http://schemas.microsoft.com/office/drawing/2014/main" id="{1CACD491-842B-4B82-B70D-55E432687540}"/>
                </a:ext>
              </a:extLst>
            </p:cNvPr>
            <p:cNvSpPr/>
            <p:nvPr/>
          </p:nvSpPr>
          <p:spPr>
            <a:xfrm>
              <a:off x="6078553" y="3243782"/>
              <a:ext cx="171450" cy="228600"/>
            </a:xfrm>
            <a:custGeom>
              <a:avLst/>
              <a:gdLst>
                <a:gd name="connsiteX0" fmla="*/ 13446 w 171450"/>
                <a:gd name="connsiteY0" fmla="*/ 28550 h 228600"/>
                <a:gd name="connsiteX1" fmla="*/ 125727 w 171450"/>
                <a:gd name="connsiteY1" fmla="*/ 93740 h 228600"/>
                <a:gd name="connsiteX2" fmla="*/ 141576 w 171450"/>
                <a:gd name="connsiteY2" fmla="*/ 217745 h 228600"/>
                <a:gd name="connsiteX3" fmla="*/ 150616 w 171450"/>
                <a:gd name="connsiteY3" fmla="*/ 235805 h 228600"/>
                <a:gd name="connsiteX4" fmla="*/ 155131 w 171450"/>
                <a:gd name="connsiteY4" fmla="*/ 236538 h 228600"/>
                <a:gd name="connsiteX5" fmla="*/ 168685 w 171450"/>
                <a:gd name="connsiteY5" fmla="*/ 226766 h 228600"/>
                <a:gd name="connsiteX6" fmla="*/ 149682 w 171450"/>
                <a:gd name="connsiteY6" fmla="*/ 78157 h 228600"/>
                <a:gd name="connsiteX7" fmla="*/ 15132 w 171450"/>
                <a:gd name="connsiteY7" fmla="*/ 14 h 228600"/>
                <a:gd name="connsiteX8" fmla="*/ 25 w 171450"/>
                <a:gd name="connsiteY8" fmla="*/ 13434 h 228600"/>
                <a:gd name="connsiteX9" fmla="*/ 13446 w 171450"/>
                <a:gd name="connsiteY9" fmla="*/ 2855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228600">
                  <a:moveTo>
                    <a:pt x="13446" y="28550"/>
                  </a:moveTo>
                  <a:cubicBezTo>
                    <a:pt x="59680" y="31284"/>
                    <a:pt x="100600" y="55039"/>
                    <a:pt x="125727" y="93740"/>
                  </a:cubicBezTo>
                  <a:cubicBezTo>
                    <a:pt x="149749" y="130620"/>
                    <a:pt x="155531" y="175816"/>
                    <a:pt x="141576" y="217745"/>
                  </a:cubicBezTo>
                  <a:cubicBezTo>
                    <a:pt x="139081" y="225232"/>
                    <a:pt x="143129" y="233328"/>
                    <a:pt x="150616" y="235805"/>
                  </a:cubicBezTo>
                  <a:cubicBezTo>
                    <a:pt x="152111" y="236310"/>
                    <a:pt x="153626" y="236538"/>
                    <a:pt x="155131" y="236538"/>
                  </a:cubicBezTo>
                  <a:cubicBezTo>
                    <a:pt x="161122" y="236538"/>
                    <a:pt x="166694" y="232757"/>
                    <a:pt x="168685" y="226766"/>
                  </a:cubicBezTo>
                  <a:cubicBezTo>
                    <a:pt x="185411" y="176531"/>
                    <a:pt x="178476" y="122353"/>
                    <a:pt x="149682" y="78157"/>
                  </a:cubicBezTo>
                  <a:cubicBezTo>
                    <a:pt x="120021" y="32456"/>
                    <a:pt x="69710" y="3242"/>
                    <a:pt x="15132" y="14"/>
                  </a:cubicBezTo>
                  <a:cubicBezTo>
                    <a:pt x="7179" y="-320"/>
                    <a:pt x="492" y="5557"/>
                    <a:pt x="25" y="13434"/>
                  </a:cubicBezTo>
                  <a:cubicBezTo>
                    <a:pt x="-441" y="21321"/>
                    <a:pt x="5569" y="28084"/>
                    <a:pt x="13446" y="28550"/>
                  </a:cubicBezTo>
                  <a:close/>
                </a:path>
              </a:pathLst>
            </a:custGeom>
            <a:solidFill>
              <a:srgbClr val="A7A6A6"/>
            </a:solidFill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25" name="Полилиния 29">
              <a:extLst>
                <a:ext uri="{FF2B5EF4-FFF2-40B4-BE49-F238E27FC236}">
                  <a16:creationId xmlns:a16="http://schemas.microsoft.com/office/drawing/2014/main" id="{484BF648-F000-42D8-ADD9-A4BD35D9A27F}"/>
                </a:ext>
              </a:extLst>
            </p:cNvPr>
            <p:cNvSpPr/>
            <p:nvPr/>
          </p:nvSpPr>
          <p:spPr>
            <a:xfrm>
              <a:off x="6099343" y="3137801"/>
              <a:ext cx="257175" cy="361950"/>
            </a:xfrm>
            <a:custGeom>
              <a:avLst/>
              <a:gdLst>
                <a:gd name="connsiteX0" fmla="*/ 12659 w 257175"/>
                <a:gd name="connsiteY0" fmla="*/ 28480 h 361950"/>
                <a:gd name="connsiteX1" fmla="*/ 194987 w 257175"/>
                <a:gd name="connsiteY1" fmla="*/ 141170 h 361950"/>
                <a:gd name="connsiteX2" fmla="*/ 225867 w 257175"/>
                <a:gd name="connsiteY2" fmla="*/ 347520 h 361950"/>
                <a:gd name="connsiteX3" fmla="*/ 235649 w 257175"/>
                <a:gd name="connsiteY3" fmla="*/ 365189 h 361950"/>
                <a:gd name="connsiteX4" fmla="*/ 239602 w 257175"/>
                <a:gd name="connsiteY4" fmla="*/ 365751 h 361950"/>
                <a:gd name="connsiteX5" fmla="*/ 253318 w 257175"/>
                <a:gd name="connsiteY5" fmla="*/ 355407 h 361950"/>
                <a:gd name="connsiteX6" fmla="*/ 218932 w 257175"/>
                <a:gd name="connsiteY6" fmla="*/ 125587 h 361950"/>
                <a:gd name="connsiteX7" fmla="*/ 15917 w 257175"/>
                <a:gd name="connsiteY7" fmla="*/ 95 h 361950"/>
                <a:gd name="connsiteX8" fmla="*/ 96 w 257175"/>
                <a:gd name="connsiteY8" fmla="*/ 12659 h 361950"/>
                <a:gd name="connsiteX9" fmla="*/ 12659 w 257175"/>
                <a:gd name="connsiteY9" fmla="*/ 2848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361950">
                  <a:moveTo>
                    <a:pt x="12659" y="28480"/>
                  </a:moveTo>
                  <a:cubicBezTo>
                    <a:pt x="87526" y="37081"/>
                    <a:pt x="153981" y="78162"/>
                    <a:pt x="194987" y="141170"/>
                  </a:cubicBezTo>
                  <a:cubicBezTo>
                    <a:pt x="234715" y="202254"/>
                    <a:pt x="245974" y="277463"/>
                    <a:pt x="225867" y="347520"/>
                  </a:cubicBezTo>
                  <a:cubicBezTo>
                    <a:pt x="223685" y="355111"/>
                    <a:pt x="228067" y="363017"/>
                    <a:pt x="235649" y="365189"/>
                  </a:cubicBezTo>
                  <a:cubicBezTo>
                    <a:pt x="236973" y="365570"/>
                    <a:pt x="238287" y="365751"/>
                    <a:pt x="239602" y="365751"/>
                  </a:cubicBezTo>
                  <a:cubicBezTo>
                    <a:pt x="245802" y="365751"/>
                    <a:pt x="251527" y="361664"/>
                    <a:pt x="253318" y="355407"/>
                  </a:cubicBezTo>
                  <a:cubicBezTo>
                    <a:pt x="275711" y="277387"/>
                    <a:pt x="263176" y="193615"/>
                    <a:pt x="218932" y="125587"/>
                  </a:cubicBezTo>
                  <a:cubicBezTo>
                    <a:pt x="173270" y="55417"/>
                    <a:pt x="99279" y="9678"/>
                    <a:pt x="15917" y="95"/>
                  </a:cubicBezTo>
                  <a:cubicBezTo>
                    <a:pt x="8230" y="-809"/>
                    <a:pt x="1000" y="4820"/>
                    <a:pt x="96" y="12659"/>
                  </a:cubicBezTo>
                  <a:cubicBezTo>
                    <a:pt x="-809" y="20498"/>
                    <a:pt x="4810" y="27575"/>
                    <a:pt x="12659" y="28480"/>
                  </a:cubicBezTo>
                  <a:close/>
                </a:path>
              </a:pathLst>
            </a:custGeom>
            <a:solidFill>
              <a:srgbClr val="A7A6A6"/>
            </a:solidFill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26" name="Полилиния 30">
              <a:extLst>
                <a:ext uri="{FF2B5EF4-FFF2-40B4-BE49-F238E27FC236}">
                  <a16:creationId xmlns:a16="http://schemas.microsoft.com/office/drawing/2014/main" id="{6AFF8B3D-F74A-4977-8D39-9992AA063731}"/>
                </a:ext>
              </a:extLst>
            </p:cNvPr>
            <p:cNvSpPr/>
            <p:nvPr/>
          </p:nvSpPr>
          <p:spPr>
            <a:xfrm>
              <a:off x="6119234" y="3044453"/>
              <a:ext cx="333375" cy="476250"/>
            </a:xfrm>
            <a:custGeom>
              <a:avLst/>
              <a:gdLst>
                <a:gd name="connsiteX0" fmla="*/ 12304 w 333375"/>
                <a:gd name="connsiteY0" fmla="*/ 28427 h 476250"/>
                <a:gd name="connsiteX1" fmla="*/ 254877 w 333375"/>
                <a:gd name="connsiteY1" fmla="*/ 182617 h 476250"/>
                <a:gd name="connsiteX2" fmla="*/ 299006 w 333375"/>
                <a:gd name="connsiteY2" fmla="*/ 461709 h 476250"/>
                <a:gd name="connsiteX3" fmla="*/ 309093 w 333375"/>
                <a:gd name="connsiteY3" fmla="*/ 479216 h 476250"/>
                <a:gd name="connsiteX4" fmla="*/ 312817 w 333375"/>
                <a:gd name="connsiteY4" fmla="*/ 479712 h 476250"/>
                <a:gd name="connsiteX5" fmla="*/ 326600 w 333375"/>
                <a:gd name="connsiteY5" fmla="*/ 469139 h 476250"/>
                <a:gd name="connsiteX6" fmla="*/ 278832 w 333375"/>
                <a:gd name="connsiteY6" fmla="*/ 167034 h 476250"/>
                <a:gd name="connsiteX7" fmla="*/ 16256 w 333375"/>
                <a:gd name="connsiteY7" fmla="*/ 128 h 476250"/>
                <a:gd name="connsiteX8" fmla="*/ 140 w 333375"/>
                <a:gd name="connsiteY8" fmla="*/ 12310 h 476250"/>
                <a:gd name="connsiteX9" fmla="*/ 12304 w 333375"/>
                <a:gd name="connsiteY9" fmla="*/ 28427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3375" h="476250">
                  <a:moveTo>
                    <a:pt x="12304" y="28427"/>
                  </a:moveTo>
                  <a:cubicBezTo>
                    <a:pt x="111735" y="42247"/>
                    <a:pt x="200146" y="98445"/>
                    <a:pt x="254877" y="182617"/>
                  </a:cubicBezTo>
                  <a:cubicBezTo>
                    <a:pt x="308493" y="264980"/>
                    <a:pt x="324571" y="366707"/>
                    <a:pt x="299006" y="461709"/>
                  </a:cubicBezTo>
                  <a:cubicBezTo>
                    <a:pt x="296949" y="469329"/>
                    <a:pt x="301473" y="477168"/>
                    <a:pt x="309093" y="479216"/>
                  </a:cubicBezTo>
                  <a:cubicBezTo>
                    <a:pt x="310331" y="479550"/>
                    <a:pt x="311589" y="479712"/>
                    <a:pt x="312817" y="479712"/>
                  </a:cubicBezTo>
                  <a:cubicBezTo>
                    <a:pt x="319113" y="479712"/>
                    <a:pt x="324895" y="475521"/>
                    <a:pt x="326600" y="469139"/>
                  </a:cubicBezTo>
                  <a:cubicBezTo>
                    <a:pt x="354280" y="366307"/>
                    <a:pt x="336868" y="256188"/>
                    <a:pt x="278832" y="167034"/>
                  </a:cubicBezTo>
                  <a:cubicBezTo>
                    <a:pt x="219587" y="75928"/>
                    <a:pt x="123879" y="15092"/>
                    <a:pt x="16256" y="128"/>
                  </a:cubicBezTo>
                  <a:cubicBezTo>
                    <a:pt x="8474" y="-910"/>
                    <a:pt x="1216" y="4490"/>
                    <a:pt x="140" y="12310"/>
                  </a:cubicBezTo>
                  <a:cubicBezTo>
                    <a:pt x="-955" y="20121"/>
                    <a:pt x="4493" y="27341"/>
                    <a:pt x="12304" y="28427"/>
                  </a:cubicBezTo>
                  <a:close/>
                </a:path>
              </a:pathLst>
            </a:custGeom>
            <a:solidFill>
              <a:srgbClr val="A7A6A6"/>
            </a:solidFill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Google Shape;126;p23">
            <a:extLst>
              <a:ext uri="{FF2B5EF4-FFF2-40B4-BE49-F238E27FC236}">
                <a16:creationId xmlns:a16="http://schemas.microsoft.com/office/drawing/2014/main" id="{0C6E8329-9C06-4FBD-A687-BCA5CBD7C1B9}"/>
              </a:ext>
            </a:extLst>
          </p:cNvPr>
          <p:cNvSpPr txBox="1"/>
          <p:nvPr/>
        </p:nvSpPr>
        <p:spPr>
          <a:xfrm>
            <a:off x="1" y="2255286"/>
            <a:ext cx="4561840" cy="8309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000">
                <a:solidFill>
                  <a:srgbClr val="1C4E8A"/>
                </a:solidFill>
                <a:latin typeface="Century Gothic (Заголовки)"/>
                <a:ea typeface="+mj-ea"/>
                <a:cs typeface="+mj-cs"/>
              </a:defRPr>
            </a:lvl1pPr>
          </a:lstStyle>
          <a:p>
            <a:r>
              <a:rPr lang="ru-RU" sz="1600" dirty="0">
                <a:sym typeface="Montserrat"/>
              </a:rPr>
              <a:t>Дополнительная информация :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37458" y="2798466"/>
            <a:ext cx="2208573" cy="2534216"/>
            <a:chOff x="9163814" y="3363584"/>
            <a:chExt cx="2208573" cy="2534216"/>
          </a:xfrm>
        </p:grpSpPr>
        <p:sp>
          <p:nvSpPr>
            <p:cNvPr id="40" name="Google Shape;126;p23">
              <a:extLst>
                <a:ext uri="{FF2B5EF4-FFF2-40B4-BE49-F238E27FC236}">
                  <a16:creationId xmlns:a16="http://schemas.microsoft.com/office/drawing/2014/main" id="{0C6E8329-9C06-4FBD-A687-BCA5CBD7C1B9}"/>
                </a:ext>
              </a:extLst>
            </p:cNvPr>
            <p:cNvSpPr txBox="1"/>
            <p:nvPr/>
          </p:nvSpPr>
          <p:spPr>
            <a:xfrm>
              <a:off x="9448143" y="5648501"/>
              <a:ext cx="1812176" cy="249299"/>
            </a:xfrm>
            <a:prstGeom prst="rect">
              <a:avLst/>
            </a:prstGeom>
          </p:spPr>
          <p:txBody>
            <a:bodyPr/>
            <a:lstStyle>
              <a:defPPr>
                <a:defRPr lang="ru-RU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>
                  <a:solidFill>
                    <a:srgbClr val="1C4E8A"/>
                  </a:solidFill>
                  <a:latin typeface="Century Gothic (Заголовки)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sym typeface="Montserrat"/>
                </a:rPr>
                <a:t>ВКонтакте</a:t>
              </a: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9163814" y="3363584"/>
              <a:ext cx="2208573" cy="2208573"/>
            </a:xfrm>
            <a:prstGeom prst="roundRect">
              <a:avLst>
                <a:gd name="adj" fmla="val 8117"/>
              </a:avLst>
            </a:prstGeom>
            <a:solidFill>
              <a:schemeClr val="bg1"/>
            </a:solidFill>
            <a:ln>
              <a:solidFill>
                <a:srgbClr val="ED76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31" name="Рисунок 30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786" t="10599" r="10573" b="11079"/>
            <a:stretch/>
          </p:blipFill>
          <p:spPr>
            <a:xfrm>
              <a:off x="9275880" y="3483396"/>
              <a:ext cx="1984439" cy="1976372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3647171" y="2757946"/>
            <a:ext cx="2201149" cy="2694769"/>
            <a:chOff x="2599096" y="3275621"/>
            <a:chExt cx="2201149" cy="269476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599096" y="3275621"/>
              <a:ext cx="2201149" cy="2201149"/>
              <a:chOff x="3650931" y="3275621"/>
              <a:chExt cx="2201149" cy="2201149"/>
            </a:xfrm>
          </p:grpSpPr>
          <p:sp>
            <p:nvSpPr>
              <p:cNvPr id="45" name="Скругленный прямоугольник 44"/>
              <p:cNvSpPr/>
              <p:nvPr/>
            </p:nvSpPr>
            <p:spPr>
              <a:xfrm>
                <a:off x="3650931" y="3275621"/>
                <a:ext cx="2201149" cy="2201149"/>
              </a:xfrm>
              <a:prstGeom prst="roundRect">
                <a:avLst>
                  <a:gd name="adj" fmla="val 9976"/>
                </a:avLst>
              </a:prstGeom>
              <a:solidFill>
                <a:schemeClr val="bg1"/>
              </a:solidFill>
              <a:ln>
                <a:solidFill>
                  <a:srgbClr val="195E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pic>
            <p:nvPicPr>
              <p:cNvPr id="37" name="Рисунок 36">
                <a:hlinkClick r:id="rId5"/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4396" y="3363584"/>
                <a:ext cx="1917528" cy="1978036"/>
              </a:xfrm>
              <a:prstGeom prst="rect">
                <a:avLst/>
              </a:prstGeom>
            </p:spPr>
          </p:pic>
        </p:grpSp>
        <p:sp>
          <p:nvSpPr>
            <p:cNvPr id="46" name="Google Shape;126;p23">
              <a:extLst>
                <a:ext uri="{FF2B5EF4-FFF2-40B4-BE49-F238E27FC236}">
                  <a16:creationId xmlns:a16="http://schemas.microsoft.com/office/drawing/2014/main" id="{0C6E8329-9C06-4FBD-A687-BCA5CBD7C1B9}"/>
                </a:ext>
              </a:extLst>
            </p:cNvPr>
            <p:cNvSpPr txBox="1"/>
            <p:nvPr/>
          </p:nvSpPr>
          <p:spPr>
            <a:xfrm>
              <a:off x="2976344" y="5601058"/>
              <a:ext cx="14699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ru-RU"/>
              </a:defPPr>
              <a:lvl1pPr marR="0" lvl="0" indent="0" algn="ctr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Tx/>
                <a:buFontTx/>
                <a:buNone/>
                <a:tabLst/>
                <a:defRPr kumimoji="0" sz="2000" b="1" i="0" u="none" strike="noStrike" kern="0" cap="none" spc="0" normalizeH="0" baseline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Montserrat"/>
                  <a:cs typeface="Montserrat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ru-RU" sz="1400" b="0" kern="1200" dirty="0">
                  <a:solidFill>
                    <a:srgbClr val="1C4E8A"/>
                  </a:solidFill>
                  <a:latin typeface="Century Gothic (Заголовки)"/>
                  <a:ea typeface="+mj-ea"/>
                  <a:cs typeface="+mj-cs"/>
                  <a:sym typeface="Montserrat"/>
                </a:rPr>
                <a:t>ТГ канал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501536" y="2757946"/>
            <a:ext cx="2201149" cy="2910212"/>
            <a:chOff x="2599096" y="3275621"/>
            <a:chExt cx="2201149" cy="2910212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599096" y="3275621"/>
              <a:ext cx="2201149" cy="2201149"/>
            </a:xfrm>
            <a:prstGeom prst="roundRect">
              <a:avLst>
                <a:gd name="adj" fmla="val 9976"/>
              </a:avLst>
            </a:prstGeom>
            <a:solidFill>
              <a:schemeClr val="bg1"/>
            </a:solidFill>
            <a:ln>
              <a:solidFill>
                <a:srgbClr val="ED76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" name="Google Shape;126;p23">
              <a:extLst>
                <a:ext uri="{FF2B5EF4-FFF2-40B4-BE49-F238E27FC236}">
                  <a16:creationId xmlns:a16="http://schemas.microsoft.com/office/drawing/2014/main" id="{0C6E8329-9C06-4FBD-A687-BCA5CBD7C1B9}"/>
                </a:ext>
              </a:extLst>
            </p:cNvPr>
            <p:cNvSpPr txBox="1"/>
            <p:nvPr/>
          </p:nvSpPr>
          <p:spPr>
            <a:xfrm>
              <a:off x="2976344" y="5601058"/>
              <a:ext cx="14699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ru-RU"/>
              </a:defPPr>
              <a:lvl1pPr marR="0" lvl="0" indent="0" algn="ctr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Tx/>
                <a:buFontTx/>
                <a:buNone/>
                <a:tabLst/>
                <a:defRPr kumimoji="0" sz="2000" b="1" i="0" u="none" strike="noStrike" kern="0" cap="none" spc="0" normalizeH="0" baseline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Montserrat"/>
                  <a:cs typeface="Montserrat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ru-RU" sz="1400" b="0" kern="1200" dirty="0">
                  <a:solidFill>
                    <a:srgbClr val="1C4E8A"/>
                  </a:solidFill>
                  <a:latin typeface="Century Gothic (Заголовки)"/>
                  <a:ea typeface="+mj-ea"/>
                  <a:cs typeface="+mj-cs"/>
                  <a:sym typeface="Montserrat"/>
                </a:rPr>
                <a:t>Яндекс диск. Презентации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277" y="2902662"/>
            <a:ext cx="1905667" cy="1905667"/>
          </a:xfrm>
          <a:prstGeom prst="rect">
            <a:avLst/>
          </a:prstGeom>
        </p:spPr>
      </p:pic>
      <p:sp>
        <p:nvSpPr>
          <p:cNvPr id="38" name="Заголовок 2">
            <a:extLst>
              <a:ext uri="{FF2B5EF4-FFF2-40B4-BE49-F238E27FC236}">
                <a16:creationId xmlns:a16="http://schemas.microsoft.com/office/drawing/2014/main" id="{8AD31299-707E-4DB9-9F52-F6C5CFDE77EA}"/>
              </a:ext>
            </a:extLst>
          </p:cNvPr>
          <p:cNvSpPr txBox="1">
            <a:spLocks/>
          </p:cNvSpPr>
          <p:nvPr/>
        </p:nvSpPr>
        <p:spPr>
          <a:xfrm>
            <a:off x="1306221" y="1469637"/>
            <a:ext cx="9618920" cy="19097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1C4E8A"/>
                </a:solidFill>
                <a:latin typeface="Century Gothic (Заголовки)"/>
              </a:rPr>
              <a:t>БЛАГОДАРЮ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362" y="10439"/>
            <a:ext cx="12152638" cy="1164702"/>
          </a:xfrm>
          <a:custGeom>
            <a:avLst/>
            <a:gdLst>
              <a:gd name="connsiteX0" fmla="*/ 0 w 12192000"/>
              <a:gd name="connsiteY0" fmla="*/ 0 h 1111170"/>
              <a:gd name="connsiteX1" fmla="*/ 12192000 w 12192000"/>
              <a:gd name="connsiteY1" fmla="*/ 0 h 1111170"/>
              <a:gd name="connsiteX2" fmla="*/ 12192000 w 12192000"/>
              <a:gd name="connsiteY2" fmla="*/ 1111170 h 1111170"/>
              <a:gd name="connsiteX3" fmla="*/ 0 w 12192000"/>
              <a:gd name="connsiteY3" fmla="*/ 1111170 h 1111170"/>
              <a:gd name="connsiteX4" fmla="*/ 0 w 12192000"/>
              <a:gd name="connsiteY4" fmla="*/ 0 h 1111170"/>
              <a:gd name="connsiteX0" fmla="*/ 0 w 12192000"/>
              <a:gd name="connsiteY0" fmla="*/ 23149 h 1134319"/>
              <a:gd name="connsiteX1" fmla="*/ 8889356 w 12192000"/>
              <a:gd name="connsiteY1" fmla="*/ 0 h 1134319"/>
              <a:gd name="connsiteX2" fmla="*/ 12192000 w 12192000"/>
              <a:gd name="connsiteY2" fmla="*/ 23149 h 1134319"/>
              <a:gd name="connsiteX3" fmla="*/ 12192000 w 12192000"/>
              <a:gd name="connsiteY3" fmla="*/ 1134319 h 1134319"/>
              <a:gd name="connsiteX4" fmla="*/ 0 w 12192000"/>
              <a:gd name="connsiteY4" fmla="*/ 1134319 h 1134319"/>
              <a:gd name="connsiteX5" fmla="*/ 0 w 12192000"/>
              <a:gd name="connsiteY5" fmla="*/ 23149 h 1134319"/>
              <a:gd name="connsiteX0" fmla="*/ 0 w 12192000"/>
              <a:gd name="connsiteY0" fmla="*/ 23149 h 1134319"/>
              <a:gd name="connsiteX1" fmla="*/ 8889356 w 12192000"/>
              <a:gd name="connsiteY1" fmla="*/ 0 h 1134319"/>
              <a:gd name="connsiteX2" fmla="*/ 9726593 w 12192000"/>
              <a:gd name="connsiteY2" fmla="*/ 879675 h 1134319"/>
              <a:gd name="connsiteX3" fmla="*/ 12192000 w 12192000"/>
              <a:gd name="connsiteY3" fmla="*/ 1134319 h 1134319"/>
              <a:gd name="connsiteX4" fmla="*/ 0 w 12192000"/>
              <a:gd name="connsiteY4" fmla="*/ 1134319 h 1134319"/>
              <a:gd name="connsiteX5" fmla="*/ 0 w 12192000"/>
              <a:gd name="connsiteY5" fmla="*/ 23149 h 1134319"/>
              <a:gd name="connsiteX0" fmla="*/ 0 w 12192000"/>
              <a:gd name="connsiteY0" fmla="*/ 23149 h 1134319"/>
              <a:gd name="connsiteX1" fmla="*/ 8889356 w 12192000"/>
              <a:gd name="connsiteY1" fmla="*/ 0 h 1134319"/>
              <a:gd name="connsiteX2" fmla="*/ 10328476 w 12192000"/>
              <a:gd name="connsiteY2" fmla="*/ 682906 h 1134319"/>
              <a:gd name="connsiteX3" fmla="*/ 12192000 w 12192000"/>
              <a:gd name="connsiteY3" fmla="*/ 1134319 h 1134319"/>
              <a:gd name="connsiteX4" fmla="*/ 0 w 12192000"/>
              <a:gd name="connsiteY4" fmla="*/ 1134319 h 1134319"/>
              <a:gd name="connsiteX5" fmla="*/ 0 w 12192000"/>
              <a:gd name="connsiteY5" fmla="*/ 23149 h 1134319"/>
              <a:gd name="connsiteX0" fmla="*/ 0 w 12226724"/>
              <a:gd name="connsiteY0" fmla="*/ 23149 h 1134319"/>
              <a:gd name="connsiteX1" fmla="*/ 8889356 w 12226724"/>
              <a:gd name="connsiteY1" fmla="*/ 0 h 1134319"/>
              <a:gd name="connsiteX2" fmla="*/ 10328476 w 12226724"/>
              <a:gd name="connsiteY2" fmla="*/ 682906 h 1134319"/>
              <a:gd name="connsiteX3" fmla="*/ 12226724 w 12226724"/>
              <a:gd name="connsiteY3" fmla="*/ 972273 h 1134319"/>
              <a:gd name="connsiteX4" fmla="*/ 0 w 12226724"/>
              <a:gd name="connsiteY4" fmla="*/ 1134319 h 1134319"/>
              <a:gd name="connsiteX5" fmla="*/ 0 w 12226724"/>
              <a:gd name="connsiteY5" fmla="*/ 23149 h 1134319"/>
              <a:gd name="connsiteX0" fmla="*/ 0 w 12261448"/>
              <a:gd name="connsiteY0" fmla="*/ 23149 h 1134319"/>
              <a:gd name="connsiteX1" fmla="*/ 8889356 w 12261448"/>
              <a:gd name="connsiteY1" fmla="*/ 0 h 1134319"/>
              <a:gd name="connsiteX2" fmla="*/ 10328476 w 12261448"/>
              <a:gd name="connsiteY2" fmla="*/ 682906 h 1134319"/>
              <a:gd name="connsiteX3" fmla="*/ 12261448 w 12261448"/>
              <a:gd name="connsiteY3" fmla="*/ 1030147 h 1134319"/>
              <a:gd name="connsiteX4" fmla="*/ 0 w 12261448"/>
              <a:gd name="connsiteY4" fmla="*/ 1134319 h 1134319"/>
              <a:gd name="connsiteX5" fmla="*/ 0 w 12261448"/>
              <a:gd name="connsiteY5" fmla="*/ 23149 h 1134319"/>
              <a:gd name="connsiteX0" fmla="*/ 0 w 12203574"/>
              <a:gd name="connsiteY0" fmla="*/ 23149 h 1134319"/>
              <a:gd name="connsiteX1" fmla="*/ 8889356 w 12203574"/>
              <a:gd name="connsiteY1" fmla="*/ 0 h 1134319"/>
              <a:gd name="connsiteX2" fmla="*/ 10328476 w 12203574"/>
              <a:gd name="connsiteY2" fmla="*/ 682906 h 1134319"/>
              <a:gd name="connsiteX3" fmla="*/ 12203574 w 12203574"/>
              <a:gd name="connsiteY3" fmla="*/ 937549 h 1134319"/>
              <a:gd name="connsiteX4" fmla="*/ 0 w 12203574"/>
              <a:gd name="connsiteY4" fmla="*/ 1134319 h 1134319"/>
              <a:gd name="connsiteX5" fmla="*/ 0 w 12203574"/>
              <a:gd name="connsiteY5" fmla="*/ 23149 h 1134319"/>
              <a:gd name="connsiteX0" fmla="*/ 0 w 12203574"/>
              <a:gd name="connsiteY0" fmla="*/ 23149 h 1134319"/>
              <a:gd name="connsiteX1" fmla="*/ 8889356 w 12203574"/>
              <a:gd name="connsiteY1" fmla="*/ 0 h 1134319"/>
              <a:gd name="connsiteX2" fmla="*/ 10328476 w 12203574"/>
              <a:gd name="connsiteY2" fmla="*/ 682906 h 1134319"/>
              <a:gd name="connsiteX3" fmla="*/ 12203574 w 12203574"/>
              <a:gd name="connsiteY3" fmla="*/ 937549 h 1134319"/>
              <a:gd name="connsiteX4" fmla="*/ 10938075 w 12203574"/>
              <a:gd name="connsiteY4" fmla="*/ 983849 h 1134319"/>
              <a:gd name="connsiteX5" fmla="*/ 0 w 12203574"/>
              <a:gd name="connsiteY5" fmla="*/ 1134319 h 1134319"/>
              <a:gd name="connsiteX6" fmla="*/ 0 w 12203574"/>
              <a:gd name="connsiteY6" fmla="*/ 23149 h 1134319"/>
              <a:gd name="connsiteX0" fmla="*/ 0 w 12203574"/>
              <a:gd name="connsiteY0" fmla="*/ 23149 h 1192194"/>
              <a:gd name="connsiteX1" fmla="*/ 8889356 w 12203574"/>
              <a:gd name="connsiteY1" fmla="*/ 0 h 1192194"/>
              <a:gd name="connsiteX2" fmla="*/ 10328476 w 12203574"/>
              <a:gd name="connsiteY2" fmla="*/ 682906 h 1192194"/>
              <a:gd name="connsiteX3" fmla="*/ 12203574 w 12203574"/>
              <a:gd name="connsiteY3" fmla="*/ 937549 h 1192194"/>
              <a:gd name="connsiteX4" fmla="*/ 12141842 w 12203574"/>
              <a:gd name="connsiteY4" fmla="*/ 1192194 h 1192194"/>
              <a:gd name="connsiteX5" fmla="*/ 0 w 12203574"/>
              <a:gd name="connsiteY5" fmla="*/ 1134319 h 1192194"/>
              <a:gd name="connsiteX6" fmla="*/ 0 w 12203574"/>
              <a:gd name="connsiteY6" fmla="*/ 23149 h 1192194"/>
              <a:gd name="connsiteX0" fmla="*/ 0 w 12203574"/>
              <a:gd name="connsiteY0" fmla="*/ 23149 h 1198290"/>
              <a:gd name="connsiteX1" fmla="*/ 8889356 w 12203574"/>
              <a:gd name="connsiteY1" fmla="*/ 0 h 1198290"/>
              <a:gd name="connsiteX2" fmla="*/ 10328476 w 12203574"/>
              <a:gd name="connsiteY2" fmla="*/ 682906 h 1198290"/>
              <a:gd name="connsiteX3" fmla="*/ 12203574 w 12203574"/>
              <a:gd name="connsiteY3" fmla="*/ 937549 h 1198290"/>
              <a:gd name="connsiteX4" fmla="*/ 12196706 w 12203574"/>
              <a:gd name="connsiteY4" fmla="*/ 1198290 h 1198290"/>
              <a:gd name="connsiteX5" fmla="*/ 0 w 12203574"/>
              <a:gd name="connsiteY5" fmla="*/ 1134319 h 1198290"/>
              <a:gd name="connsiteX6" fmla="*/ 0 w 12203574"/>
              <a:gd name="connsiteY6" fmla="*/ 23149 h 1198290"/>
              <a:gd name="connsiteX0" fmla="*/ 0 w 12196706"/>
              <a:gd name="connsiteY0" fmla="*/ 23149 h 1198290"/>
              <a:gd name="connsiteX1" fmla="*/ 8889356 w 12196706"/>
              <a:gd name="connsiteY1" fmla="*/ 0 h 1198290"/>
              <a:gd name="connsiteX2" fmla="*/ 10328476 w 12196706"/>
              <a:gd name="connsiteY2" fmla="*/ 682906 h 1198290"/>
              <a:gd name="connsiteX3" fmla="*/ 12191382 w 12196706"/>
              <a:gd name="connsiteY3" fmla="*/ 980221 h 1198290"/>
              <a:gd name="connsiteX4" fmla="*/ 12196706 w 12196706"/>
              <a:gd name="connsiteY4" fmla="*/ 1198290 h 1198290"/>
              <a:gd name="connsiteX5" fmla="*/ 0 w 12196706"/>
              <a:gd name="connsiteY5" fmla="*/ 1134319 h 1198290"/>
              <a:gd name="connsiteX6" fmla="*/ 0 w 12196706"/>
              <a:gd name="connsiteY6" fmla="*/ 23149 h 1198290"/>
              <a:gd name="connsiteX0" fmla="*/ 0 w 12196706"/>
              <a:gd name="connsiteY0" fmla="*/ 23149 h 1198290"/>
              <a:gd name="connsiteX1" fmla="*/ 8889356 w 12196706"/>
              <a:gd name="connsiteY1" fmla="*/ 0 h 1198290"/>
              <a:gd name="connsiteX2" fmla="*/ 10328476 w 12196706"/>
              <a:gd name="connsiteY2" fmla="*/ 682906 h 1198290"/>
              <a:gd name="connsiteX3" fmla="*/ 12191382 w 12196706"/>
              <a:gd name="connsiteY3" fmla="*/ 980221 h 1198290"/>
              <a:gd name="connsiteX4" fmla="*/ 12196706 w 12196706"/>
              <a:gd name="connsiteY4" fmla="*/ 1198290 h 1198290"/>
              <a:gd name="connsiteX5" fmla="*/ 0 w 12196706"/>
              <a:gd name="connsiteY5" fmla="*/ 1134319 h 1198290"/>
              <a:gd name="connsiteX6" fmla="*/ 0 w 12196706"/>
              <a:gd name="connsiteY6" fmla="*/ 23149 h 1198290"/>
              <a:gd name="connsiteX0" fmla="*/ 0 w 12196706"/>
              <a:gd name="connsiteY0" fmla="*/ 23149 h 1198290"/>
              <a:gd name="connsiteX1" fmla="*/ 8889356 w 12196706"/>
              <a:gd name="connsiteY1" fmla="*/ 0 h 1198290"/>
              <a:gd name="connsiteX2" fmla="*/ 10328476 w 12196706"/>
              <a:gd name="connsiteY2" fmla="*/ 682906 h 1198290"/>
              <a:gd name="connsiteX3" fmla="*/ 12191382 w 12196706"/>
              <a:gd name="connsiteY3" fmla="*/ 980221 h 1198290"/>
              <a:gd name="connsiteX4" fmla="*/ 12196706 w 12196706"/>
              <a:gd name="connsiteY4" fmla="*/ 1198290 h 1198290"/>
              <a:gd name="connsiteX5" fmla="*/ 0 w 12196706"/>
              <a:gd name="connsiteY5" fmla="*/ 1134319 h 1198290"/>
              <a:gd name="connsiteX6" fmla="*/ 0 w 12196706"/>
              <a:gd name="connsiteY6" fmla="*/ 23149 h 1198290"/>
              <a:gd name="connsiteX0" fmla="*/ 0 w 12196706"/>
              <a:gd name="connsiteY0" fmla="*/ 23149 h 1198290"/>
              <a:gd name="connsiteX1" fmla="*/ 8889356 w 12196706"/>
              <a:gd name="connsiteY1" fmla="*/ 0 h 1198290"/>
              <a:gd name="connsiteX2" fmla="*/ 10420247 w 12196706"/>
              <a:gd name="connsiteY2" fmla="*/ 588829 h 1198290"/>
              <a:gd name="connsiteX3" fmla="*/ 12191382 w 12196706"/>
              <a:gd name="connsiteY3" fmla="*/ 980221 h 1198290"/>
              <a:gd name="connsiteX4" fmla="*/ 12196706 w 12196706"/>
              <a:gd name="connsiteY4" fmla="*/ 1198290 h 1198290"/>
              <a:gd name="connsiteX5" fmla="*/ 0 w 12196706"/>
              <a:gd name="connsiteY5" fmla="*/ 1134319 h 1198290"/>
              <a:gd name="connsiteX6" fmla="*/ 0 w 12196706"/>
              <a:gd name="connsiteY6" fmla="*/ 23149 h 119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06" h="1198290">
                <a:moveTo>
                  <a:pt x="0" y="23149"/>
                </a:moveTo>
                <a:lnTo>
                  <a:pt x="8889356" y="0"/>
                </a:lnTo>
                <a:cubicBezTo>
                  <a:pt x="9633223" y="227635"/>
                  <a:pt x="10001500" y="277570"/>
                  <a:pt x="10420247" y="588829"/>
                </a:cubicBezTo>
                <a:lnTo>
                  <a:pt x="12191382" y="980221"/>
                </a:lnTo>
                <a:lnTo>
                  <a:pt x="12196706" y="1198290"/>
                </a:lnTo>
                <a:lnTo>
                  <a:pt x="0" y="1134319"/>
                </a:lnTo>
                <a:lnTo>
                  <a:pt x="0" y="231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2" y="5401942"/>
            <a:ext cx="5242560" cy="1233845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967865" y="6541114"/>
            <a:ext cx="9444773" cy="0"/>
          </a:xfrm>
          <a:prstGeom prst="line">
            <a:avLst/>
          </a:prstGeom>
          <a:ln w="12700">
            <a:solidFill>
              <a:srgbClr val="195E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67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518413" y="86268"/>
            <a:ext cx="6904942" cy="932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altLang="ru-RU" sz="2400" dirty="0">
                <a:solidFill>
                  <a:srgbClr val="1C4E8A"/>
                </a:solidFill>
                <a:latin typeface="+mj-lt"/>
                <a:ea typeface="+mj-ea"/>
                <a:cs typeface="+mj-cs"/>
              </a:rPr>
              <a:t>Инновации в ИТС</a:t>
            </a:r>
          </a:p>
        </p:txBody>
      </p:sp>
      <p:sp>
        <p:nvSpPr>
          <p:cNvPr id="121" name="Подзаголовок 2"/>
          <p:cNvSpPr txBox="1">
            <a:spLocks/>
          </p:cNvSpPr>
          <p:nvPr/>
        </p:nvSpPr>
        <p:spPr bwMode="auto">
          <a:xfrm>
            <a:off x="10167951" y="3056545"/>
            <a:ext cx="1922591" cy="1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297" tIns="31649" rIns="63297" bIns="31649"/>
          <a:lstStyle>
            <a:defPPr>
              <a:defRPr lang="en-GB"/>
            </a:defPPr>
            <a:lvl1pPr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73100" indent="-258763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036638" indent="-206375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450975" indent="-206375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65313" indent="-206375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 dirty="0" smtClean="0">
                <a:latin typeface="Montserrat Black" panose="00000A00000000000000" pitchFamily="2" charset="-52"/>
                <a:ea typeface="+mj-ea"/>
                <a:cs typeface="+mj-cs"/>
              </a:rPr>
              <a:t>ЭКОНОМИЧНЕЕ</a:t>
            </a:r>
            <a:endParaRPr lang="ru-RU" altLang="ru-RU" sz="1200" dirty="0">
              <a:latin typeface="Montserrat Black" panose="00000A00000000000000" pitchFamily="2" charset="-52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732001" y="1000125"/>
            <a:ext cx="4459999" cy="5859325"/>
            <a:chOff x="8013149" y="1293950"/>
            <a:chExt cx="4459999" cy="5859325"/>
          </a:xfrm>
        </p:grpSpPr>
        <p:pic>
          <p:nvPicPr>
            <p:cNvPr id="124" name="Рисунок 123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" t="18689" r="757" b="8808"/>
            <a:stretch/>
          </p:blipFill>
          <p:spPr>
            <a:xfrm>
              <a:off x="8903225" y="1293950"/>
              <a:ext cx="3569923" cy="5848349"/>
            </a:xfrm>
            <a:prstGeom prst="rect">
              <a:avLst/>
            </a:prstGeom>
          </p:spPr>
        </p:pic>
        <p:sp>
          <p:nvSpPr>
            <p:cNvPr id="125" name="Прямоугольник 124"/>
            <p:cNvSpPr/>
            <p:nvPr/>
          </p:nvSpPr>
          <p:spPr>
            <a:xfrm>
              <a:off x="8013149" y="1296861"/>
              <a:ext cx="2008321" cy="5856414"/>
            </a:xfrm>
            <a:prstGeom prst="rect">
              <a:avLst/>
            </a:prstGeom>
            <a:gradFill flip="none" rotWithShape="1">
              <a:gsLst>
                <a:gs pos="26263">
                  <a:schemeClr val="bg1"/>
                </a:gs>
                <a:gs pos="4400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b="1" dirty="0">
                <a:solidFill>
                  <a:srgbClr val="FFC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18412" y="5524570"/>
            <a:ext cx="7037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C4E8A"/>
                </a:solidFill>
              </a:rPr>
              <a:t>Результаты совместного практического </a:t>
            </a:r>
            <a:r>
              <a:rPr lang="ru-RU" sz="1400" b="1" dirty="0" smtClean="0">
                <a:solidFill>
                  <a:srgbClr val="1C4E8A"/>
                </a:solidFill>
              </a:rPr>
              <a:t>применения системы «Акустический мониторинг»</a:t>
            </a:r>
            <a:endParaRPr lang="ru-RU" sz="1400" b="1" dirty="0">
              <a:solidFill>
                <a:srgbClr val="1C4E8A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8411" y="3633746"/>
            <a:ext cx="7213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1C4E8A"/>
                </a:solidFill>
              </a:rPr>
              <a:t>апробировала уникальное решение: </a:t>
            </a:r>
            <a:endParaRPr lang="ru-RU" sz="1400" dirty="0">
              <a:solidFill>
                <a:srgbClr val="1C4E8A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18412" y="1456988"/>
            <a:ext cx="7277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ED762A"/>
                </a:solidFill>
              </a:rPr>
              <a:t>Лидер в развитии и внедрении инновационных решений для безопасности и комфорта на дорогах:</a:t>
            </a:r>
            <a:endParaRPr lang="ru-RU" sz="1400" b="1" dirty="0">
              <a:solidFill>
                <a:srgbClr val="ED762A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18411" y="4031698"/>
            <a:ext cx="721358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C4E8A"/>
                </a:solidFill>
              </a:rPr>
              <a:t>АВТОМАТИЗИРОВАННАЯ ИНФОРМАЦИОННАЯ СИСТЕМА </a:t>
            </a:r>
            <a:r>
              <a:rPr lang="ru-RU" sz="2400" b="1" dirty="0" smtClean="0">
                <a:solidFill>
                  <a:srgbClr val="ED762A"/>
                </a:solidFill>
              </a:rPr>
              <a:t>«АКУСТИЧЕСКИЙ МОНИТОРИНГ»</a:t>
            </a:r>
            <a:endParaRPr lang="ru-RU" sz="2400" b="1" dirty="0">
              <a:solidFill>
                <a:srgbClr val="ED762A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18411" y="4855078"/>
            <a:ext cx="3915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1C4E8A"/>
                </a:solidFill>
              </a:rPr>
              <a:t>Автомобильная дорога: М-3 «Украина»</a:t>
            </a:r>
          </a:p>
          <a:p>
            <a:r>
              <a:rPr lang="ru-RU" sz="1400" dirty="0" smtClean="0">
                <a:solidFill>
                  <a:srgbClr val="1C4E8A"/>
                </a:solidFill>
              </a:rPr>
              <a:t>Участок мониторинга : 124 км – 169 км</a:t>
            </a:r>
            <a:endParaRPr lang="ru-RU" sz="1400" dirty="0">
              <a:solidFill>
                <a:srgbClr val="1C4E8A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82" y="1800689"/>
            <a:ext cx="8184872" cy="20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976436"/>
            <a:ext cx="7464020" cy="5455424"/>
            <a:chOff x="1320275" y="1314805"/>
            <a:chExt cx="6684037" cy="485739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0275" y="1314805"/>
              <a:ext cx="6678361" cy="4857395"/>
            </a:xfrm>
            <a:prstGeom prst="rect">
              <a:avLst/>
            </a:prstGeom>
          </p:spPr>
        </p:pic>
        <p:sp>
          <p:nvSpPr>
            <p:cNvPr id="48" name="Прямоугольник 47"/>
            <p:cNvSpPr/>
            <p:nvPr/>
          </p:nvSpPr>
          <p:spPr>
            <a:xfrm flipH="1">
              <a:off x="1320275" y="1314805"/>
              <a:ext cx="6684037" cy="485739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2000">
                  <a:schemeClr val="bg1">
                    <a:alpha val="70000"/>
                  </a:schemeClr>
                </a:gs>
                <a:gs pos="100000">
                  <a:schemeClr val="bg1">
                    <a:shade val="100000"/>
                    <a:satMod val="115000"/>
                    <a:alpha val="25000"/>
                  </a:schemeClr>
                </a:gs>
                <a:gs pos="46000">
                  <a:schemeClr val="bg1">
                    <a:shade val="100000"/>
                    <a:satMod val="115000"/>
                    <a:alpha val="3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b="1" dirty="0">
                <a:solidFill>
                  <a:srgbClr val="FFC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7" name="Заголовок 1"/>
          <p:cNvSpPr txBox="1"/>
          <p:nvPr/>
        </p:nvSpPr>
        <p:spPr>
          <a:xfrm>
            <a:off x="160777" y="285617"/>
            <a:ext cx="8069159" cy="503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solidFill>
                  <a:srgbClr val="1C4E8A"/>
                </a:solidFill>
              </a:rPr>
              <a:t>«Акустический мониторинг»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36079" y="1246652"/>
            <a:ext cx="52426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ED762A"/>
                </a:solidFill>
                <a:latin typeface="Montserrat-Regular"/>
              </a:rPr>
              <a:t>ПАК «Акустический мониторинг»</a:t>
            </a:r>
            <a:r>
              <a:rPr lang="ru-RU" sz="1600" b="1" dirty="0" smtClean="0">
                <a:solidFill>
                  <a:srgbClr val="ED762A"/>
                </a:solidFill>
                <a:latin typeface="Montserrat-Regular"/>
              </a:rPr>
              <a:t> </a:t>
            </a:r>
            <a:r>
              <a:rPr lang="ru-RU" sz="1400" dirty="0" smtClean="0">
                <a:solidFill>
                  <a:srgbClr val="1C4E8A"/>
                </a:solidFill>
                <a:latin typeface="Montserrat-Regular"/>
              </a:rPr>
              <a:t>– детектирует вибрацию на ВОЛС от участников дорожного движения и определяет:</a:t>
            </a:r>
            <a:endParaRPr lang="ru-RU" sz="1400" dirty="0">
              <a:solidFill>
                <a:srgbClr val="1C4E8A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168871" y="2352790"/>
            <a:ext cx="4809872" cy="3497328"/>
            <a:chOff x="6804305" y="2812911"/>
            <a:chExt cx="5296255" cy="349732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977673" y="2812911"/>
              <a:ext cx="4122887" cy="3339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3600"/>
                </a:spcBef>
              </a:pPr>
              <a:r>
                <a:rPr lang="ru-RU" sz="1600" b="1" dirty="0" smtClean="0">
                  <a:solidFill>
                    <a:srgbClr val="ED762A"/>
                  </a:solidFill>
                  <a:latin typeface="Montserrat-Regular"/>
                </a:rPr>
                <a:t>скорость </a:t>
              </a:r>
              <a:r>
                <a:rPr lang="ru-RU" sz="1600" b="1" dirty="0">
                  <a:solidFill>
                    <a:srgbClr val="ED762A"/>
                  </a:solidFill>
                  <a:latin typeface="Montserrat-Regular"/>
                </a:rPr>
                <a:t>транспортного </a:t>
              </a:r>
              <a:r>
                <a:rPr lang="ru-RU" sz="1600" b="1" dirty="0" smtClean="0">
                  <a:solidFill>
                    <a:srgbClr val="ED762A"/>
                  </a:solidFill>
                  <a:latin typeface="Montserrat-Regular"/>
                </a:rPr>
                <a:t>потока </a:t>
              </a:r>
              <a:r>
                <a:rPr lang="ru-RU" sz="1600" b="1" dirty="0">
                  <a:solidFill>
                    <a:srgbClr val="ED762A"/>
                  </a:solidFill>
                  <a:latin typeface="Montserrat-Regular"/>
                </a:rPr>
                <a:t> </a:t>
              </a:r>
              <a:r>
                <a:rPr lang="ru-RU" sz="1600" b="1" dirty="0" smtClean="0">
                  <a:solidFill>
                    <a:srgbClr val="ED762A"/>
                  </a:solidFill>
                  <a:latin typeface="Montserrat-Regular"/>
                </a:rPr>
                <a:t>                     </a:t>
              </a:r>
              <a:r>
                <a:rPr lang="ru-RU" sz="1600" dirty="0" smtClean="0">
                  <a:solidFill>
                    <a:srgbClr val="ED762A"/>
                  </a:solidFill>
                  <a:latin typeface="Montserrat-Regular"/>
                </a:rPr>
                <a:t>и отдельных ТС;</a:t>
              </a:r>
              <a:endParaRPr lang="ru-RU" sz="1600" dirty="0">
                <a:solidFill>
                  <a:srgbClr val="ED762A"/>
                </a:solidFill>
                <a:latin typeface="Montserrat-Regular"/>
              </a:endParaRPr>
            </a:p>
            <a:p>
              <a:pPr>
                <a:spcBef>
                  <a:spcPts val="3000"/>
                </a:spcBef>
              </a:pPr>
              <a:r>
                <a:rPr lang="ru-RU" sz="1600" b="1" dirty="0" smtClean="0">
                  <a:solidFill>
                    <a:srgbClr val="ED762A"/>
                  </a:solidFill>
                  <a:latin typeface="Montserrat-Regular"/>
                </a:rPr>
                <a:t>случаи остановки ТС</a:t>
              </a:r>
              <a:r>
                <a:rPr lang="ru-RU" sz="1600" dirty="0" smtClean="0">
                  <a:solidFill>
                    <a:srgbClr val="ED762A"/>
                  </a:solidFill>
                  <a:latin typeface="Montserrat-Regular"/>
                </a:rPr>
                <a:t>;</a:t>
              </a:r>
              <a:endParaRPr lang="ru-RU" sz="1600" dirty="0">
                <a:solidFill>
                  <a:srgbClr val="ED762A"/>
                </a:solidFill>
                <a:latin typeface="Montserrat-Regular"/>
              </a:endParaRPr>
            </a:p>
            <a:p>
              <a:pPr>
                <a:spcBef>
                  <a:spcPts val="3600"/>
                </a:spcBef>
              </a:pPr>
              <a:r>
                <a:rPr lang="ru-RU" sz="1600" b="1" dirty="0" smtClean="0">
                  <a:solidFill>
                    <a:srgbClr val="ED762A"/>
                  </a:solidFill>
                  <a:latin typeface="Montserrat-Regular"/>
                </a:rPr>
                <a:t>движение пешеходов;</a:t>
              </a:r>
            </a:p>
            <a:p>
              <a:pPr>
                <a:spcBef>
                  <a:spcPts val="3600"/>
                </a:spcBef>
              </a:pPr>
              <a:r>
                <a:rPr lang="ru-RU" sz="1600" b="1" dirty="0" smtClean="0">
                  <a:solidFill>
                    <a:srgbClr val="ED762A"/>
                  </a:solidFill>
                  <a:latin typeface="Montserrat-Regular"/>
                </a:rPr>
                <a:t>заторы</a:t>
              </a:r>
              <a:r>
                <a:rPr lang="ru-RU" sz="1600" dirty="0" smtClean="0">
                  <a:solidFill>
                    <a:srgbClr val="ED762A"/>
                  </a:solidFill>
                  <a:latin typeface="Montserrat-Regular"/>
                </a:rPr>
                <a:t>; </a:t>
              </a:r>
            </a:p>
            <a:p>
              <a:pPr>
                <a:spcBef>
                  <a:spcPts val="3600"/>
                </a:spcBef>
              </a:pPr>
              <a:r>
                <a:rPr lang="ru-RU" sz="1600" b="1" dirty="0" smtClean="0">
                  <a:solidFill>
                    <a:srgbClr val="ED762A"/>
                  </a:solidFill>
                  <a:latin typeface="Montserrat-Regular"/>
                </a:rPr>
                <a:t>аномалии</a:t>
              </a:r>
              <a:r>
                <a:rPr lang="ru-RU" sz="1600" dirty="0" smtClean="0">
                  <a:solidFill>
                    <a:srgbClr val="ED762A"/>
                  </a:solidFill>
                  <a:latin typeface="Montserrat-Regular"/>
                </a:rPr>
                <a:t> и др.</a:t>
              </a:r>
              <a:endParaRPr lang="ru-RU" sz="1600" dirty="0">
                <a:solidFill>
                  <a:srgbClr val="ED762A"/>
                </a:solidFill>
              </a:endParaRPr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6804305" y="2873940"/>
              <a:ext cx="863826" cy="3436299"/>
              <a:chOff x="15545670" y="1994035"/>
              <a:chExt cx="5823423" cy="23165578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08779" y="11231153"/>
                <a:ext cx="5231747" cy="4063493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45670" y="16163636"/>
                <a:ext cx="5231747" cy="4063493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37346" y="21096120"/>
                <a:ext cx="5231747" cy="4063493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21911" y="6621489"/>
                <a:ext cx="5231747" cy="4063493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90735" y="1994035"/>
                <a:ext cx="4618217" cy="35869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302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/>
          <p:nvPr/>
        </p:nvSpPr>
        <p:spPr>
          <a:xfrm>
            <a:off x="400408" y="337712"/>
            <a:ext cx="8932583" cy="503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solidFill>
                  <a:srgbClr val="1C4E8A"/>
                </a:solidFill>
              </a:rPr>
              <a:t>Состав ПАК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1311930"/>
            <a:ext cx="12161814" cy="4674582"/>
            <a:chOff x="-75943" y="1327018"/>
            <a:chExt cx="12273428" cy="4361196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195" t="27610" r="12750" b="26639"/>
            <a:stretch/>
          </p:blipFill>
          <p:spPr>
            <a:xfrm>
              <a:off x="-70715" y="1327018"/>
              <a:ext cx="12268200" cy="4278974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9509" y="1547504"/>
              <a:ext cx="554803" cy="3995290"/>
            </a:xfrm>
            <a:prstGeom prst="rect">
              <a:avLst/>
            </a:prstGeom>
            <a:effectLst>
              <a:glow rad="88900">
                <a:schemeClr val="bg1">
                  <a:alpha val="50000"/>
                </a:schemeClr>
              </a:glow>
            </a:effec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-75943" y="1428797"/>
              <a:ext cx="5539546" cy="425024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 flipH="1">
              <a:off x="6451557" y="1332700"/>
              <a:ext cx="5745921" cy="4279771"/>
            </a:xfrm>
            <a:prstGeom prst="rect">
              <a:avLst/>
            </a:prstGeom>
            <a:gradFill flip="none" rotWithShape="1">
              <a:gsLst>
                <a:gs pos="60000">
                  <a:schemeClr val="bg1">
                    <a:alpha val="68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Заголовок 1"/>
            <p:cNvSpPr txBox="1"/>
            <p:nvPr/>
          </p:nvSpPr>
          <p:spPr>
            <a:xfrm>
              <a:off x="5398804" y="1696625"/>
              <a:ext cx="347981" cy="50390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altLang="ru-RU" sz="4000" b="1" dirty="0" smtClean="0">
                  <a:solidFill>
                    <a:srgbClr val="B15128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ru-RU" altLang="ru-RU" sz="4000" b="1" dirty="0">
                <a:solidFill>
                  <a:srgbClr val="B15128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12466" y="1629272"/>
              <a:ext cx="2419128" cy="603001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altLang="ru-RU" sz="2400" b="1" dirty="0">
                  <a:solidFill>
                    <a:srgbClr val="ED762A"/>
                  </a:solidFill>
                </a:rPr>
                <a:t>ВОЛС</a:t>
              </a:r>
              <a:r>
                <a:rPr lang="ru-RU" alt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ru-RU" altLang="ru-RU" sz="1300" dirty="0" smtClean="0">
                  <a:solidFill>
                    <a:srgbClr val="1C4E8A"/>
                  </a:solidFill>
                </a:rPr>
                <a:t>– </a:t>
              </a:r>
              <a:r>
                <a:rPr lang="ru-RU" altLang="ru-RU" sz="1200" dirty="0" smtClean="0">
                  <a:solidFill>
                    <a:srgbClr val="1C4E8A"/>
                  </a:solidFill>
                </a:rPr>
                <a:t>пассивный акустический сенсор</a:t>
              </a:r>
              <a:endParaRPr lang="ru-RU" altLang="ru-RU" sz="1050" dirty="0" smtClean="0">
                <a:solidFill>
                  <a:srgbClr val="1C4E8A"/>
                </a:solidFill>
              </a:endParaRPr>
            </a:p>
          </p:txBody>
        </p:sp>
        <p:sp>
          <p:nvSpPr>
            <p:cNvPr id="36" name="Заголовок 1"/>
            <p:cNvSpPr txBox="1"/>
            <p:nvPr/>
          </p:nvSpPr>
          <p:spPr>
            <a:xfrm>
              <a:off x="6586047" y="2220777"/>
              <a:ext cx="347981" cy="50390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altLang="ru-RU" sz="4000" b="1" dirty="0" smtClean="0">
                  <a:solidFill>
                    <a:srgbClr val="B15128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ru-RU" altLang="ru-RU" sz="4000" b="1" dirty="0">
                <a:solidFill>
                  <a:srgbClr val="B15128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89411" y="1904483"/>
              <a:ext cx="2855965" cy="775287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altLang="ru-RU" sz="2400" b="1" dirty="0">
                  <a:solidFill>
                    <a:srgbClr val="ED762A"/>
                  </a:solidFill>
                </a:rPr>
                <a:t>Регистратор</a:t>
              </a:r>
            </a:p>
            <a:p>
              <a:pPr algn="just"/>
              <a:r>
                <a:rPr lang="ru-RU" altLang="ru-RU" sz="1200" dirty="0">
                  <a:solidFill>
                    <a:srgbClr val="1C4E8A"/>
                  </a:solidFill>
                  <a:cs typeface="Arial" panose="020B0604020202020204" pitchFamily="34" charset="0"/>
                </a:rPr>
                <a:t>детектирует </a:t>
              </a:r>
              <a:r>
                <a:rPr lang="ru-RU" altLang="ru-RU" sz="1200" dirty="0" smtClean="0">
                  <a:solidFill>
                    <a:srgbClr val="1C4E8A"/>
                  </a:solidFill>
                  <a:cs typeface="Arial" panose="020B0604020202020204" pitchFamily="34" charset="0"/>
                </a:rPr>
                <a:t>вибрацию по </a:t>
              </a:r>
              <a:r>
                <a:rPr lang="ru-RU" altLang="ru-RU" sz="1200" dirty="0">
                  <a:solidFill>
                    <a:srgbClr val="1C4E8A"/>
                  </a:solidFill>
                  <a:cs typeface="Arial" panose="020B0604020202020204" pitchFamily="34" charset="0"/>
                </a:rPr>
                <a:t>ВОЛС на расстоянии около </a:t>
              </a:r>
              <a:r>
                <a:rPr lang="ru-RU" altLang="ru-RU" sz="1200" dirty="0" smtClean="0">
                  <a:solidFill>
                    <a:srgbClr val="1C4E8A"/>
                  </a:solidFill>
                  <a:cs typeface="Arial" panose="020B0604020202020204" pitchFamily="34" charset="0"/>
                </a:rPr>
                <a:t>70 </a:t>
              </a:r>
              <a:r>
                <a:rPr lang="ru-RU" altLang="ru-RU" sz="1200" dirty="0">
                  <a:solidFill>
                    <a:srgbClr val="1C4E8A"/>
                  </a:solidFill>
                  <a:cs typeface="Arial" panose="020B0604020202020204" pitchFamily="34" charset="0"/>
                </a:rPr>
                <a:t>км. </a:t>
              </a:r>
            </a:p>
          </p:txBody>
        </p:sp>
        <p:sp>
          <p:nvSpPr>
            <p:cNvPr id="38" name="Заголовок 1"/>
            <p:cNvSpPr txBox="1"/>
            <p:nvPr/>
          </p:nvSpPr>
          <p:spPr>
            <a:xfrm>
              <a:off x="5383864" y="3137741"/>
              <a:ext cx="347981" cy="5257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altLang="ru-RU" sz="4000" b="1" dirty="0" smtClean="0">
                  <a:solidFill>
                    <a:srgbClr val="B15128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ru-RU" altLang="ru-RU" sz="4000" b="1" dirty="0">
                <a:solidFill>
                  <a:srgbClr val="B15128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334411" y="2834236"/>
              <a:ext cx="3104342" cy="947573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altLang="ru-RU" sz="2400" b="1" dirty="0">
                  <a:solidFill>
                    <a:srgbClr val="ED762A"/>
                  </a:solidFill>
                </a:rPr>
                <a:t>Нейронная сеть </a:t>
              </a:r>
            </a:p>
            <a:p>
              <a:r>
                <a:rPr lang="ru-RU" altLang="ru-RU" sz="1200" dirty="0">
                  <a:solidFill>
                    <a:srgbClr val="1C4E8A"/>
                  </a:solidFill>
                  <a:cs typeface="Arial" panose="020B0604020202020204" pitchFamily="34" charset="0"/>
                </a:rPr>
                <a:t>идентифицирует события и передает в автоматизированную систему АИС АМ</a:t>
              </a:r>
              <a:r>
                <a:rPr lang="ru-RU" altLang="ru-RU" sz="1100" dirty="0">
                  <a:solidFill>
                    <a:srgbClr val="1C4E8A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40" name="Заголовок 1"/>
            <p:cNvSpPr txBox="1"/>
            <p:nvPr/>
          </p:nvSpPr>
          <p:spPr>
            <a:xfrm>
              <a:off x="6535041" y="3251991"/>
              <a:ext cx="536033" cy="76562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altLang="ru-RU" sz="4000" b="1" dirty="0" smtClean="0">
                  <a:solidFill>
                    <a:srgbClr val="B15128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ru-RU" altLang="ru-RU" sz="4000" b="1" dirty="0">
                <a:solidFill>
                  <a:srgbClr val="B15128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7059310" y="3325045"/>
              <a:ext cx="2290607" cy="947573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altLang="ru-RU" sz="2400" b="1" dirty="0" smtClean="0">
                  <a:solidFill>
                    <a:srgbClr val="ED762A"/>
                  </a:solidFill>
                </a:rPr>
                <a:t>ПО АИС </a:t>
              </a:r>
              <a:r>
                <a:rPr lang="ru-RU" altLang="ru-RU" sz="2400" b="1" dirty="0">
                  <a:solidFill>
                    <a:srgbClr val="ED762A"/>
                  </a:solidFill>
                </a:rPr>
                <a:t>АМ </a:t>
              </a:r>
              <a:endParaRPr lang="ru-RU" altLang="ru-RU" sz="2400" b="1" dirty="0" smtClean="0">
                <a:solidFill>
                  <a:srgbClr val="ED762A"/>
                </a:solidFill>
              </a:endParaRPr>
            </a:p>
            <a:p>
              <a:pPr algn="just"/>
              <a:r>
                <a:rPr lang="ru-RU" altLang="ru-RU" sz="1200" dirty="0">
                  <a:solidFill>
                    <a:srgbClr val="1C4E8A"/>
                  </a:solidFill>
                  <a:cs typeface="Arial" panose="020B0604020202020204" pitchFamily="34" charset="0"/>
                </a:rPr>
                <a:t>распознает вторичные события и автодорожную </a:t>
              </a:r>
              <a:r>
                <a:rPr lang="ru-RU" altLang="ru-RU" sz="1200" dirty="0" smtClean="0">
                  <a:solidFill>
                    <a:srgbClr val="1C4E8A"/>
                  </a:solidFill>
                  <a:cs typeface="Arial" panose="020B0604020202020204" pitchFamily="34" charset="0"/>
                </a:rPr>
                <a:t>обстановку</a:t>
              </a:r>
              <a:r>
                <a:rPr lang="en-US" altLang="ru-RU" sz="1100" dirty="0" smtClean="0">
                  <a:cs typeface="Arial" panose="020B0604020202020204" pitchFamily="34" charset="0"/>
                </a:rPr>
                <a:t>.</a:t>
              </a:r>
              <a:endParaRPr lang="ru-RU" altLang="ru-RU" sz="1100" dirty="0">
                <a:cs typeface="Arial" panose="020B0604020202020204" pitchFamily="34" charset="0"/>
              </a:endParaRPr>
            </a:p>
          </p:txBody>
        </p:sp>
        <p:cxnSp>
          <p:nvCxnSpPr>
            <p:cNvPr id="46" name="Прямая соединительная линия 45"/>
            <p:cNvCxnSpPr>
              <a:stCxn id="54" idx="2"/>
            </p:cNvCxnSpPr>
            <p:nvPr/>
          </p:nvCxnSpPr>
          <p:spPr>
            <a:xfrm flipH="1" flipV="1">
              <a:off x="4660490" y="2158165"/>
              <a:ext cx="1319764" cy="10006"/>
            </a:xfrm>
            <a:prstGeom prst="line">
              <a:avLst/>
            </a:prstGeom>
            <a:ln>
              <a:solidFill>
                <a:srgbClr val="B15128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Дуга 51"/>
            <p:cNvSpPr/>
            <p:nvPr/>
          </p:nvSpPr>
          <p:spPr>
            <a:xfrm rot="5400000" flipV="1">
              <a:off x="4954385" y="-57896"/>
              <a:ext cx="805492" cy="8484901"/>
            </a:xfrm>
            <a:custGeom>
              <a:avLst/>
              <a:gdLst>
                <a:gd name="connsiteX0" fmla="*/ 551979 w 1208882"/>
                <a:gd name="connsiteY0" fmla="*/ 16985 h 9001740"/>
                <a:gd name="connsiteX1" fmla="*/ 1208871 w 1208882"/>
                <a:gd name="connsiteY1" fmla="*/ 4474146 h 9001740"/>
                <a:gd name="connsiteX2" fmla="*/ 904568 w 1208882"/>
                <a:gd name="connsiteY2" fmla="*/ 8407697 h 9001740"/>
                <a:gd name="connsiteX3" fmla="*/ 604441 w 1208882"/>
                <a:gd name="connsiteY3" fmla="*/ 4500870 h 9001740"/>
                <a:gd name="connsiteX4" fmla="*/ 551979 w 1208882"/>
                <a:gd name="connsiteY4" fmla="*/ 16985 h 9001740"/>
                <a:gd name="connsiteX0" fmla="*/ 551979 w 1208882"/>
                <a:gd name="connsiteY0" fmla="*/ 16985 h 9001740"/>
                <a:gd name="connsiteX1" fmla="*/ 1208871 w 1208882"/>
                <a:gd name="connsiteY1" fmla="*/ 4474146 h 9001740"/>
                <a:gd name="connsiteX2" fmla="*/ 904568 w 1208882"/>
                <a:gd name="connsiteY2" fmla="*/ 8407697 h 9001740"/>
                <a:gd name="connsiteX0" fmla="*/ 0 w 863373"/>
                <a:gd name="connsiteY0" fmla="*/ 17318 h 8408030"/>
                <a:gd name="connsiteX1" fmla="*/ 656892 w 863373"/>
                <a:gd name="connsiteY1" fmla="*/ 4474479 h 8408030"/>
                <a:gd name="connsiteX2" fmla="*/ 352589 w 863373"/>
                <a:gd name="connsiteY2" fmla="*/ 8408030 h 8408030"/>
                <a:gd name="connsiteX3" fmla="*/ 52462 w 863373"/>
                <a:gd name="connsiteY3" fmla="*/ 4501203 h 8408030"/>
                <a:gd name="connsiteX4" fmla="*/ 0 w 863373"/>
                <a:gd name="connsiteY4" fmla="*/ 17318 h 8408030"/>
                <a:gd name="connsiteX0" fmla="*/ 0 w 863373"/>
                <a:gd name="connsiteY0" fmla="*/ 17318 h 8408030"/>
                <a:gd name="connsiteX1" fmla="*/ 863370 w 863373"/>
                <a:gd name="connsiteY1" fmla="*/ 4513808 h 8408030"/>
                <a:gd name="connsiteX2" fmla="*/ 352589 w 863373"/>
                <a:gd name="connsiteY2" fmla="*/ 8408030 h 8408030"/>
                <a:gd name="connsiteX0" fmla="*/ 0 w 863373"/>
                <a:gd name="connsiteY0" fmla="*/ 17028 h 8407740"/>
                <a:gd name="connsiteX1" fmla="*/ 656892 w 863373"/>
                <a:gd name="connsiteY1" fmla="*/ 4474189 h 8407740"/>
                <a:gd name="connsiteX2" fmla="*/ 352589 w 863373"/>
                <a:gd name="connsiteY2" fmla="*/ 8407740 h 8407740"/>
                <a:gd name="connsiteX3" fmla="*/ 52462 w 863373"/>
                <a:gd name="connsiteY3" fmla="*/ 4500913 h 8407740"/>
                <a:gd name="connsiteX4" fmla="*/ 0 w 863373"/>
                <a:gd name="connsiteY4" fmla="*/ 17028 h 8407740"/>
                <a:gd name="connsiteX0" fmla="*/ 0 w 863373"/>
                <a:gd name="connsiteY0" fmla="*/ 17028 h 8407740"/>
                <a:gd name="connsiteX1" fmla="*/ 863370 w 863373"/>
                <a:gd name="connsiteY1" fmla="*/ 4513518 h 8407740"/>
                <a:gd name="connsiteX2" fmla="*/ 352589 w 863373"/>
                <a:gd name="connsiteY2" fmla="*/ 8407740 h 840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373" h="8407740" stroke="0" extrusionOk="0">
                  <a:moveTo>
                    <a:pt x="0" y="17028"/>
                  </a:moveTo>
                  <a:cubicBezTo>
                    <a:pt x="341938" y="555741"/>
                    <a:pt x="654796" y="1844937"/>
                    <a:pt x="656892" y="4474189"/>
                  </a:cubicBezTo>
                  <a:cubicBezTo>
                    <a:pt x="658187" y="6098148"/>
                    <a:pt x="541896" y="7601371"/>
                    <a:pt x="352589" y="8407740"/>
                  </a:cubicBezTo>
                  <a:lnTo>
                    <a:pt x="52462" y="4500913"/>
                  </a:lnTo>
                  <a:lnTo>
                    <a:pt x="0" y="17028"/>
                  </a:lnTo>
                  <a:close/>
                </a:path>
                <a:path w="863373" h="8407740" fill="none">
                  <a:moveTo>
                    <a:pt x="0" y="17028"/>
                  </a:moveTo>
                  <a:cubicBezTo>
                    <a:pt x="351767" y="-211179"/>
                    <a:pt x="861274" y="1884266"/>
                    <a:pt x="863370" y="4513518"/>
                  </a:cubicBezTo>
                  <a:cubicBezTo>
                    <a:pt x="864665" y="6137477"/>
                    <a:pt x="541896" y="7601371"/>
                    <a:pt x="352589" y="8407740"/>
                  </a:cubicBezTo>
                </a:path>
              </a:pathLst>
            </a:custGeom>
            <a:ln>
              <a:solidFill>
                <a:schemeClr val="bg1">
                  <a:lumMod val="50000"/>
                  <a:alpha val="51000"/>
                </a:schemeClr>
              </a:solidFill>
              <a:headEnd type="non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 flipV="1">
              <a:off x="5980254" y="2045350"/>
              <a:ext cx="261396" cy="245642"/>
            </a:xfrm>
            <a:prstGeom prst="ellipse">
              <a:avLst/>
            </a:prstGeom>
            <a:solidFill>
              <a:srgbClr val="B15128"/>
            </a:solidFill>
            <a:ln>
              <a:solidFill>
                <a:srgbClr val="B151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15128"/>
                </a:solidFill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2634176" y="1577087"/>
              <a:ext cx="2079362" cy="781770"/>
              <a:chOff x="998180" y="2141399"/>
              <a:chExt cx="2079362" cy="781770"/>
            </a:xfrm>
          </p:grpSpPr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180" y="2141399"/>
                <a:ext cx="2013431" cy="75171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endPos="0" dist="5000" dir="5400000" sy="-100000" algn="bl" rotWithShape="0"/>
              </a:effectLst>
            </p:spPr>
          </p:pic>
          <p:sp>
            <p:nvSpPr>
              <p:cNvPr id="55" name="Прямоугольник 54"/>
              <p:cNvSpPr/>
              <p:nvPr/>
            </p:nvSpPr>
            <p:spPr>
              <a:xfrm>
                <a:off x="1083177" y="2492282"/>
                <a:ext cx="199436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defRPr/>
                </a:pPr>
                <a:r>
                  <a:rPr lang="ru-RU" sz="1000" kern="5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стандартное оптическое волокно </a:t>
                </a:r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2487" y="1920360"/>
              <a:ext cx="1961479" cy="8334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cxnSp>
          <p:nvCxnSpPr>
            <p:cNvPr id="31" name="Прямая соединительная линия 30"/>
            <p:cNvCxnSpPr/>
            <p:nvPr/>
          </p:nvCxnSpPr>
          <p:spPr>
            <a:xfrm>
              <a:off x="6205956" y="2763027"/>
              <a:ext cx="1130902" cy="0"/>
            </a:xfrm>
            <a:prstGeom prst="line">
              <a:avLst/>
            </a:prstGeom>
            <a:ln>
              <a:solidFill>
                <a:srgbClr val="F38313"/>
              </a:solidFill>
              <a:tailEnd type="non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992" y="2933386"/>
              <a:ext cx="2038165" cy="8575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sp>
          <p:nvSpPr>
            <p:cNvPr id="45" name="Овал 44"/>
            <p:cNvSpPr/>
            <p:nvPr/>
          </p:nvSpPr>
          <p:spPr>
            <a:xfrm flipV="1">
              <a:off x="970732" y="3636235"/>
              <a:ext cx="261396" cy="245642"/>
            </a:xfrm>
            <a:prstGeom prst="ellipse">
              <a:avLst/>
            </a:prstGeom>
            <a:solidFill>
              <a:srgbClr val="B15128"/>
            </a:solidFill>
            <a:ln>
              <a:solidFill>
                <a:srgbClr val="B151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26249" y="2740974"/>
              <a:ext cx="2724657" cy="1545498"/>
            </a:xfrm>
            <a:prstGeom prst="rect">
              <a:avLst/>
            </a:prstGeom>
          </p:spPr>
        </p:pic>
        <p:sp>
          <p:nvSpPr>
            <p:cNvPr id="51" name="Овал 50"/>
            <p:cNvSpPr/>
            <p:nvPr/>
          </p:nvSpPr>
          <p:spPr>
            <a:xfrm flipV="1">
              <a:off x="9624590" y="3969803"/>
              <a:ext cx="320040" cy="308911"/>
            </a:xfrm>
            <a:prstGeom prst="ellipse">
              <a:avLst/>
            </a:prstGeom>
            <a:solidFill>
              <a:srgbClr val="B15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15128"/>
                </a:solidFill>
              </a:endParaRPr>
            </a:p>
          </p:txBody>
        </p:sp>
        <p:sp>
          <p:nvSpPr>
            <p:cNvPr id="72" name="Заголовок 1"/>
            <p:cNvSpPr txBox="1"/>
            <p:nvPr/>
          </p:nvSpPr>
          <p:spPr>
            <a:xfrm>
              <a:off x="5345853" y="4810050"/>
              <a:ext cx="536033" cy="76562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altLang="ru-RU" sz="4000" b="1" dirty="0" smtClean="0">
                  <a:solidFill>
                    <a:srgbClr val="B15128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ru-RU" altLang="ru-RU" sz="4000" b="1" dirty="0">
                <a:solidFill>
                  <a:srgbClr val="B15128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260675" y="4740641"/>
              <a:ext cx="2057370" cy="947573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altLang="ru-RU" sz="2400" b="1" dirty="0" smtClean="0">
                  <a:solidFill>
                    <a:srgbClr val="ED762A"/>
                  </a:solidFill>
                </a:rPr>
                <a:t>АСУДД</a:t>
              </a:r>
            </a:p>
            <a:p>
              <a:pPr algn="just"/>
              <a:r>
                <a:rPr lang="ru-RU" altLang="ru-RU" sz="1200" dirty="0" smtClean="0">
                  <a:solidFill>
                    <a:srgbClr val="1C4E8A"/>
                  </a:solidFill>
                  <a:cs typeface="Arial" panose="020B0604020202020204" pitchFamily="34" charset="0"/>
                </a:rPr>
                <a:t>Интеграция с любыми информационными системами.</a:t>
              </a:r>
              <a:endParaRPr lang="ru-RU" altLang="ru-RU" sz="1100" dirty="0">
                <a:solidFill>
                  <a:srgbClr val="1C4E8A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 flipV="1">
              <a:off x="7209703" y="2601859"/>
              <a:ext cx="261396" cy="245642"/>
            </a:xfrm>
            <a:prstGeom prst="ellipse">
              <a:avLst/>
            </a:prstGeom>
            <a:solidFill>
              <a:srgbClr val="B15128"/>
            </a:solidFill>
            <a:ln>
              <a:solidFill>
                <a:srgbClr val="B151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Заголовок 1"/>
            <p:cNvSpPr txBox="1"/>
            <p:nvPr/>
          </p:nvSpPr>
          <p:spPr>
            <a:xfrm>
              <a:off x="7209703" y="4609037"/>
              <a:ext cx="1332524" cy="76562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ru-RU" sz="2400" b="1" dirty="0">
                  <a:solidFill>
                    <a:srgbClr val="ED762A"/>
                  </a:solidFill>
                  <a:latin typeface="+mn-lt"/>
                  <a:ea typeface="+mn-ea"/>
                  <a:cs typeface="+mn-cs"/>
                </a:rPr>
                <a:t>API</a:t>
              </a:r>
              <a:endParaRPr lang="ru-RU" altLang="ru-RU" sz="2400" b="1" dirty="0">
                <a:solidFill>
                  <a:srgbClr val="ED762A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1521015" y="4988730"/>
            <a:ext cx="1893777" cy="1196807"/>
            <a:chOff x="5896264" y="1974431"/>
            <a:chExt cx="5821680" cy="3975050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5896264" y="1974431"/>
              <a:ext cx="5821680" cy="3975050"/>
              <a:chOff x="5896264" y="1974431"/>
              <a:chExt cx="5821680" cy="3975050"/>
            </a:xfrm>
          </p:grpSpPr>
          <p:grpSp>
            <p:nvGrpSpPr>
              <p:cNvPr id="78" name="Группа 77"/>
              <p:cNvGrpSpPr/>
              <p:nvPr/>
            </p:nvGrpSpPr>
            <p:grpSpPr>
              <a:xfrm>
                <a:off x="5896264" y="1974431"/>
                <a:ext cx="5821680" cy="3975050"/>
                <a:chOff x="5912717" y="1958468"/>
                <a:chExt cx="5821680" cy="3975050"/>
              </a:xfrm>
            </p:grpSpPr>
            <p:pic>
              <p:nvPicPr>
                <p:cNvPr id="80" name="Рисунок 7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2717" y="1958468"/>
                  <a:ext cx="5821680" cy="3975050"/>
                </a:xfrm>
                <a:prstGeom prst="rect">
                  <a:avLst/>
                </a:prstGeom>
              </p:spPr>
            </p:pic>
            <p:pic>
              <p:nvPicPr>
                <p:cNvPr id="81" name="Рисунок 80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9049" y="2198318"/>
                  <a:ext cx="4509016" cy="2861361"/>
                </a:xfrm>
                <a:prstGeom prst="rect">
                  <a:avLst/>
                </a:prstGeom>
              </p:spPr>
            </p:pic>
          </p:grpSp>
          <p:pic>
            <p:nvPicPr>
              <p:cNvPr id="79" name="Рисунок 78"/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32580" y="2193572"/>
                <a:ext cx="4529032" cy="2984590"/>
              </a:xfrm>
              <a:prstGeom prst="rect">
                <a:avLst/>
              </a:prstGeom>
            </p:spPr>
          </p:pic>
        </p:grpSp>
        <p:sp>
          <p:nvSpPr>
            <p:cNvPr id="76" name="TextBox 75"/>
            <p:cNvSpPr txBox="1"/>
            <p:nvPr/>
          </p:nvSpPr>
          <p:spPr>
            <a:xfrm>
              <a:off x="8121619" y="3373947"/>
              <a:ext cx="1936782" cy="613346"/>
            </a:xfrm>
            <a:prstGeom prst="rect">
              <a:avLst/>
            </a:prstGeom>
            <a:noFill/>
            <a:effectLst>
              <a:glow rad="635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" b="1" dirty="0" smtClean="0">
                  <a:solidFill>
                    <a:srgbClr val="C00000"/>
                  </a:solidFill>
                </a:rPr>
                <a:t>ВНИМАНИЕ</a:t>
              </a:r>
            </a:p>
            <a:p>
              <a:pPr algn="ctr"/>
              <a:r>
                <a:rPr lang="ru-RU" sz="100" b="1" dirty="0" smtClean="0">
                  <a:solidFill>
                    <a:schemeClr val="bg1"/>
                  </a:solidFill>
                </a:rPr>
                <a:t/>
              </a:r>
              <a:br>
                <a:rPr lang="ru-RU" sz="100" b="1" dirty="0" smtClean="0">
                  <a:solidFill>
                    <a:schemeClr val="bg1"/>
                  </a:solidFill>
                </a:rPr>
              </a:br>
              <a:r>
                <a:rPr lang="ru-RU" sz="100" b="1" dirty="0" smtClean="0">
                  <a:solidFill>
                    <a:schemeClr val="bg1"/>
                  </a:solidFill>
                </a:rPr>
                <a:t>ОСТАНОВКА АВТОМОБИЛЯ</a:t>
              </a:r>
              <a:endParaRPr lang="ru-RU" sz="100" b="1" dirty="0">
                <a:solidFill>
                  <a:schemeClr val="bg1"/>
                </a:solidFill>
              </a:endParaRPr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9508" y="3948652"/>
              <a:ext cx="1727932" cy="467982"/>
            </a:xfrm>
            <a:prstGeom prst="rect">
              <a:avLst/>
            </a:prstGeom>
          </p:spPr>
        </p:pic>
      </p:grpSp>
      <p:sp>
        <p:nvSpPr>
          <p:cNvPr id="16" name="Полилиния 15"/>
          <p:cNvSpPr/>
          <p:nvPr/>
        </p:nvSpPr>
        <p:spPr>
          <a:xfrm>
            <a:off x="3283974" y="4473677"/>
            <a:ext cx="6518787" cy="1680061"/>
          </a:xfrm>
          <a:custGeom>
            <a:avLst/>
            <a:gdLst>
              <a:gd name="connsiteX0" fmla="*/ 6518787 w 6518787"/>
              <a:gd name="connsiteY0" fmla="*/ 0 h 1824974"/>
              <a:gd name="connsiteX1" fmla="*/ 3932903 w 6518787"/>
              <a:gd name="connsiteY1" fmla="*/ 1681317 h 1824974"/>
              <a:gd name="connsiteX2" fmla="*/ 0 w 6518787"/>
              <a:gd name="connsiteY2" fmla="*/ 1622323 h 1824974"/>
              <a:gd name="connsiteX0" fmla="*/ 6518787 w 6518787"/>
              <a:gd name="connsiteY0" fmla="*/ 0 h 1824974"/>
              <a:gd name="connsiteX1" fmla="*/ 3932903 w 6518787"/>
              <a:gd name="connsiteY1" fmla="*/ 1681317 h 1824974"/>
              <a:gd name="connsiteX2" fmla="*/ 0 w 6518787"/>
              <a:gd name="connsiteY2" fmla="*/ 1622323 h 1824974"/>
              <a:gd name="connsiteX0" fmla="*/ 6518787 w 6518787"/>
              <a:gd name="connsiteY0" fmla="*/ 0 h 1824974"/>
              <a:gd name="connsiteX1" fmla="*/ 3932903 w 6518787"/>
              <a:gd name="connsiteY1" fmla="*/ 1681317 h 1824974"/>
              <a:gd name="connsiteX2" fmla="*/ 0 w 6518787"/>
              <a:gd name="connsiteY2" fmla="*/ 1622323 h 1824974"/>
              <a:gd name="connsiteX0" fmla="*/ 6518787 w 6518787"/>
              <a:gd name="connsiteY0" fmla="*/ 0 h 1799653"/>
              <a:gd name="connsiteX1" fmla="*/ 4414684 w 6518787"/>
              <a:gd name="connsiteY1" fmla="*/ 1641988 h 1799653"/>
              <a:gd name="connsiteX2" fmla="*/ 0 w 6518787"/>
              <a:gd name="connsiteY2" fmla="*/ 1622323 h 1799653"/>
              <a:gd name="connsiteX0" fmla="*/ 6518787 w 6518787"/>
              <a:gd name="connsiteY0" fmla="*/ 0 h 1622323"/>
              <a:gd name="connsiteX1" fmla="*/ 0 w 6518787"/>
              <a:gd name="connsiteY1" fmla="*/ 1622323 h 1622323"/>
              <a:gd name="connsiteX0" fmla="*/ 6518787 w 6518787"/>
              <a:gd name="connsiteY0" fmla="*/ 0 h 1656594"/>
              <a:gd name="connsiteX1" fmla="*/ 0 w 6518787"/>
              <a:gd name="connsiteY1" fmla="*/ 1622323 h 1656594"/>
              <a:gd name="connsiteX0" fmla="*/ 6518787 w 6518787"/>
              <a:gd name="connsiteY0" fmla="*/ 0 h 1680061"/>
              <a:gd name="connsiteX1" fmla="*/ 0 w 6518787"/>
              <a:gd name="connsiteY1" fmla="*/ 1622323 h 168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18787" h="1680061">
                <a:moveTo>
                  <a:pt x="6518787" y="0"/>
                </a:moveTo>
                <a:cubicBezTo>
                  <a:pt x="5260258" y="1219200"/>
                  <a:pt x="2831690" y="1887794"/>
                  <a:pt x="0" y="1622323"/>
                </a:cubicBezTo>
              </a:path>
            </a:pathLst>
          </a:custGeom>
          <a:ln>
            <a:solidFill>
              <a:schemeClr val="bg1">
                <a:lumMod val="50000"/>
                <a:alpha val="48000"/>
              </a:schemeClr>
            </a:solidFill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Овал 83"/>
          <p:cNvSpPr/>
          <p:nvPr/>
        </p:nvSpPr>
        <p:spPr>
          <a:xfrm flipV="1">
            <a:off x="2963735" y="5854428"/>
            <a:ext cx="317130" cy="331109"/>
          </a:xfrm>
          <a:prstGeom prst="ellipse">
            <a:avLst/>
          </a:prstGeom>
          <a:solidFill>
            <a:srgbClr val="B15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15128"/>
              </a:solidFill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2503852" y="2851127"/>
            <a:ext cx="4994787" cy="1347497"/>
          </a:xfrm>
          <a:custGeom>
            <a:avLst/>
            <a:gdLst>
              <a:gd name="connsiteX0" fmla="*/ 6518787 w 6518787"/>
              <a:gd name="connsiteY0" fmla="*/ 0 h 1824974"/>
              <a:gd name="connsiteX1" fmla="*/ 3932903 w 6518787"/>
              <a:gd name="connsiteY1" fmla="*/ 1681317 h 1824974"/>
              <a:gd name="connsiteX2" fmla="*/ 0 w 6518787"/>
              <a:gd name="connsiteY2" fmla="*/ 1622323 h 1824974"/>
              <a:gd name="connsiteX0" fmla="*/ 6518787 w 6518787"/>
              <a:gd name="connsiteY0" fmla="*/ 0 h 1824974"/>
              <a:gd name="connsiteX1" fmla="*/ 3932903 w 6518787"/>
              <a:gd name="connsiteY1" fmla="*/ 1681317 h 1824974"/>
              <a:gd name="connsiteX2" fmla="*/ 0 w 6518787"/>
              <a:gd name="connsiteY2" fmla="*/ 1622323 h 1824974"/>
              <a:gd name="connsiteX0" fmla="*/ 6518787 w 6518787"/>
              <a:gd name="connsiteY0" fmla="*/ 0 h 1824974"/>
              <a:gd name="connsiteX1" fmla="*/ 3932903 w 6518787"/>
              <a:gd name="connsiteY1" fmla="*/ 1681317 h 1824974"/>
              <a:gd name="connsiteX2" fmla="*/ 0 w 6518787"/>
              <a:gd name="connsiteY2" fmla="*/ 1622323 h 1824974"/>
              <a:gd name="connsiteX0" fmla="*/ 6331974 w 6331974"/>
              <a:gd name="connsiteY0" fmla="*/ 0 h 1329405"/>
              <a:gd name="connsiteX1" fmla="*/ 3932903 w 6331974"/>
              <a:gd name="connsiteY1" fmla="*/ 1219200 h 1329405"/>
              <a:gd name="connsiteX2" fmla="*/ 0 w 6331974"/>
              <a:gd name="connsiteY2" fmla="*/ 1160206 h 1329405"/>
              <a:gd name="connsiteX0" fmla="*/ 6331974 w 6331974"/>
              <a:gd name="connsiteY0" fmla="*/ 0 h 1329405"/>
              <a:gd name="connsiteX1" fmla="*/ 3932903 w 6331974"/>
              <a:gd name="connsiteY1" fmla="*/ 1219200 h 1329405"/>
              <a:gd name="connsiteX2" fmla="*/ 0 w 6331974"/>
              <a:gd name="connsiteY2" fmla="*/ 1160206 h 1329405"/>
              <a:gd name="connsiteX0" fmla="*/ 6331974 w 6331974"/>
              <a:gd name="connsiteY0" fmla="*/ 0 h 1329405"/>
              <a:gd name="connsiteX1" fmla="*/ 3932903 w 6331974"/>
              <a:gd name="connsiteY1" fmla="*/ 1219200 h 1329405"/>
              <a:gd name="connsiteX2" fmla="*/ 0 w 6331974"/>
              <a:gd name="connsiteY2" fmla="*/ 1160206 h 1329405"/>
              <a:gd name="connsiteX0" fmla="*/ 6331974 w 6331974"/>
              <a:gd name="connsiteY0" fmla="*/ 0 h 1329405"/>
              <a:gd name="connsiteX1" fmla="*/ 3932903 w 6331974"/>
              <a:gd name="connsiteY1" fmla="*/ 1219200 h 1329405"/>
              <a:gd name="connsiteX2" fmla="*/ 0 w 6331974"/>
              <a:gd name="connsiteY2" fmla="*/ 1160206 h 1329405"/>
              <a:gd name="connsiteX0" fmla="*/ 4994787 w 4994787"/>
              <a:gd name="connsiteY0" fmla="*/ 0 h 1303514"/>
              <a:gd name="connsiteX1" fmla="*/ 2595716 w 4994787"/>
              <a:gd name="connsiteY1" fmla="*/ 1219200 h 1303514"/>
              <a:gd name="connsiteX2" fmla="*/ 0 w 4994787"/>
              <a:gd name="connsiteY2" fmla="*/ 1091380 h 1303514"/>
              <a:gd name="connsiteX0" fmla="*/ 4994787 w 4994787"/>
              <a:gd name="connsiteY0" fmla="*/ 0 h 1297401"/>
              <a:gd name="connsiteX1" fmla="*/ 2595716 w 4994787"/>
              <a:gd name="connsiteY1" fmla="*/ 1219200 h 1297401"/>
              <a:gd name="connsiteX2" fmla="*/ 0 w 4994787"/>
              <a:gd name="connsiteY2" fmla="*/ 1091380 h 1297401"/>
              <a:gd name="connsiteX0" fmla="*/ 4994787 w 4994787"/>
              <a:gd name="connsiteY0" fmla="*/ 0 h 1091380"/>
              <a:gd name="connsiteX1" fmla="*/ 0 w 4994787"/>
              <a:gd name="connsiteY1" fmla="*/ 1091380 h 1091380"/>
              <a:gd name="connsiteX0" fmla="*/ 4994787 w 4994787"/>
              <a:gd name="connsiteY0" fmla="*/ 0 h 1091380"/>
              <a:gd name="connsiteX1" fmla="*/ 0 w 4994787"/>
              <a:gd name="connsiteY1" fmla="*/ 1091380 h 1091380"/>
              <a:gd name="connsiteX0" fmla="*/ 4994787 w 4994787"/>
              <a:gd name="connsiteY0" fmla="*/ 0 h 1347497"/>
              <a:gd name="connsiteX1" fmla="*/ 0 w 4994787"/>
              <a:gd name="connsiteY1" fmla="*/ 1091380 h 134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94787" h="1347497">
                <a:moveTo>
                  <a:pt x="4994787" y="0"/>
                </a:moveTo>
                <a:cubicBezTo>
                  <a:pt x="3811638" y="1248696"/>
                  <a:pt x="1999225" y="1671484"/>
                  <a:pt x="0" y="1091380"/>
                </a:cubicBezTo>
              </a:path>
            </a:pathLst>
          </a:custGeom>
          <a:ln>
            <a:solidFill>
              <a:schemeClr val="bg1">
                <a:lumMod val="50000"/>
                <a:alpha val="54000"/>
              </a:schemeClr>
            </a:solidFill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/>
          <p:cNvSpPr txBox="1"/>
          <p:nvPr/>
        </p:nvSpPr>
        <p:spPr>
          <a:xfrm>
            <a:off x="554756" y="412540"/>
            <a:ext cx="8539002" cy="503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C4E8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/>
              <a:t>Данные от АИС АМ </a:t>
            </a:r>
            <a:endParaRPr lang="en-US" altLang="ru-RU" sz="2000" dirty="0"/>
          </a:p>
          <a:p>
            <a:r>
              <a:rPr lang="ru-RU" altLang="ru-RU" sz="2000" dirty="0"/>
              <a:t>передаются в АСУДД ГК «АВТОДОР»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154424" y="1890277"/>
            <a:ext cx="5821680" cy="3679117"/>
            <a:chOff x="0" y="2236981"/>
            <a:chExt cx="6826147" cy="4219800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236981"/>
              <a:ext cx="6826147" cy="4219800"/>
            </a:xfrm>
            <a:prstGeom prst="rect">
              <a:avLst/>
            </a:prstGeom>
          </p:spPr>
        </p:pic>
        <p:grpSp>
          <p:nvGrpSpPr>
            <p:cNvPr id="63" name="Группа 62"/>
            <p:cNvGrpSpPr/>
            <p:nvPr/>
          </p:nvGrpSpPr>
          <p:grpSpPr>
            <a:xfrm>
              <a:off x="218873" y="2519709"/>
              <a:ext cx="5821570" cy="3596447"/>
              <a:chOff x="218873" y="2519709"/>
              <a:chExt cx="5821570" cy="3596447"/>
            </a:xfrm>
          </p:grpSpPr>
          <p:pic>
            <p:nvPicPr>
              <p:cNvPr id="64" name="Рисунок 63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7771" y="2519709"/>
                <a:ext cx="5262672" cy="2994021"/>
              </a:xfrm>
              <a:prstGeom prst="rect">
                <a:avLst/>
              </a:prstGeom>
            </p:spPr>
          </p:pic>
          <p:sp>
            <p:nvSpPr>
              <p:cNvPr id="65" name="Прямоугольник 2"/>
              <p:cNvSpPr>
                <a:spLocks noChangeArrowheads="1"/>
              </p:cNvSpPr>
              <p:nvPr/>
            </p:nvSpPr>
            <p:spPr bwMode="auto">
              <a:xfrm rot="16200000">
                <a:off x="-910882" y="3726649"/>
                <a:ext cx="2566257" cy="3067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altLang="zh-CN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imSun" panose="02010600030101010101" pitchFamily="2" charset="-122"/>
                    <a:cs typeface="Arial" panose="020B0604020202020204" pitchFamily="34" charset="0"/>
                  </a:rPr>
                  <a:t>Время, с (водопад)</a:t>
                </a:r>
                <a:endParaRPr lang="ru-RU" altLang="zh-CN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6" name="Прямоугольник 2"/>
              <p:cNvSpPr>
                <a:spLocks noChangeArrowheads="1"/>
              </p:cNvSpPr>
              <p:nvPr/>
            </p:nvSpPr>
            <p:spPr bwMode="auto">
              <a:xfrm>
                <a:off x="1455650" y="5827452"/>
                <a:ext cx="1305031" cy="288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altLang="zh-CN" sz="1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imSun" panose="02010600030101010101" pitchFamily="2" charset="-122"/>
                    <a:cs typeface="Arial" panose="020B0604020202020204" pitchFamily="34" charset="0"/>
                  </a:rPr>
                  <a:t>Участок, м</a:t>
                </a:r>
                <a:endParaRPr lang="ru-RU" altLang="zh-CN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67" name="Прямая со стрелкой 66"/>
              <p:cNvCxnSpPr/>
              <p:nvPr/>
            </p:nvCxnSpPr>
            <p:spPr>
              <a:xfrm flipV="1">
                <a:off x="390144" y="5311140"/>
                <a:ext cx="10724" cy="677330"/>
              </a:xfrm>
              <a:prstGeom prst="straightConnector1">
                <a:avLst/>
              </a:prstGeom>
              <a:ln w="47625">
                <a:solidFill>
                  <a:srgbClr val="8F909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 стрелкой 67"/>
              <p:cNvCxnSpPr/>
              <p:nvPr/>
            </p:nvCxnSpPr>
            <p:spPr>
              <a:xfrm>
                <a:off x="359008" y="5981341"/>
                <a:ext cx="828442" cy="7129"/>
              </a:xfrm>
              <a:prstGeom prst="straightConnector1">
                <a:avLst/>
              </a:prstGeom>
              <a:ln w="47625">
                <a:solidFill>
                  <a:srgbClr val="8F909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2159000" y="3427406"/>
                <a:ext cx="1956044" cy="248198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72157"/>
                </a:srgb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u-RU" altLang="zh-CN" sz="1000" dirty="0">
                    <a:solidFill>
                      <a:schemeClr val="tx1"/>
                    </a:solidFill>
                    <a:ea typeface="SimSun" panose="02010600030101010101" pitchFamily="2" charset="-122"/>
                    <a:cs typeface="Arial" panose="020B0604020202020204" pitchFamily="34" charset="0"/>
                  </a:rPr>
                  <a:t>Проезд автомобиля</a:t>
                </a: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1560923" y="2701468"/>
                <a:ext cx="2594753" cy="248198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72157"/>
                </a:srgb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u-RU" altLang="zh-CN" sz="1000" dirty="0">
                    <a:solidFill>
                      <a:schemeClr val="tx1"/>
                    </a:solidFill>
                    <a:ea typeface="SimSun" panose="02010600030101010101" pitchFamily="2" charset="-122"/>
                    <a:cs typeface="Arial" panose="020B0604020202020204" pitchFamily="34" charset="0"/>
                  </a:rPr>
                  <a:t>Работа ковша </a:t>
                </a:r>
                <a:r>
                  <a:rPr lang="ru-RU" altLang="zh-CN" sz="1000" dirty="0" smtClean="0">
                    <a:solidFill>
                      <a:schemeClr val="tx1"/>
                    </a:solidFill>
                    <a:ea typeface="SimSun" panose="02010600030101010101" pitchFamily="2" charset="-122"/>
                    <a:cs typeface="Arial" panose="020B0604020202020204" pitchFamily="34" charset="0"/>
                  </a:rPr>
                  <a:t>экскаватора</a:t>
                </a:r>
                <a:endParaRPr lang="ru-RU" altLang="zh-CN" sz="1000" dirty="0">
                  <a:solidFill>
                    <a:schemeClr val="tx1"/>
                  </a:solidFill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4245445" y="2885026"/>
                <a:ext cx="906973" cy="248198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72157"/>
                </a:srgb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u-RU" altLang="zh-CN" sz="1000" dirty="0">
                    <a:solidFill>
                      <a:schemeClr val="tx1"/>
                    </a:solidFill>
                    <a:ea typeface="SimSun" panose="02010600030101010101" pitchFamily="2" charset="-122"/>
                    <a:cs typeface="Arial" panose="020B0604020202020204" pitchFamily="34" charset="0"/>
                  </a:rPr>
                  <a:t>Пешеход</a:t>
                </a:r>
              </a:p>
            </p:txBody>
          </p:sp>
          <p:cxnSp>
            <p:nvCxnSpPr>
              <p:cNvPr id="76" name="Прямая соединительная линия 75"/>
              <p:cNvCxnSpPr/>
              <p:nvPr/>
            </p:nvCxnSpPr>
            <p:spPr>
              <a:xfrm>
                <a:off x="1427585" y="3475191"/>
                <a:ext cx="4612858" cy="1207926"/>
              </a:xfrm>
              <a:prstGeom prst="line">
                <a:avLst/>
              </a:prstGeom>
              <a:ln w="3175">
                <a:solidFill>
                  <a:srgbClr val="FFFFFF">
                    <a:alpha val="17000"/>
                  </a:srgbClr>
                </a:solidFill>
              </a:ln>
              <a:effectLst>
                <a:glow rad="38100">
                  <a:schemeClr val="bg1">
                    <a:alpha val="44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Прямая соединительная линия 76"/>
              <p:cNvCxnSpPr/>
              <p:nvPr/>
            </p:nvCxnSpPr>
            <p:spPr>
              <a:xfrm>
                <a:off x="1885152" y="2539526"/>
                <a:ext cx="4140514" cy="1022223"/>
              </a:xfrm>
              <a:prstGeom prst="line">
                <a:avLst/>
              </a:prstGeom>
              <a:ln w="3175">
                <a:solidFill>
                  <a:srgbClr val="FFFFFF">
                    <a:alpha val="17000"/>
                  </a:srgbClr>
                </a:solidFill>
              </a:ln>
              <a:effectLst>
                <a:glow rad="38100">
                  <a:schemeClr val="bg1">
                    <a:alpha val="44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>
                <a:off x="5367625" y="2539526"/>
                <a:ext cx="19362" cy="2959572"/>
              </a:xfrm>
              <a:prstGeom prst="line">
                <a:avLst/>
              </a:prstGeom>
              <a:ln w="1905">
                <a:solidFill>
                  <a:srgbClr val="FFFFFF">
                    <a:alpha val="16000"/>
                  </a:srgbClr>
                </a:solidFill>
              </a:ln>
              <a:effectLst>
                <a:glow rad="63500">
                  <a:srgbClr val="392AA6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я соединительная линия 78"/>
              <p:cNvCxnSpPr/>
              <p:nvPr/>
            </p:nvCxnSpPr>
            <p:spPr>
              <a:xfrm>
                <a:off x="887056" y="2539526"/>
                <a:ext cx="19362" cy="2959572"/>
              </a:xfrm>
              <a:prstGeom prst="line">
                <a:avLst/>
              </a:prstGeom>
              <a:ln w="0">
                <a:solidFill>
                  <a:srgbClr val="392AA6">
                    <a:alpha val="31000"/>
                  </a:srgbClr>
                </a:solidFill>
                <a:prstDash val="solid"/>
              </a:ln>
              <a:effectLst>
                <a:glow rad="63500">
                  <a:srgbClr val="392AA6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Прямоугольник 31"/>
          <p:cNvSpPr/>
          <p:nvPr/>
        </p:nvSpPr>
        <p:spPr>
          <a:xfrm>
            <a:off x="602700" y="1102931"/>
            <a:ext cx="48033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1C4E8A"/>
                </a:solidFill>
                <a:latin typeface="Montserrat-Regular"/>
              </a:rPr>
              <a:t>Модуль системы </a:t>
            </a:r>
            <a:r>
              <a:rPr lang="ru-RU" sz="1400" b="1" dirty="0">
                <a:solidFill>
                  <a:srgbClr val="ED762A"/>
                </a:solidFill>
                <a:latin typeface="Montserrat-Regular"/>
              </a:rPr>
              <a:t>АИС АМ </a:t>
            </a:r>
            <a:r>
              <a:rPr lang="ru-RU" sz="1400" dirty="0" smtClean="0">
                <a:solidFill>
                  <a:srgbClr val="1C4E8A"/>
                </a:solidFill>
                <a:latin typeface="Montserrat-Regular"/>
              </a:rPr>
              <a:t>по </a:t>
            </a:r>
            <a:r>
              <a:rPr lang="ru-RU" sz="1400" dirty="0">
                <a:solidFill>
                  <a:srgbClr val="1C4E8A"/>
                </a:solidFill>
                <a:latin typeface="Montserrat-Regular"/>
              </a:rPr>
              <a:t>распознаванию и </a:t>
            </a:r>
            <a:r>
              <a:rPr lang="ru-RU" sz="1400" dirty="0" smtClean="0">
                <a:solidFill>
                  <a:srgbClr val="1C4E8A"/>
                </a:solidFill>
                <a:latin typeface="Montserrat-Regular"/>
              </a:rPr>
              <a:t>классификации </a:t>
            </a:r>
            <a:r>
              <a:rPr lang="ru-RU" sz="1400" dirty="0">
                <a:solidFill>
                  <a:srgbClr val="1C4E8A"/>
                </a:solidFill>
                <a:latin typeface="Montserrat-Regular"/>
              </a:rPr>
              <a:t>событий разработан </a:t>
            </a:r>
            <a:r>
              <a:rPr lang="ru-RU" sz="1400" b="1" dirty="0">
                <a:solidFill>
                  <a:srgbClr val="ED762A"/>
                </a:solidFill>
                <a:latin typeface="Montserrat-Regular"/>
              </a:rPr>
              <a:t>на основе </a:t>
            </a:r>
            <a:r>
              <a:rPr lang="ru-RU" sz="1400" b="1" dirty="0" smtClean="0">
                <a:solidFill>
                  <a:srgbClr val="ED762A"/>
                </a:solidFill>
                <a:latin typeface="Montserrat-Regular"/>
              </a:rPr>
              <a:t>нейронных сетей (обучаем).</a:t>
            </a:r>
            <a:endParaRPr lang="ru-RU" sz="1400" b="1" dirty="0">
              <a:solidFill>
                <a:srgbClr val="ED762A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545064" y="1102931"/>
            <a:ext cx="4859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ED762A"/>
                </a:solidFill>
                <a:latin typeface="Montserrat-Regular"/>
              </a:rPr>
              <a:t>АИС АМ </a:t>
            </a:r>
            <a:r>
              <a:rPr lang="ru-RU" sz="1400" dirty="0" smtClean="0">
                <a:solidFill>
                  <a:srgbClr val="1C4E8A"/>
                </a:solidFill>
                <a:latin typeface="Montserrat-Regular"/>
              </a:rPr>
              <a:t>интегрирован с</a:t>
            </a:r>
            <a:r>
              <a:rPr lang="ru-RU" sz="1400" dirty="0" smtClean="0">
                <a:latin typeface="Montserrat-Regular"/>
              </a:rPr>
              <a:t> </a:t>
            </a:r>
            <a:r>
              <a:rPr lang="ru-RU" sz="1400" b="1" dirty="0" smtClean="0">
                <a:solidFill>
                  <a:srgbClr val="ED762A"/>
                </a:solidFill>
                <a:latin typeface="Montserrat-Regular"/>
              </a:rPr>
              <a:t>АСУДД. </a:t>
            </a:r>
            <a:r>
              <a:rPr lang="ru-RU" sz="1400" dirty="0">
                <a:solidFill>
                  <a:srgbClr val="1C4E8A"/>
                </a:solidFill>
                <a:latin typeface="Montserrat-Regular"/>
              </a:rPr>
              <a:t>Для </a:t>
            </a:r>
            <a:r>
              <a:rPr lang="ru-RU" sz="1400" dirty="0" smtClean="0">
                <a:solidFill>
                  <a:srgbClr val="1C4E8A"/>
                </a:solidFill>
                <a:latin typeface="Montserrat-Regular"/>
              </a:rPr>
              <a:t>принятия </a:t>
            </a:r>
            <a:r>
              <a:rPr lang="ru-RU" sz="1400" dirty="0">
                <a:solidFill>
                  <a:srgbClr val="1C4E8A"/>
                </a:solidFill>
                <a:latin typeface="Montserrat-Regular"/>
              </a:rPr>
              <a:t>решений о вызове аварийных комиссаров </a:t>
            </a:r>
            <a:r>
              <a:rPr lang="ru-RU" sz="1400" dirty="0" smtClean="0">
                <a:solidFill>
                  <a:srgbClr val="1C4E8A"/>
                </a:solidFill>
                <a:latin typeface="Montserrat-Regular"/>
              </a:rPr>
              <a:t>передает оператору предупреждения : </a:t>
            </a:r>
            <a:endParaRPr lang="ru-RU" sz="1400" b="1" dirty="0">
              <a:solidFill>
                <a:srgbClr val="1C4E8A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1894" y="5473965"/>
            <a:ext cx="4805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 smtClean="0">
                <a:solidFill>
                  <a:srgbClr val="F38313"/>
                </a:solidFill>
                <a:ea typeface="+mj-ea"/>
                <a:cs typeface="+mj-cs"/>
              </a:rPr>
              <a:t>Точность определения местоположения </a:t>
            </a:r>
            <a:r>
              <a:rPr lang="ru-RU" sz="1400" dirty="0" smtClean="0">
                <a:solidFill>
                  <a:srgbClr val="1C4E8A"/>
                </a:solidFill>
                <a:ea typeface="+mj-ea"/>
                <a:cs typeface="+mj-cs"/>
              </a:rPr>
              <a:t>1-10 м</a:t>
            </a:r>
            <a:endParaRPr lang="ru-RU" sz="1400" dirty="0">
              <a:solidFill>
                <a:srgbClr val="1C4E8A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542501" y="3547350"/>
            <a:ext cx="884904" cy="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528092" y="3142208"/>
            <a:ext cx="9792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  <a:latin typeface="Montserrat-Regular"/>
              </a:rPr>
              <a:t>DATEX II</a:t>
            </a:r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  <a:latin typeface="Montserrat-Regular"/>
              </a:rPr>
              <a:t> </a:t>
            </a:r>
            <a:endParaRPr lang="ru-RU" sz="14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050688" y="1890277"/>
            <a:ext cx="5821680" cy="3679117"/>
            <a:chOff x="5896264" y="1974431"/>
            <a:chExt cx="5821680" cy="397505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896264" y="1974431"/>
              <a:ext cx="5821680" cy="3975050"/>
              <a:chOff x="5896264" y="1974431"/>
              <a:chExt cx="5821680" cy="3975050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5896264" y="1974431"/>
                <a:ext cx="5821680" cy="3975050"/>
                <a:chOff x="5912717" y="1958468"/>
                <a:chExt cx="5821680" cy="3975050"/>
              </a:xfrm>
            </p:grpSpPr>
            <p:pic>
              <p:nvPicPr>
                <p:cNvPr id="36" name="Рисунок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2717" y="1958468"/>
                  <a:ext cx="5821680" cy="3975050"/>
                </a:xfrm>
                <a:prstGeom prst="rect">
                  <a:avLst/>
                </a:prstGeom>
              </p:spPr>
            </p:pic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9049" y="2198318"/>
                  <a:ext cx="4509016" cy="2861361"/>
                </a:xfrm>
                <a:prstGeom prst="rect">
                  <a:avLst/>
                </a:prstGeom>
              </p:spPr>
            </p:pic>
          </p:grpSp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239"/>
              <a:stretch/>
            </p:blipFill>
            <p:spPr>
              <a:xfrm>
                <a:off x="6532580" y="2193572"/>
                <a:ext cx="4529032" cy="2984590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8121619" y="3373945"/>
              <a:ext cx="1936781" cy="553998"/>
            </a:xfrm>
            <a:prstGeom prst="rect">
              <a:avLst/>
            </a:prstGeom>
            <a:noFill/>
            <a:effectLst>
              <a:glow rad="635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C00000"/>
                  </a:solidFill>
                </a:rPr>
                <a:t>ВНИМАНИЕ</a:t>
              </a:r>
            </a:p>
            <a:p>
              <a:pPr algn="ctr"/>
              <a:r>
                <a:rPr lang="ru-RU" sz="900" b="1" dirty="0" smtClean="0">
                  <a:solidFill>
                    <a:schemeClr val="bg1"/>
                  </a:solidFill>
                </a:rPr>
                <a:t/>
              </a:r>
              <a:br>
                <a:rPr lang="ru-RU" sz="900" b="1" dirty="0" smtClean="0">
                  <a:solidFill>
                    <a:schemeClr val="bg1"/>
                  </a:solidFill>
                </a:rPr>
              </a:br>
              <a:r>
                <a:rPr lang="ru-RU" sz="900" b="1" dirty="0" smtClean="0">
                  <a:solidFill>
                    <a:schemeClr val="bg1"/>
                  </a:solidFill>
                </a:rPr>
                <a:t>ОСТАНОВКА АВТОМОБИЛЯ</a:t>
              </a:r>
              <a:endParaRPr lang="ru-RU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9508" y="3948652"/>
              <a:ext cx="1727932" cy="467982"/>
            </a:xfrm>
            <a:prstGeom prst="rect">
              <a:avLst/>
            </a:prstGeom>
          </p:spPr>
        </p:pic>
      </p:grpSp>
      <p:sp>
        <p:nvSpPr>
          <p:cNvPr id="46" name="Прямоугольник 45"/>
          <p:cNvSpPr/>
          <p:nvPr/>
        </p:nvSpPr>
        <p:spPr>
          <a:xfrm>
            <a:off x="461265" y="5944325"/>
            <a:ext cx="50812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 smtClean="0">
                <a:solidFill>
                  <a:srgbClr val="F38313"/>
                </a:solidFill>
                <a:ea typeface="+mj-ea"/>
                <a:cs typeface="+mj-cs"/>
              </a:rPr>
              <a:t>Интеграция с камерами ФВФ </a:t>
            </a:r>
            <a:r>
              <a:rPr lang="ru-RU" sz="1200" dirty="0" smtClean="0">
                <a:solidFill>
                  <a:srgbClr val="1C4E8A"/>
                </a:solidFill>
                <a:ea typeface="+mj-ea"/>
                <a:cs typeface="+mj-cs"/>
              </a:rPr>
              <a:t>- камеры </a:t>
            </a:r>
            <a:r>
              <a:rPr lang="ru-RU" sz="1200" dirty="0">
                <a:solidFill>
                  <a:srgbClr val="1C4E8A"/>
                </a:solidFill>
                <a:ea typeface="+mj-ea"/>
                <a:cs typeface="+mj-cs"/>
              </a:rPr>
              <a:t>обогащают </a:t>
            </a:r>
            <a:r>
              <a:rPr lang="ru-RU" sz="1200" dirty="0" smtClean="0">
                <a:solidFill>
                  <a:srgbClr val="1C4E8A"/>
                </a:solidFill>
                <a:ea typeface="+mj-ea"/>
                <a:cs typeface="+mj-cs"/>
              </a:rPr>
              <a:t>данные </a:t>
            </a:r>
            <a:r>
              <a:rPr lang="ru-RU" sz="1200" dirty="0">
                <a:solidFill>
                  <a:srgbClr val="1C4E8A"/>
                </a:solidFill>
                <a:ea typeface="+mj-ea"/>
                <a:cs typeface="+mj-cs"/>
              </a:rPr>
              <a:t>треков номерами и типом ТС</a:t>
            </a:r>
          </a:p>
          <a:p>
            <a:pPr algn="just"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71894" y="5719461"/>
            <a:ext cx="4805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 smtClean="0">
                <a:solidFill>
                  <a:srgbClr val="F38313"/>
                </a:solidFill>
                <a:ea typeface="+mj-ea"/>
                <a:cs typeface="+mj-cs"/>
              </a:rPr>
              <a:t>Независимость от погодных условий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" b="-2"/>
          <a:stretch/>
        </p:blipFill>
        <p:spPr>
          <a:xfrm>
            <a:off x="789363" y="3565330"/>
            <a:ext cx="4516653" cy="1252173"/>
          </a:xfrm>
          <a:prstGeom prst="rect">
            <a:avLst/>
          </a:prstGeom>
        </p:spPr>
      </p:pic>
      <p:sp>
        <p:nvSpPr>
          <p:cNvPr id="11" name="Равнобедренный треугольник 10"/>
          <p:cNvSpPr/>
          <p:nvPr/>
        </p:nvSpPr>
        <p:spPr>
          <a:xfrm rot="10800000">
            <a:off x="2784357" y="3173133"/>
            <a:ext cx="133186" cy="11867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/>
          <p:cNvSpPr/>
          <p:nvPr/>
        </p:nvSpPr>
        <p:spPr>
          <a:xfrm rot="5400000">
            <a:off x="4556654" y="2506538"/>
            <a:ext cx="133186" cy="11867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Равнобедренный треугольник 50"/>
          <p:cNvSpPr/>
          <p:nvPr/>
        </p:nvSpPr>
        <p:spPr>
          <a:xfrm rot="16200000">
            <a:off x="1351376" y="2345348"/>
            <a:ext cx="133186" cy="11867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6483997" y="5585221"/>
            <a:ext cx="48055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dirty="0" smtClean="0">
                <a:solidFill>
                  <a:srgbClr val="1C4E8A"/>
                </a:solidFill>
                <a:ea typeface="+mj-ea"/>
                <a:cs typeface="+mj-cs"/>
              </a:rPr>
              <a:t>Обеспечивается постоянный мониторинг обстановки на дороге с кратным снижением слепых зон между камерами</a:t>
            </a:r>
            <a:endParaRPr lang="ru-RU" sz="1400" dirty="0">
              <a:solidFill>
                <a:srgbClr val="1C4E8A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2" b="99390" l="3207" r="89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3057" y="1614790"/>
            <a:ext cx="2683129" cy="5131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5287" y="257249"/>
            <a:ext cx="7156131" cy="534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2400" dirty="0">
                <a:solidFill>
                  <a:srgbClr val="1C4E8A"/>
                </a:solidFill>
                <a:latin typeface="+mj-lt"/>
                <a:cs typeface="+mj-cs"/>
              </a:rPr>
              <a:t>Возможности интеграции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-149145" y="2738940"/>
            <a:ext cx="5821680" cy="3679117"/>
            <a:chOff x="5896264" y="1974432"/>
            <a:chExt cx="5821680" cy="397505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896264" y="1974432"/>
              <a:ext cx="5821680" cy="3975050"/>
              <a:chOff x="5896264" y="1974432"/>
              <a:chExt cx="5821680" cy="3975050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5896264" y="1974432"/>
                <a:ext cx="5821680" cy="3975050"/>
                <a:chOff x="5912717" y="1958469"/>
                <a:chExt cx="5821680" cy="3975050"/>
              </a:xfrm>
            </p:grpSpPr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2717" y="1958469"/>
                  <a:ext cx="5821680" cy="3975050"/>
                </a:xfrm>
                <a:prstGeom prst="rect">
                  <a:avLst/>
                </a:prstGeom>
              </p:spPr>
            </p:pic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9049" y="2198318"/>
                  <a:ext cx="4509016" cy="2861361"/>
                </a:xfrm>
                <a:prstGeom prst="rect">
                  <a:avLst/>
                </a:prstGeom>
              </p:spPr>
            </p:pic>
          </p:grpSp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239"/>
              <a:stretch/>
            </p:blipFill>
            <p:spPr>
              <a:xfrm>
                <a:off x="6532580" y="2193571"/>
                <a:ext cx="4529032" cy="2984590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8121619" y="3304115"/>
              <a:ext cx="1936781" cy="681692"/>
            </a:xfrm>
            <a:prstGeom prst="rect">
              <a:avLst/>
            </a:prstGeom>
            <a:noFill/>
            <a:effectLst>
              <a:glow rad="635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200" b="1" dirty="0" smtClean="0">
                  <a:solidFill>
                    <a:srgbClr val="C00000"/>
                  </a:solidFill>
                </a:rPr>
                <a:t>ВНИМАНИЕ</a:t>
              </a:r>
            </a:p>
            <a:p>
              <a:pPr algn="ctr"/>
              <a:r>
                <a:rPr lang="ru-RU" sz="900" b="1" dirty="0" smtClean="0">
                  <a:solidFill>
                    <a:schemeClr val="bg1"/>
                  </a:solidFill>
                </a:rPr>
                <a:t>ПЕШЕХОД</a:t>
              </a:r>
              <a:br>
                <a:rPr lang="ru-RU" sz="900" b="1" dirty="0" smtClean="0">
                  <a:solidFill>
                    <a:schemeClr val="bg1"/>
                  </a:solidFill>
                </a:rPr>
              </a:br>
              <a:r>
                <a:rPr lang="ru-RU" sz="900" b="1" dirty="0" smtClean="0">
                  <a:solidFill>
                    <a:schemeClr val="bg1"/>
                  </a:solidFill>
                </a:rPr>
                <a:t>ОСТАНОВКА АВТОМОБИЛЯ</a:t>
              </a:r>
              <a:endParaRPr lang="ru-RU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9508" y="3994728"/>
              <a:ext cx="1727932" cy="467982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313296" y="1614791"/>
            <a:ext cx="4620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1C4E8A"/>
                </a:solidFill>
                <a:latin typeface="Montserrat-Regular"/>
              </a:rPr>
              <a:t>Оператор</a:t>
            </a:r>
            <a:r>
              <a:rPr lang="ru-RU" sz="1400" dirty="0" smtClean="0">
                <a:latin typeface="Montserrat-Regular"/>
              </a:rPr>
              <a:t> </a:t>
            </a:r>
            <a:r>
              <a:rPr lang="ru-RU" sz="1400" b="1" dirty="0" smtClean="0">
                <a:solidFill>
                  <a:srgbClr val="ED762A"/>
                </a:solidFill>
                <a:latin typeface="Montserrat-Regular"/>
              </a:rPr>
              <a:t>АСУДД </a:t>
            </a:r>
            <a:r>
              <a:rPr lang="ru-RU" sz="1400" dirty="0">
                <a:solidFill>
                  <a:srgbClr val="1C4E8A"/>
                </a:solidFill>
                <a:latin typeface="Montserrat-Regular"/>
              </a:rPr>
              <a:t>на основе информации от </a:t>
            </a:r>
            <a:r>
              <a:rPr lang="ru-RU" sz="1400" b="1" dirty="0" smtClean="0">
                <a:solidFill>
                  <a:srgbClr val="ED762A"/>
                </a:solidFill>
                <a:latin typeface="Montserrat-Regular"/>
              </a:rPr>
              <a:t>АИС АМ </a:t>
            </a:r>
            <a:r>
              <a:rPr lang="ru-RU" sz="1400" dirty="0" smtClean="0">
                <a:solidFill>
                  <a:srgbClr val="1C4E8A"/>
                </a:solidFill>
                <a:latin typeface="Montserrat-Regular"/>
              </a:rPr>
              <a:t>в ручном или автоматическом режиме может направлять ближайшую поворотную обзорную камеру на место выявленного инцидента</a:t>
            </a:r>
            <a:endParaRPr lang="ru-RU" sz="1400" b="1" dirty="0">
              <a:solidFill>
                <a:srgbClr val="1C4E8A"/>
              </a:solidFill>
            </a:endParaRPr>
          </a:p>
        </p:txBody>
      </p:sp>
      <p:pic>
        <p:nvPicPr>
          <p:cNvPr id="19" name="Изображение 19"/>
          <p:cNvPicPr/>
          <p:nvPr/>
        </p:nvPicPr>
        <p:blipFill>
          <a:blip r:embed="rId9"/>
          <a:stretch>
            <a:fillRect/>
          </a:stretch>
        </p:blipFill>
        <p:spPr>
          <a:xfrm>
            <a:off x="7348711" y="3792808"/>
            <a:ext cx="4550493" cy="20852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Группа 17"/>
          <p:cNvGrpSpPr/>
          <p:nvPr/>
        </p:nvGrpSpPr>
        <p:grpSpPr>
          <a:xfrm>
            <a:off x="7357389" y="1689663"/>
            <a:ext cx="4535920" cy="1872143"/>
            <a:chOff x="7347164" y="2225527"/>
            <a:chExt cx="4149359" cy="1712595"/>
          </a:xfrm>
        </p:grpSpPr>
        <p:pic>
          <p:nvPicPr>
            <p:cNvPr id="14" name="Изображение 1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7347164" y="2225527"/>
              <a:ext cx="4149359" cy="17125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Стрелка вниз 14"/>
            <p:cNvSpPr/>
            <p:nvPr/>
          </p:nvSpPr>
          <p:spPr>
            <a:xfrm>
              <a:off x="10952618" y="2867503"/>
              <a:ext cx="117337" cy="300832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rgbClr val="F383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416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753" y="165132"/>
            <a:ext cx="6118983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1C4E8A"/>
                </a:solidFill>
                <a:latin typeface="+mj-lt"/>
                <a:ea typeface="+mj-ea"/>
                <a:cs typeface="+mj-cs"/>
              </a:rPr>
              <a:t>РАССЛЕДОВАНИИ ОБСТОЯТЕЛЬСТВ ДТП </a:t>
            </a:r>
          </a:p>
          <a:p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вне поля зрения камер</a:t>
            </a:r>
            <a:endParaRPr lang="ru-RU" sz="1700" b="1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520800" y="1029431"/>
            <a:ext cx="3849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1200" b="1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Официальные </a:t>
            </a:r>
            <a:r>
              <a:rPr lang="ru-RU" altLang="ru-RU" sz="1200" b="1" dirty="0">
                <a:solidFill>
                  <a:srgbClr val="1C4E8A"/>
                </a:solidFill>
                <a:cs typeface="Gotham Pro Light" panose="02000503030000020004" pitchFamily="2" charset="0"/>
              </a:rPr>
              <a:t>данные </a:t>
            </a:r>
            <a:r>
              <a:rPr lang="ru-RU" altLang="ru-RU" sz="1200" b="1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ГИБДД</a:t>
            </a:r>
          </a:p>
          <a:p>
            <a:pPr algn="just"/>
            <a:r>
              <a:rPr lang="ru-RU" alt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09.10.2023 произошло ДТП. </a:t>
            </a:r>
          </a:p>
          <a:p>
            <a:pPr algn="just"/>
            <a:r>
              <a:rPr lang="ru-RU" alt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Грузовой </a:t>
            </a:r>
            <a:r>
              <a:rPr lang="ru-RU" altLang="ru-RU" sz="1200" dirty="0">
                <a:solidFill>
                  <a:srgbClr val="1C4E8A"/>
                </a:solidFill>
                <a:cs typeface="Gotham Pro Light" panose="02000503030000020004" pitchFamily="2" charset="0"/>
              </a:rPr>
              <a:t>автомобиль произвел столкновение с легковым автомобилем (врезался в него сзади</a:t>
            </a:r>
            <a:r>
              <a:rPr lang="ru-RU" alt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6830" y="3497634"/>
            <a:ext cx="4136778" cy="2690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200" b="1" dirty="0">
                <a:solidFill>
                  <a:srgbClr val="1C4E8A"/>
                </a:solidFill>
                <a:cs typeface="Gotham Pro Light" panose="02000503030000020004" pitchFamily="2" charset="0"/>
              </a:rPr>
              <a:t>Вывод по данным АИС АМ: </a:t>
            </a:r>
            <a:endParaRPr lang="ru-RU" sz="1200" dirty="0">
              <a:solidFill>
                <a:srgbClr val="1C4E8A"/>
              </a:solidFill>
              <a:cs typeface="Gotham Pro Light" panose="02000503030000020004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C4E8A"/>
                </a:solidFill>
                <a:cs typeface="Gotham Pro Light" panose="02000503030000020004" pitchFamily="2" charset="0"/>
              </a:rPr>
              <a:t>Легковой автомобиль двигался с замедлением (80 км/ч -&gt;0 км/ч) и остановился </a:t>
            </a:r>
            <a:r>
              <a:rPr 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на </a:t>
            </a:r>
            <a:r>
              <a:rPr lang="ru-RU" sz="1200" dirty="0">
                <a:solidFill>
                  <a:srgbClr val="1C4E8A"/>
                </a:solidFill>
                <a:cs typeface="Gotham Pro Light" panose="02000503030000020004" pitchFamily="2" charset="0"/>
              </a:rPr>
              <a:t>проезжей части </a:t>
            </a:r>
            <a:r>
              <a:rPr 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без </a:t>
            </a:r>
            <a:r>
              <a:rPr lang="ru-RU" sz="1200" dirty="0">
                <a:solidFill>
                  <a:srgbClr val="1C4E8A"/>
                </a:solidFill>
                <a:cs typeface="Gotham Pro Light" panose="02000503030000020004" pitchFamily="2" charset="0"/>
              </a:rPr>
              <a:t>съезда на обочину. </a:t>
            </a:r>
            <a:endParaRPr lang="ru-RU" sz="1200" dirty="0" smtClean="0">
              <a:solidFill>
                <a:srgbClr val="1C4E8A"/>
              </a:solidFill>
              <a:cs typeface="Gotham Pro Light" panose="02000503030000020004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Через </a:t>
            </a:r>
            <a:r>
              <a:rPr lang="ru-RU" sz="1200" dirty="0">
                <a:solidFill>
                  <a:srgbClr val="1C4E8A"/>
                </a:solidFill>
                <a:cs typeface="Gotham Pro Light" panose="02000503030000020004" pitchFamily="2" charset="0"/>
              </a:rPr>
              <a:t>8 секунд после остановки в легковой автомобиль врезался едущий сзади </a:t>
            </a:r>
            <a:r>
              <a:rPr 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грузовой автомобиль (цементовоз), который до </a:t>
            </a:r>
            <a:r>
              <a:rPr lang="ru-RU" sz="1200" dirty="0">
                <a:solidFill>
                  <a:srgbClr val="1C4E8A"/>
                </a:solidFill>
                <a:cs typeface="Gotham Pro Light" panose="02000503030000020004" pitchFamily="2" charset="0"/>
              </a:rPr>
              <a:t>ДТП двигался с постоянной скоростью </a:t>
            </a:r>
            <a:r>
              <a:rPr 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83 </a:t>
            </a:r>
            <a:r>
              <a:rPr lang="ru-RU" sz="1200" dirty="0">
                <a:solidFill>
                  <a:srgbClr val="1C4E8A"/>
                </a:solidFill>
                <a:cs typeface="Gotham Pro Light" panose="02000503030000020004" pitchFamily="2" charset="0"/>
              </a:rPr>
              <a:t>км/ч и перед ДТП скорость не снижал. </a:t>
            </a:r>
            <a:endParaRPr lang="ru-RU" sz="1200" dirty="0" smtClean="0">
              <a:solidFill>
                <a:srgbClr val="1C4E8A"/>
              </a:solidFill>
              <a:cs typeface="Gotham Pro Light" panose="02000503030000020004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После </a:t>
            </a:r>
            <a:r>
              <a:rPr lang="ru-RU" sz="1200" dirty="0">
                <a:solidFill>
                  <a:srgbClr val="1C4E8A"/>
                </a:solidFill>
                <a:cs typeface="Gotham Pro Light" panose="02000503030000020004" pitchFamily="2" charset="0"/>
              </a:rPr>
              <a:t>момента  удара цементовоз начал резко замедляться и остановился через 160 м после места удара, после остановки стоял с заведенным двигателем</a:t>
            </a:r>
            <a:r>
              <a:rPr lang="ru-RU" sz="1200" dirty="0" smtClean="0">
                <a:solidFill>
                  <a:srgbClr val="1C4E8A"/>
                </a:solidFill>
                <a:cs typeface="Gotham Pro Light" panose="02000503030000020004" pitchFamily="2" charset="0"/>
              </a:rPr>
              <a:t>.</a:t>
            </a:r>
          </a:p>
          <a:p>
            <a:pPr algn="just"/>
            <a:r>
              <a:rPr lang="ru-RU" sz="1200" dirty="0" smtClean="0">
                <a:cs typeface="Gotham Pro Light" panose="02000503030000020004" pitchFamily="2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6662" y="5923370"/>
            <a:ext cx="3464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38313"/>
                </a:solidFill>
                <a:cs typeface="Gotham Pro Light" panose="02000503030000020004" pitchFamily="2" charset="0"/>
              </a:rPr>
              <a:t>Установлено время ДТП: 12:43:46</a:t>
            </a:r>
            <a:endParaRPr lang="ru-RU" sz="1400" b="1" dirty="0">
              <a:solidFill>
                <a:srgbClr val="F38313"/>
              </a:solidFill>
              <a:cs typeface="Gotham Pro Light" panose="02000503030000020004" pitchFamily="2" charset="0"/>
            </a:endParaRPr>
          </a:p>
        </p:txBody>
      </p:sp>
      <p:pic>
        <p:nvPicPr>
          <p:cNvPr id="6" name="Изображение 9" descr="Легковой автомобиль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05" y="2064229"/>
            <a:ext cx="3848777" cy="1378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25400" endPos="0" dist="5000" dir="5400000" sy="-100000" algn="bl" rotWithShape="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4195259" y="1256268"/>
            <a:ext cx="8378660" cy="5179535"/>
            <a:chOff x="4195259" y="1165833"/>
            <a:chExt cx="8378660" cy="5179535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195259" y="1165833"/>
              <a:ext cx="8378660" cy="5179535"/>
              <a:chOff x="4045833" y="1125382"/>
              <a:chExt cx="8378660" cy="5179535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45833" y="1125382"/>
                <a:ext cx="8378660" cy="5179535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4887206" y="1310566"/>
                <a:ext cx="6726155" cy="39600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Равнобедренный треугольник 38"/>
              <p:cNvSpPr/>
              <p:nvPr/>
            </p:nvSpPr>
            <p:spPr>
              <a:xfrm>
                <a:off x="9540497" y="4704803"/>
                <a:ext cx="171927" cy="152841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9753404" y="4170690"/>
                <a:ext cx="1764981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000" dirty="0">
                    <a:solidFill>
                      <a:srgbClr val="1C4E8A"/>
                    </a:solidFill>
                    <a:cs typeface="Gotham Pro Light" panose="02000503030000020004" pitchFamily="2" charset="0"/>
                  </a:rPr>
                  <a:t>Время ДТП (точность до минуты): </a:t>
                </a:r>
                <a:r>
                  <a:rPr lang="ru-RU" sz="1200" b="1" dirty="0">
                    <a:solidFill>
                      <a:srgbClr val="F38313"/>
                    </a:solidFill>
                    <a:cs typeface="Gotham Pro Light" panose="02000503030000020004" pitchFamily="2" charset="0"/>
                  </a:rPr>
                  <a:t>12:43:46</a:t>
                </a: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691860" y="1412654"/>
                <a:ext cx="1832953" cy="783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400" b="1" dirty="0">
                    <a:solidFill>
                      <a:srgbClr val="F38313"/>
                    </a:solidFill>
                    <a:cs typeface="Gotham Pro Light" panose="02000503030000020004" pitchFamily="2" charset="0"/>
                  </a:rPr>
                  <a:t>Данные акустического мониторинга:</a:t>
                </a:r>
              </a:p>
            </p:txBody>
          </p:sp>
        </p:grp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981" t="-1" r="20669" b="42839"/>
            <a:stretch/>
          </p:blipFill>
          <p:spPr>
            <a:xfrm>
              <a:off x="5461528" y="1457410"/>
              <a:ext cx="4332348" cy="318126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11691" y="3155067"/>
              <a:ext cx="1731933" cy="979672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7937" y="2218826"/>
              <a:ext cx="1742051" cy="882488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Прямоугольник 2"/>
            <p:cNvSpPr>
              <a:spLocks noChangeArrowheads="1"/>
            </p:cNvSpPr>
            <p:nvPr/>
          </p:nvSpPr>
          <p:spPr bwMode="auto">
            <a:xfrm rot="16200000">
              <a:off x="4838774" y="4141377"/>
              <a:ext cx="808416" cy="246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altLang="zh-CN" sz="1000" dirty="0" smtClean="0">
                  <a:ea typeface="SimSun" panose="02010600030101010101" pitchFamily="2" charset="-122"/>
                  <a:cs typeface="Arial" panose="020B0604020202020204" pitchFamily="34" charset="0"/>
                </a:rPr>
                <a:t>Время, с</a:t>
              </a:r>
              <a:endParaRPr lang="ru-RU" altLang="zh-CN" sz="1000" dirty="0"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Прямоугольник 2"/>
            <p:cNvSpPr>
              <a:spLocks noChangeArrowheads="1"/>
            </p:cNvSpPr>
            <p:nvPr/>
          </p:nvSpPr>
          <p:spPr bwMode="auto">
            <a:xfrm>
              <a:off x="5886836" y="4752503"/>
              <a:ext cx="160184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altLang="zh-CN" sz="1000" dirty="0" smtClean="0">
                  <a:ea typeface="SimSun" panose="02010600030101010101" pitchFamily="2" charset="-122"/>
                  <a:cs typeface="Arial" panose="020B0604020202020204" pitchFamily="34" charset="0"/>
                </a:rPr>
                <a:t>Участок, м</a:t>
              </a:r>
              <a:endParaRPr lang="ru-RU" altLang="zh-CN" sz="1000" dirty="0"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085025" y="3247624"/>
              <a:ext cx="385042" cy="216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800" dirty="0">
                  <a:cs typeface="Gotham Pro Light" panose="02000503030000020004" pitchFamily="2" charset="0"/>
                </a:rPr>
                <a:t>11:10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079565" y="2571474"/>
              <a:ext cx="436338" cy="216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800" dirty="0" smtClean="0">
                  <a:cs typeface="Gotham Pro Light" panose="02000503030000020004" pitchFamily="2" charset="0"/>
                </a:rPr>
                <a:t>10:50</a:t>
              </a:r>
              <a:endParaRPr lang="ru-RU" sz="800" dirty="0">
                <a:cs typeface="Gotham Pro Light" panose="02000503030000020004" pitchFamily="2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069145" y="1946071"/>
              <a:ext cx="436338" cy="216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800" dirty="0" smtClean="0">
                  <a:cs typeface="Gotham Pro Light" panose="02000503030000020004" pitchFamily="2" charset="0"/>
                </a:rPr>
                <a:t>10:30</a:t>
              </a:r>
              <a:endParaRPr lang="ru-RU" sz="800" dirty="0">
                <a:cs typeface="Gotham Pro Light" panose="02000503030000020004" pitchFamily="2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089985" y="1411172"/>
              <a:ext cx="415498" cy="216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800" dirty="0" smtClean="0">
                  <a:cs typeface="Gotham Pro Light" panose="02000503030000020004" pitchFamily="2" charset="0"/>
                </a:rPr>
                <a:t>10:10</a:t>
              </a:r>
              <a:endParaRPr lang="ru-RU" sz="800" dirty="0">
                <a:cs typeface="Gotham Pro Light" panose="02000503030000020004" pitchFamily="2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6653872" y="3095149"/>
              <a:ext cx="437333" cy="413976"/>
            </a:xfrm>
            <a:prstGeom prst="ellipse">
              <a:avLst/>
            </a:prstGeom>
            <a:noFill/>
            <a:ln w="28575">
              <a:solidFill>
                <a:srgbClr val="F38313">
                  <a:alpha val="67000"/>
                </a:srgbClr>
              </a:solidFill>
            </a:ln>
            <a:effectLst>
              <a:glow>
                <a:schemeClr val="bg1"/>
              </a:glow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4" descr="https://img2.freepng.ru/20180703/evz/kisspng-camera-logo-photography-clip-art-5b3bccc7496876.449827091530645703300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9556" y1="35769" x2="32000" y2="34231"/>
                          <a14:foregroundMark x1="41333" y1="39808" x2="39556" y2="44231"/>
                          <a14:foregroundMark x1="45778" y1="49615" x2="45444" y2="5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4306" y="2252238"/>
              <a:ext cx="627101" cy="371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Скругленный прямоугольник 19"/>
            <p:cNvSpPr/>
            <p:nvPr/>
          </p:nvSpPr>
          <p:spPr>
            <a:xfrm>
              <a:off x="9958843" y="2850114"/>
              <a:ext cx="1010661" cy="230029"/>
            </a:xfrm>
            <a:prstGeom prst="roundRect">
              <a:avLst>
                <a:gd name="adj" fmla="val 11852"/>
              </a:avLst>
            </a:prstGeom>
            <a:solidFill>
              <a:srgbClr val="FFFFFF">
                <a:alpha val="72157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800" dirty="0" smtClean="0">
                  <a:solidFill>
                    <a:srgbClr val="1C4E8A"/>
                  </a:solidFill>
                </a:rPr>
                <a:t>Участник ДТП 1</a:t>
              </a:r>
            </a:p>
          </p:txBody>
        </p:sp>
        <p:pic>
          <p:nvPicPr>
            <p:cNvPr id="21" name="Picture 4" descr="https://img2.freepng.ru/20180703/evz/kisspng-camera-logo-photography-clip-art-5b3bccc7496876.449827091530645703300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9556" y1="35769" x2="32000" y2="34231"/>
                          <a14:foregroundMark x1="41333" y1="39808" x2="39556" y2="44231"/>
                          <a14:foregroundMark x1="45778" y1="49615" x2="45444" y2="5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2337" y="4913359"/>
              <a:ext cx="627101" cy="371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единительная линия 21"/>
            <p:cNvCxnSpPr/>
            <p:nvPr/>
          </p:nvCxnSpPr>
          <p:spPr>
            <a:xfrm>
              <a:off x="9732228" y="1496304"/>
              <a:ext cx="14700" cy="3092299"/>
            </a:xfrm>
            <a:prstGeom prst="line">
              <a:avLst/>
            </a:prstGeom>
            <a:ln w="3175">
              <a:solidFill>
                <a:srgbClr val="F38313">
                  <a:alpha val="17000"/>
                </a:srgbClr>
              </a:solidFill>
            </a:ln>
            <a:effectLst>
              <a:glow rad="101600">
                <a:schemeClr val="accent5">
                  <a:lumMod val="60000"/>
                  <a:lumOff val="4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Скругленный прямоугольник 22"/>
            <p:cNvSpPr/>
            <p:nvPr/>
          </p:nvSpPr>
          <p:spPr>
            <a:xfrm>
              <a:off x="6291283" y="3718230"/>
              <a:ext cx="2300589" cy="432792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79000"/>
              </a:srgbClr>
            </a:solidFill>
            <a:ln>
              <a:solidFill>
                <a:srgbClr val="1C4E8A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1C4E8A"/>
                  </a:solidFill>
                </a:rPr>
                <a:t>Остановка грузового автомобиля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7555966" y="3191096"/>
              <a:ext cx="548553" cy="21639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79000"/>
              </a:srgbClr>
            </a:solidFill>
            <a:ln>
              <a:solidFill>
                <a:srgbClr val="1C4E8A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1C4E8A"/>
                  </a:solidFill>
                </a:rPr>
                <a:t>ДТП</a:t>
              </a:r>
              <a:endParaRPr lang="ru-RU" sz="1000" b="1" dirty="0">
                <a:solidFill>
                  <a:srgbClr val="1C4E8A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7131778" y="1499624"/>
              <a:ext cx="1211466" cy="328613"/>
            </a:xfrm>
            <a:prstGeom prst="roundRect">
              <a:avLst>
                <a:gd name="adj" fmla="val 11852"/>
              </a:avLst>
            </a:prstGeom>
            <a:solidFill>
              <a:srgbClr val="FFFFFF">
                <a:alpha val="79000"/>
              </a:srgbClr>
            </a:solidFill>
            <a:ln>
              <a:solidFill>
                <a:srgbClr val="1C4E8A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1C4E8A"/>
                  </a:solidFill>
                </a:rPr>
                <a:t>Легковой автомобиль</a:t>
              </a:r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 flipH="1">
              <a:off x="7303653" y="3336304"/>
              <a:ext cx="201673" cy="8671"/>
            </a:xfrm>
            <a:prstGeom prst="straightConnector1">
              <a:avLst/>
            </a:prstGeom>
            <a:ln w="76200">
              <a:solidFill>
                <a:srgbClr val="FFFFFF"/>
              </a:solidFill>
              <a:headEnd w="sm" len="med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4" descr="https://img2.freepng.ru/20180703/evz/kisspng-camera-logo-photography-clip-art-5b3bccc7496876.449827091530645703300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9556" y1="35769" x2="32000" y2="34231"/>
                          <a14:foregroundMark x1="41333" y1="39808" x2="39556" y2="44231"/>
                          <a14:foregroundMark x1="45778" y1="49615" x2="45444" y2="5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2824" y="3168354"/>
              <a:ext cx="627101" cy="371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Скругленный прямоугольник 27"/>
            <p:cNvSpPr/>
            <p:nvPr/>
          </p:nvSpPr>
          <p:spPr>
            <a:xfrm>
              <a:off x="9967656" y="3830086"/>
              <a:ext cx="1057353" cy="230029"/>
            </a:xfrm>
            <a:prstGeom prst="roundRect">
              <a:avLst>
                <a:gd name="adj" fmla="val 11852"/>
              </a:avLst>
            </a:prstGeom>
            <a:solidFill>
              <a:srgbClr val="FFFFFF">
                <a:alpha val="72157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800" dirty="0" smtClean="0">
                  <a:solidFill>
                    <a:srgbClr val="1C4E8A"/>
                  </a:solidFill>
                </a:rPr>
                <a:t>Участник ДТП 2</a:t>
              </a: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6894468" y="1804415"/>
              <a:ext cx="2721974" cy="1074309"/>
            </a:xfrm>
            <a:custGeom>
              <a:avLst/>
              <a:gdLst>
                <a:gd name="connsiteX0" fmla="*/ 2682240 w 2682240"/>
                <a:gd name="connsiteY0" fmla="*/ 0 h 1303020"/>
                <a:gd name="connsiteX1" fmla="*/ 1021080 w 2682240"/>
                <a:gd name="connsiteY1" fmla="*/ 579120 h 1303020"/>
                <a:gd name="connsiteX2" fmla="*/ 0 w 2682240"/>
                <a:gd name="connsiteY2" fmla="*/ 1303020 h 130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2240" h="1303020">
                  <a:moveTo>
                    <a:pt x="2682240" y="0"/>
                  </a:moveTo>
                  <a:cubicBezTo>
                    <a:pt x="2075180" y="180975"/>
                    <a:pt x="1468120" y="361950"/>
                    <a:pt x="1021080" y="579120"/>
                  </a:cubicBezTo>
                  <a:cubicBezTo>
                    <a:pt x="574040" y="796290"/>
                    <a:pt x="81280" y="1198880"/>
                    <a:pt x="0" y="1303020"/>
                  </a:cubicBezTo>
                </a:path>
              </a:pathLst>
            </a:custGeom>
            <a:noFill/>
            <a:ln w="34925">
              <a:solidFill>
                <a:srgbClr val="FFFFFF">
                  <a:alpha val="60000"/>
                </a:srgbClr>
              </a:solidFill>
            </a:ln>
            <a:effectLst>
              <a:glow rad="101600">
                <a:srgbClr val="00B050">
                  <a:alpha val="71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 flipH="1">
              <a:off x="6055273" y="3935729"/>
              <a:ext cx="201673" cy="8671"/>
            </a:xfrm>
            <a:prstGeom prst="straightConnector1">
              <a:avLst/>
            </a:prstGeom>
            <a:ln w="76200">
              <a:solidFill>
                <a:srgbClr val="FFFFFF"/>
              </a:solidFill>
              <a:headEnd w="sm" len="med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Скругленный прямоугольник 30"/>
            <p:cNvSpPr/>
            <p:nvPr/>
          </p:nvSpPr>
          <p:spPr>
            <a:xfrm>
              <a:off x="5517163" y="2336523"/>
              <a:ext cx="1762933" cy="21639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79000"/>
              </a:srgbClr>
            </a:solidFill>
            <a:ln>
              <a:solidFill>
                <a:srgbClr val="1C4E8A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1C4E8A"/>
                  </a:solidFill>
                </a:rPr>
                <a:t>Остановка автомобиля</a:t>
              </a:r>
            </a:p>
          </p:txBody>
        </p:sp>
        <p:cxnSp>
          <p:nvCxnSpPr>
            <p:cNvPr id="32" name="Прямая со стрелкой 31"/>
            <p:cNvCxnSpPr/>
            <p:nvPr/>
          </p:nvCxnSpPr>
          <p:spPr>
            <a:xfrm>
              <a:off x="6894468" y="2608525"/>
              <a:ext cx="1" cy="222507"/>
            </a:xfrm>
            <a:prstGeom prst="straightConnector1">
              <a:avLst/>
            </a:prstGeom>
            <a:ln w="76200">
              <a:solidFill>
                <a:srgbClr val="FFFFFF"/>
              </a:solidFill>
              <a:headEnd w="sm" len="med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Скругленный прямоугольник 32"/>
            <p:cNvSpPr/>
            <p:nvPr/>
          </p:nvSpPr>
          <p:spPr>
            <a:xfrm>
              <a:off x="8426404" y="2920577"/>
              <a:ext cx="1211466" cy="328613"/>
            </a:xfrm>
            <a:prstGeom prst="roundRect">
              <a:avLst>
                <a:gd name="adj" fmla="val 11852"/>
              </a:avLst>
            </a:prstGeom>
            <a:solidFill>
              <a:srgbClr val="FFFFFF">
                <a:alpha val="79000"/>
              </a:srgbClr>
            </a:solidFill>
            <a:ln>
              <a:solidFill>
                <a:srgbClr val="1C4E8A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1C4E8A"/>
                  </a:solidFill>
                </a:rPr>
                <a:t>Грузовой автомобиль</a:t>
              </a:r>
            </a:p>
          </p:txBody>
        </p:sp>
        <p:cxnSp>
          <p:nvCxnSpPr>
            <p:cNvPr id="35" name="Прямая со стрелкой 34"/>
            <p:cNvCxnSpPr/>
            <p:nvPr/>
          </p:nvCxnSpPr>
          <p:spPr>
            <a:xfrm>
              <a:off x="8197659" y="1900512"/>
              <a:ext cx="1" cy="222507"/>
            </a:xfrm>
            <a:prstGeom prst="straightConnector1">
              <a:avLst/>
            </a:prstGeom>
            <a:ln w="76200">
              <a:solidFill>
                <a:srgbClr val="FFFFFF"/>
              </a:solidFill>
              <a:headEnd w="sm" len="med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rot="10800000">
              <a:off x="9412563" y="2664274"/>
              <a:ext cx="1" cy="222507"/>
            </a:xfrm>
            <a:prstGeom prst="straightConnector1">
              <a:avLst/>
            </a:prstGeom>
            <a:ln w="76200">
              <a:solidFill>
                <a:srgbClr val="FFFFFF"/>
              </a:solidFill>
              <a:headEnd w="sm" len="med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88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86185" y="967154"/>
            <a:ext cx="11605815" cy="5890846"/>
            <a:chOff x="586185" y="958363"/>
            <a:chExt cx="11605815" cy="589084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utout trans="50000"/>
                      </a14:imgEffect>
                      <a14:imgEffect>
                        <a14:sharpenSoften amount="8000"/>
                      </a14:imgEffect>
                      <a14:imgEffect>
                        <a14:colorTemperature colorTemp="11400"/>
                      </a14:imgEffect>
                      <a14:imgEffect>
                        <a14:brightnessContrast contras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8502"/>
            <a:stretch/>
          </p:blipFill>
          <p:spPr>
            <a:xfrm>
              <a:off x="4653789" y="974749"/>
              <a:ext cx="7538211" cy="5872936"/>
            </a:xfrm>
            <a:prstGeom prst="rect">
              <a:avLst/>
            </a:prstGeom>
          </p:spPr>
        </p:pic>
        <p:sp>
          <p:nvSpPr>
            <p:cNvPr id="96" name="Прямоугольник 95"/>
            <p:cNvSpPr/>
            <p:nvPr/>
          </p:nvSpPr>
          <p:spPr>
            <a:xfrm>
              <a:off x="586185" y="974749"/>
              <a:ext cx="9224820" cy="5872936"/>
            </a:xfrm>
            <a:prstGeom prst="rect">
              <a:avLst/>
            </a:prstGeom>
            <a:gradFill flip="none" rotWithShape="1">
              <a:gsLst>
                <a:gs pos="4400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9942" y="958363"/>
              <a:ext cx="7398705" cy="5890846"/>
            </a:xfrm>
            <a:prstGeom prst="rect">
              <a:avLst/>
            </a:prstGeom>
          </p:spPr>
        </p:pic>
      </p:grpSp>
      <p:sp>
        <p:nvSpPr>
          <p:cNvPr id="117" name="TextBox 116"/>
          <p:cNvSpPr txBox="1"/>
          <p:nvPr/>
        </p:nvSpPr>
        <p:spPr>
          <a:xfrm>
            <a:off x="6556882" y="2057792"/>
            <a:ext cx="838207" cy="41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D25C20"/>
                </a:solidFill>
                <a:latin typeface="Montserrat" panose="00000500000000000000" pitchFamily="2" charset="-52"/>
              </a:rPr>
              <a:t>RSU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918115" y="2292171"/>
            <a:ext cx="14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ED762A"/>
                </a:solidFill>
                <a:latin typeface="Montserrat" panose="00000500000000000000" pitchFamily="2" charset="-52"/>
              </a:rPr>
              <a:t>одновременно</a:t>
            </a:r>
            <a:r>
              <a:rPr lang="ru-RU" sz="1400" dirty="0" smtClean="0">
                <a:solidFill>
                  <a:srgbClr val="ED762A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smtClean="0">
                <a:solidFill>
                  <a:srgbClr val="ED762A"/>
                </a:solidFill>
                <a:latin typeface="Montserrat" panose="00000500000000000000" pitchFamily="2" charset="-52"/>
              </a:rPr>
              <a:t>C-V2X </a:t>
            </a:r>
            <a:r>
              <a:rPr lang="ru-RU" sz="1400" dirty="0" smtClean="0">
                <a:solidFill>
                  <a:srgbClr val="ED762A"/>
                </a:solidFill>
                <a:latin typeface="Montserrat" panose="00000500000000000000" pitchFamily="2" charset="-52"/>
              </a:rPr>
              <a:t>и </a:t>
            </a:r>
            <a:r>
              <a:rPr lang="en-US" sz="1400" dirty="0" smtClean="0">
                <a:solidFill>
                  <a:srgbClr val="ED762A"/>
                </a:solidFill>
                <a:latin typeface="Montserrat" panose="00000500000000000000" pitchFamily="2" charset="-52"/>
              </a:rPr>
              <a:t>DSRC</a:t>
            </a:r>
            <a:endParaRPr lang="en-US" sz="1400" dirty="0">
              <a:solidFill>
                <a:srgbClr val="ED762A"/>
              </a:solidFill>
              <a:latin typeface="Montserrat" panose="00000500000000000000" pitchFamily="2" charset="-52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210062" y="4014945"/>
            <a:ext cx="1379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D25C20"/>
                </a:solidFill>
                <a:latin typeface="Montserrat" panose="00000500000000000000" pitchFamily="2" charset="-52"/>
              </a:rPr>
              <a:t>Коммутатор</a:t>
            </a:r>
            <a:endParaRPr lang="en-US" sz="900" b="1" dirty="0">
              <a:solidFill>
                <a:srgbClr val="D25C20"/>
              </a:solidFill>
              <a:latin typeface="Montserrat" panose="00000500000000000000" pitchFamily="2" charset="-5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556882" y="6375847"/>
            <a:ext cx="1959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D25C20"/>
                </a:solidFill>
                <a:latin typeface="Montserrat" panose="00000500000000000000" pitchFamily="2" charset="-52"/>
              </a:rPr>
              <a:t>Силовой кабель</a:t>
            </a:r>
            <a:endParaRPr lang="en-US" sz="1400" b="1" dirty="0">
              <a:solidFill>
                <a:srgbClr val="D25C20"/>
              </a:solidFill>
              <a:latin typeface="Montserrat" panose="00000500000000000000" pitchFamily="2" charset="-52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811304" y="5993080"/>
            <a:ext cx="1959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D25C20"/>
                </a:solidFill>
                <a:latin typeface="Montserrat" panose="00000500000000000000" pitchFamily="2" charset="-52"/>
              </a:rPr>
              <a:t>ВОЛС ЛКС ТМК</a:t>
            </a:r>
            <a:endParaRPr lang="en-US" sz="1400" b="1" dirty="0">
              <a:solidFill>
                <a:srgbClr val="D25C20"/>
              </a:solidFill>
              <a:latin typeface="Montserrat" panose="00000500000000000000" pitchFamily="2" charset="-52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800750" y="4076348"/>
            <a:ext cx="838207" cy="41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D25C20"/>
                </a:solidFill>
                <a:latin typeface="Montserrat" panose="00000500000000000000" pitchFamily="2" charset="-52"/>
              </a:rPr>
              <a:t>OBU</a:t>
            </a:r>
            <a:endParaRPr lang="en-US" sz="2000" b="1" dirty="0">
              <a:solidFill>
                <a:srgbClr val="D25C20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Дуга 17"/>
          <p:cNvSpPr/>
          <p:nvPr/>
        </p:nvSpPr>
        <p:spPr>
          <a:xfrm rot="21437947">
            <a:off x="7597116" y="1508874"/>
            <a:ext cx="1936172" cy="2188548"/>
          </a:xfrm>
          <a:prstGeom prst="arc">
            <a:avLst>
              <a:gd name="adj1" fmla="val 12519469"/>
              <a:gd name="adj2" fmla="val 107773"/>
            </a:avLst>
          </a:prstGeom>
          <a:ln w="28575" cap="flat" cmpd="sng" algn="ctr">
            <a:solidFill>
              <a:srgbClr val="A1471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Дуга 122"/>
          <p:cNvSpPr/>
          <p:nvPr/>
        </p:nvSpPr>
        <p:spPr>
          <a:xfrm rot="21094357">
            <a:off x="7129866" y="1910831"/>
            <a:ext cx="3979223" cy="3724684"/>
          </a:xfrm>
          <a:prstGeom prst="arc">
            <a:avLst>
              <a:gd name="adj1" fmla="val 14039803"/>
              <a:gd name="adj2" fmla="val 569466"/>
            </a:avLst>
          </a:prstGeom>
          <a:ln w="28575" cap="flat" cmpd="sng" algn="ctr">
            <a:solidFill>
              <a:srgbClr val="A1471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9745850" y="1371389"/>
            <a:ext cx="2109800" cy="1467061"/>
            <a:chOff x="3769776" y="1097165"/>
            <a:chExt cx="2543105" cy="1674305"/>
          </a:xfrm>
          <a:effectLst>
            <a:glow>
              <a:schemeClr val="accent1"/>
            </a:glow>
          </a:effectLst>
        </p:grpSpPr>
        <p:grpSp>
          <p:nvGrpSpPr>
            <p:cNvPr id="137" name="Группа 136"/>
            <p:cNvGrpSpPr/>
            <p:nvPr/>
          </p:nvGrpSpPr>
          <p:grpSpPr>
            <a:xfrm>
              <a:off x="3769776" y="1097165"/>
              <a:ext cx="2543105" cy="1674305"/>
              <a:chOff x="10827977" y="1692659"/>
              <a:chExt cx="696395" cy="557688"/>
            </a:xfrm>
          </p:grpSpPr>
          <p:pic>
            <p:nvPicPr>
              <p:cNvPr id="139" name="Рисунок 138"/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269" t="12304" r="24419"/>
              <a:stretch/>
            </p:blipFill>
            <p:spPr>
              <a:xfrm>
                <a:off x="10827977" y="1692659"/>
                <a:ext cx="696395" cy="55768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endPos="0" dist="5000" dir="5400000" sy="-100000" algn="bl" rotWithShape="0"/>
              </a:effectLst>
            </p:spPr>
          </p:pic>
          <p:sp>
            <p:nvSpPr>
              <p:cNvPr id="140" name="TextBox 139"/>
              <p:cNvSpPr txBox="1"/>
              <p:nvPr/>
            </p:nvSpPr>
            <p:spPr>
              <a:xfrm>
                <a:off x="11042377" y="1923860"/>
                <a:ext cx="480203" cy="131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6AC04"/>
                    </a:solidFill>
                  </a:rPr>
                  <a:t>MAPEM 3D</a:t>
                </a:r>
                <a:endParaRPr lang="ru-RU" sz="1400" b="1" dirty="0">
                  <a:solidFill>
                    <a:srgbClr val="F6AC04"/>
                  </a:solidFill>
                </a:endParaRPr>
              </a:p>
            </p:txBody>
          </p:sp>
          <p:sp>
            <p:nvSpPr>
              <p:cNvPr id="141" name="Овал 103"/>
              <p:cNvSpPr/>
              <p:nvPr/>
            </p:nvSpPr>
            <p:spPr>
              <a:xfrm>
                <a:off x="10932980" y="2121993"/>
                <a:ext cx="62599" cy="107158"/>
              </a:xfrm>
              <a:custGeom>
                <a:avLst/>
                <a:gdLst>
                  <a:gd name="connsiteX0" fmla="*/ 0 w 574539"/>
                  <a:gd name="connsiteY0" fmla="*/ 287270 h 574539"/>
                  <a:gd name="connsiteX1" fmla="*/ 287270 w 574539"/>
                  <a:gd name="connsiteY1" fmla="*/ 0 h 574539"/>
                  <a:gd name="connsiteX2" fmla="*/ 574540 w 574539"/>
                  <a:gd name="connsiteY2" fmla="*/ 287270 h 574539"/>
                  <a:gd name="connsiteX3" fmla="*/ 287270 w 574539"/>
                  <a:gd name="connsiteY3" fmla="*/ 574540 h 574539"/>
                  <a:gd name="connsiteX4" fmla="*/ 0 w 574539"/>
                  <a:gd name="connsiteY4" fmla="*/ 287270 h 574539"/>
                  <a:gd name="connsiteX0" fmla="*/ 9 w 574549"/>
                  <a:gd name="connsiteY0" fmla="*/ 287270 h 867910"/>
                  <a:gd name="connsiteX1" fmla="*/ 287279 w 574549"/>
                  <a:gd name="connsiteY1" fmla="*/ 0 h 867910"/>
                  <a:gd name="connsiteX2" fmla="*/ 574549 w 574549"/>
                  <a:gd name="connsiteY2" fmla="*/ 287270 h 867910"/>
                  <a:gd name="connsiteX3" fmla="*/ 279659 w 574549"/>
                  <a:gd name="connsiteY3" fmla="*/ 867910 h 867910"/>
                  <a:gd name="connsiteX4" fmla="*/ 9 w 574549"/>
                  <a:gd name="connsiteY4" fmla="*/ 287270 h 867910"/>
                  <a:gd name="connsiteX0" fmla="*/ 9 w 574549"/>
                  <a:gd name="connsiteY0" fmla="*/ 287270 h 867910"/>
                  <a:gd name="connsiteX1" fmla="*/ 287279 w 574549"/>
                  <a:gd name="connsiteY1" fmla="*/ 0 h 867910"/>
                  <a:gd name="connsiteX2" fmla="*/ 574549 w 574549"/>
                  <a:gd name="connsiteY2" fmla="*/ 287270 h 867910"/>
                  <a:gd name="connsiteX3" fmla="*/ 279659 w 574549"/>
                  <a:gd name="connsiteY3" fmla="*/ 867910 h 867910"/>
                  <a:gd name="connsiteX4" fmla="*/ 9 w 574549"/>
                  <a:gd name="connsiteY4" fmla="*/ 287270 h 867910"/>
                  <a:gd name="connsiteX0" fmla="*/ 9 w 574549"/>
                  <a:gd name="connsiteY0" fmla="*/ 287270 h 867910"/>
                  <a:gd name="connsiteX1" fmla="*/ 287279 w 574549"/>
                  <a:gd name="connsiteY1" fmla="*/ 0 h 867910"/>
                  <a:gd name="connsiteX2" fmla="*/ 574549 w 574549"/>
                  <a:gd name="connsiteY2" fmla="*/ 287270 h 867910"/>
                  <a:gd name="connsiteX3" fmla="*/ 279659 w 574549"/>
                  <a:gd name="connsiteY3" fmla="*/ 867910 h 867910"/>
                  <a:gd name="connsiteX4" fmla="*/ 9 w 574549"/>
                  <a:gd name="connsiteY4" fmla="*/ 287270 h 86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549" h="867910">
                    <a:moveTo>
                      <a:pt x="9" y="287270"/>
                    </a:moveTo>
                    <a:cubicBezTo>
                      <a:pt x="1279" y="142618"/>
                      <a:pt x="128624" y="0"/>
                      <a:pt x="287279" y="0"/>
                    </a:cubicBezTo>
                    <a:cubicBezTo>
                      <a:pt x="445934" y="0"/>
                      <a:pt x="574549" y="128615"/>
                      <a:pt x="574549" y="287270"/>
                    </a:cubicBezTo>
                    <a:cubicBezTo>
                      <a:pt x="574549" y="445925"/>
                      <a:pt x="411644" y="650740"/>
                      <a:pt x="279659" y="867910"/>
                    </a:cubicBezTo>
                    <a:cubicBezTo>
                      <a:pt x="121004" y="605020"/>
                      <a:pt x="-1261" y="431922"/>
                      <a:pt x="9" y="28727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Овал 103"/>
              <p:cNvSpPr/>
              <p:nvPr/>
            </p:nvSpPr>
            <p:spPr>
              <a:xfrm>
                <a:off x="11013532" y="2111241"/>
                <a:ext cx="57690" cy="90750"/>
              </a:xfrm>
              <a:custGeom>
                <a:avLst/>
                <a:gdLst>
                  <a:gd name="connsiteX0" fmla="*/ 0 w 574539"/>
                  <a:gd name="connsiteY0" fmla="*/ 287270 h 574539"/>
                  <a:gd name="connsiteX1" fmla="*/ 287270 w 574539"/>
                  <a:gd name="connsiteY1" fmla="*/ 0 h 574539"/>
                  <a:gd name="connsiteX2" fmla="*/ 574540 w 574539"/>
                  <a:gd name="connsiteY2" fmla="*/ 287270 h 574539"/>
                  <a:gd name="connsiteX3" fmla="*/ 287270 w 574539"/>
                  <a:gd name="connsiteY3" fmla="*/ 574540 h 574539"/>
                  <a:gd name="connsiteX4" fmla="*/ 0 w 574539"/>
                  <a:gd name="connsiteY4" fmla="*/ 287270 h 574539"/>
                  <a:gd name="connsiteX0" fmla="*/ 9 w 574549"/>
                  <a:gd name="connsiteY0" fmla="*/ 287270 h 867910"/>
                  <a:gd name="connsiteX1" fmla="*/ 287279 w 574549"/>
                  <a:gd name="connsiteY1" fmla="*/ 0 h 867910"/>
                  <a:gd name="connsiteX2" fmla="*/ 574549 w 574549"/>
                  <a:gd name="connsiteY2" fmla="*/ 287270 h 867910"/>
                  <a:gd name="connsiteX3" fmla="*/ 279659 w 574549"/>
                  <a:gd name="connsiteY3" fmla="*/ 867910 h 867910"/>
                  <a:gd name="connsiteX4" fmla="*/ 9 w 574549"/>
                  <a:gd name="connsiteY4" fmla="*/ 287270 h 867910"/>
                  <a:gd name="connsiteX0" fmla="*/ 9 w 574549"/>
                  <a:gd name="connsiteY0" fmla="*/ 287270 h 867910"/>
                  <a:gd name="connsiteX1" fmla="*/ 287279 w 574549"/>
                  <a:gd name="connsiteY1" fmla="*/ 0 h 867910"/>
                  <a:gd name="connsiteX2" fmla="*/ 574549 w 574549"/>
                  <a:gd name="connsiteY2" fmla="*/ 287270 h 867910"/>
                  <a:gd name="connsiteX3" fmla="*/ 279659 w 574549"/>
                  <a:gd name="connsiteY3" fmla="*/ 867910 h 867910"/>
                  <a:gd name="connsiteX4" fmla="*/ 9 w 574549"/>
                  <a:gd name="connsiteY4" fmla="*/ 287270 h 867910"/>
                  <a:gd name="connsiteX0" fmla="*/ 9 w 574549"/>
                  <a:gd name="connsiteY0" fmla="*/ 287270 h 867910"/>
                  <a:gd name="connsiteX1" fmla="*/ 287279 w 574549"/>
                  <a:gd name="connsiteY1" fmla="*/ 0 h 867910"/>
                  <a:gd name="connsiteX2" fmla="*/ 574549 w 574549"/>
                  <a:gd name="connsiteY2" fmla="*/ 287270 h 867910"/>
                  <a:gd name="connsiteX3" fmla="*/ 279659 w 574549"/>
                  <a:gd name="connsiteY3" fmla="*/ 867910 h 867910"/>
                  <a:gd name="connsiteX4" fmla="*/ 9 w 574549"/>
                  <a:gd name="connsiteY4" fmla="*/ 287270 h 86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549" h="867910">
                    <a:moveTo>
                      <a:pt x="9" y="287270"/>
                    </a:moveTo>
                    <a:cubicBezTo>
                      <a:pt x="1279" y="142618"/>
                      <a:pt x="128624" y="0"/>
                      <a:pt x="287279" y="0"/>
                    </a:cubicBezTo>
                    <a:cubicBezTo>
                      <a:pt x="445934" y="0"/>
                      <a:pt x="574549" y="128615"/>
                      <a:pt x="574549" y="287270"/>
                    </a:cubicBezTo>
                    <a:cubicBezTo>
                      <a:pt x="574549" y="445925"/>
                      <a:pt x="411644" y="650740"/>
                      <a:pt x="279659" y="867910"/>
                    </a:cubicBezTo>
                    <a:cubicBezTo>
                      <a:pt x="121004" y="605020"/>
                      <a:pt x="-1261" y="431922"/>
                      <a:pt x="9" y="28727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4084680" y="1918668"/>
              <a:ext cx="2136864" cy="690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700" b="1" dirty="0" smtClean="0">
                <a:solidFill>
                  <a:srgbClr val="F6AC04"/>
                </a:solidFill>
              </a:endParaRPr>
            </a:p>
            <a:p>
              <a:pPr algn="r"/>
              <a:r>
                <a:rPr lang="ru-RU" sz="1100" b="1" dirty="0" smtClean="0">
                  <a:solidFill>
                    <a:srgbClr val="F6AC04"/>
                  </a:solidFill>
                </a:rPr>
                <a:t>+ онлайн мониторинг</a:t>
              </a:r>
            </a:p>
          </p:txBody>
        </p:sp>
      </p:grpSp>
      <p:sp>
        <p:nvSpPr>
          <p:cNvPr id="30" name="Прямоугольник 1"/>
          <p:cNvSpPr>
            <a:spLocks noChangeArrowheads="1"/>
          </p:cNvSpPr>
          <p:nvPr/>
        </p:nvSpPr>
        <p:spPr bwMode="auto">
          <a:xfrm>
            <a:off x="294459" y="529918"/>
            <a:ext cx="7261352" cy="4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1100" dirty="0">
                <a:solidFill>
                  <a:srgbClr val="1C4E8A"/>
                </a:solidFill>
                <a:cs typeface="Times New Roman" panose="02020603050405020304" pitchFamily="18" charset="0"/>
              </a:rPr>
              <a:t>Проект находится в высокой степени готовности. Развернута инфраструктура V2X на участке </a:t>
            </a:r>
            <a:r>
              <a:rPr lang="ru-RU" altLang="ru-RU" sz="1100" dirty="0" smtClean="0">
                <a:solidFill>
                  <a:srgbClr val="1C4E8A"/>
                </a:solidFill>
                <a:cs typeface="Times New Roman" panose="02020603050405020304" pitchFamily="18" charset="0"/>
              </a:rPr>
              <a:t> М-5 </a:t>
            </a:r>
            <a:r>
              <a:rPr lang="ru-RU" altLang="ru-RU" sz="1100" dirty="0">
                <a:solidFill>
                  <a:srgbClr val="1C4E8A"/>
                </a:solidFill>
                <a:cs typeface="Times New Roman" panose="02020603050405020304" pitchFamily="18" charset="0"/>
              </a:rPr>
              <a:t>«Урал» между городами Самара и Тольятти для подключенного и беспилотного транспорта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803" y="201806"/>
            <a:ext cx="656223" cy="656223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466253" y="193447"/>
            <a:ext cx="7863931" cy="4408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279169" algn="l"/>
                <a:tab pos="561637" algn="l"/>
                <a:tab pos="844104" algn="l"/>
                <a:tab pos="1125471" algn="l"/>
                <a:tab pos="1407939" algn="l"/>
                <a:tab pos="1690406" algn="l"/>
                <a:tab pos="1972873" algn="l"/>
                <a:tab pos="2253142" algn="l"/>
                <a:tab pos="2535609" algn="l"/>
                <a:tab pos="2818076" algn="l"/>
                <a:tab pos="3099444" algn="l"/>
                <a:tab pos="3381911" algn="l"/>
                <a:tab pos="3664377" algn="l"/>
                <a:tab pos="3946845" algn="l"/>
                <a:tab pos="4229312" algn="l"/>
                <a:tab pos="4511779" algn="l"/>
                <a:tab pos="4794245" algn="l"/>
                <a:tab pos="5075613" algn="l"/>
                <a:tab pos="5358080" algn="l"/>
                <a:tab pos="5640547" algn="l"/>
              </a:tabLst>
              <a:defRPr/>
            </a:pPr>
            <a:r>
              <a:rPr lang="ru-RU" sz="2400" b="1" dirty="0">
                <a:solidFill>
                  <a:srgbClr val="1C4E8A"/>
                </a:solidFill>
              </a:rPr>
              <a:t>«УМНАЯ» ДОРОГА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7202" y="4106816"/>
            <a:ext cx="1617976" cy="688256"/>
          </a:xfrm>
          <a:prstGeom prst="rect">
            <a:avLst/>
          </a:prstGeom>
          <a:gradFill flip="none" rotWithShape="1">
            <a:gsLst>
              <a:gs pos="85000">
                <a:schemeClr val="bg1"/>
              </a:gs>
              <a:gs pos="0">
                <a:schemeClr val="bg1">
                  <a:alpha val="0"/>
                </a:schemeClr>
              </a:gs>
              <a:gs pos="1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D25C20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sz="4000" dirty="0" smtClean="0">
                <a:solidFill>
                  <a:srgbClr val="F6AC04"/>
                </a:solidFill>
              </a:rPr>
              <a:t>V2X</a:t>
            </a:r>
            <a:endParaRPr lang="en-US" sz="4000" dirty="0">
              <a:solidFill>
                <a:srgbClr val="F6AC0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80581" y="4189334"/>
            <a:ext cx="3996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1C4E8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автомобилей между собой и с </a:t>
            </a:r>
            <a:r>
              <a:rPr lang="ru-RU" sz="1400" b="1" dirty="0" smtClean="0">
                <a:solidFill>
                  <a:srgbClr val="ED762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Инфраструктурой дороги</a:t>
            </a:r>
            <a:endParaRPr lang="ru-RU" sz="1400" b="1" dirty="0">
              <a:solidFill>
                <a:srgbClr val="ED762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597383" y="3269951"/>
            <a:ext cx="3173918" cy="728496"/>
          </a:xfrm>
          <a:prstGeom prst="roundRect">
            <a:avLst>
              <a:gd name="adj" fmla="val 11922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1C4E8A"/>
                </a:solidFill>
              </a:rPr>
              <a:t>Подготовка инфраструктуры для беспилотных грузоперевозок.</a:t>
            </a:r>
          </a:p>
          <a:p>
            <a:pPr algn="ctr"/>
            <a:r>
              <a:rPr lang="ru-RU" sz="1600" b="1" dirty="0" smtClean="0">
                <a:solidFill>
                  <a:srgbClr val="FF6600"/>
                </a:solidFill>
              </a:rPr>
              <a:t>20</a:t>
            </a:r>
            <a:r>
              <a:rPr lang="ru-RU" sz="1200" b="1" dirty="0" smtClean="0">
                <a:solidFill>
                  <a:srgbClr val="FF6600"/>
                </a:solidFill>
              </a:rPr>
              <a:t> 000 км к </a:t>
            </a:r>
            <a:r>
              <a:rPr lang="ru-RU" sz="1600" b="1" dirty="0" smtClean="0">
                <a:solidFill>
                  <a:srgbClr val="FF6600"/>
                </a:solidFill>
              </a:rPr>
              <a:t>2030</a:t>
            </a:r>
            <a:endParaRPr lang="ru-RU" sz="1600" b="1" dirty="0">
              <a:solidFill>
                <a:srgbClr val="FF6600"/>
              </a:solidFill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547924" y="4813883"/>
            <a:ext cx="5600773" cy="1741330"/>
            <a:chOff x="6187712" y="3301287"/>
            <a:chExt cx="5266685" cy="1820726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6187712" y="3301287"/>
              <a:ext cx="5266685" cy="1820726"/>
              <a:chOff x="6166881" y="2808058"/>
              <a:chExt cx="5266685" cy="1820726"/>
            </a:xfrm>
          </p:grpSpPr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292" t="12817" r="2382" b="15504"/>
              <a:stretch/>
            </p:blipFill>
            <p:spPr>
              <a:xfrm>
                <a:off x="6166881" y="2808058"/>
                <a:ext cx="5266685" cy="182072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endPos="0" dist="5000" dir="5400000" sy="-100000" algn="bl" rotWithShape="0"/>
              </a:effectLst>
            </p:spPr>
          </p:pic>
          <p:pic>
            <p:nvPicPr>
              <p:cNvPr id="48" name="Рисунок 47"/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7972" y="2900362"/>
                <a:ext cx="1657352" cy="94561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46" name="Прямоугольник 45"/>
            <p:cNvSpPr/>
            <p:nvPr/>
          </p:nvSpPr>
          <p:spPr>
            <a:xfrm>
              <a:off x="9812924" y="4945856"/>
              <a:ext cx="331201" cy="71438"/>
            </a:xfrm>
            <a:prstGeom prst="rect">
              <a:avLst/>
            </a:prstGeom>
            <a:solidFill>
              <a:srgbClr val="D4D6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202" y="1285910"/>
            <a:ext cx="1617976" cy="442035"/>
          </a:xfrm>
          <a:prstGeom prst="rect">
            <a:avLst/>
          </a:prstGeom>
          <a:gradFill flip="none" rotWithShape="1">
            <a:gsLst>
              <a:gs pos="85000">
                <a:schemeClr val="bg1"/>
              </a:gs>
              <a:gs pos="0">
                <a:schemeClr val="bg1">
                  <a:alpha val="0"/>
                </a:schemeClr>
              </a:gs>
              <a:gs pos="1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D25C20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sz="2400" dirty="0" smtClean="0">
                <a:solidFill>
                  <a:srgbClr val="F6AC04"/>
                </a:solidFill>
              </a:rPr>
              <a:t>АИС АМ</a:t>
            </a:r>
            <a:endParaRPr lang="en-US" sz="2400" dirty="0">
              <a:solidFill>
                <a:srgbClr val="F6AC04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43503" y="1117226"/>
            <a:ext cx="32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1C4E8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стала одной из ключевых информационных систем </a:t>
            </a:r>
            <a:r>
              <a:rPr lang="ru-RU" sz="1400" dirty="0">
                <a:solidFill>
                  <a:srgbClr val="1C4E8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r>
              <a:rPr lang="ru-RU" sz="2000" b="1" dirty="0">
                <a:solidFill>
                  <a:srgbClr val="1C4E8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ED762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«Умная дорога»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62828" y="1929819"/>
            <a:ext cx="4880507" cy="2255487"/>
            <a:chOff x="662828" y="2238095"/>
            <a:chExt cx="4880507" cy="2255487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4334067" y="2411890"/>
              <a:ext cx="1035861" cy="501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9B441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104 </a:t>
              </a:r>
              <a:r>
                <a:rPr lang="en-US" sz="1200" dirty="0" smtClean="0">
                  <a:solidFill>
                    <a:srgbClr val="1C4E8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RSU</a:t>
              </a:r>
              <a:endParaRPr lang="ru-RU" sz="1200" b="1" dirty="0">
                <a:solidFill>
                  <a:srgbClr val="1C4E8A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4327872" y="2673737"/>
              <a:ext cx="1103187" cy="6658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9B441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r>
                <a:rPr lang="ru-RU" sz="2000" b="1" dirty="0" smtClean="0">
                  <a:solidFill>
                    <a:srgbClr val="9B441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r>
                <a:rPr lang="en-US" sz="2800" b="1" dirty="0" smtClean="0">
                  <a:solidFill>
                    <a:srgbClr val="9B441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solidFill>
                    <a:srgbClr val="1C4E8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OBU</a:t>
              </a:r>
              <a:endParaRPr lang="ru-RU" sz="1200" b="1" dirty="0">
                <a:solidFill>
                  <a:srgbClr val="1C4E8A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4431601" y="3084562"/>
              <a:ext cx="986858" cy="619657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0"/>
                </a:spcAft>
              </a:pPr>
              <a:r>
                <a:rPr lang="ru-RU" sz="2000" b="1" dirty="0" smtClean="0">
                  <a:solidFill>
                    <a:srgbClr val="9B441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r>
                <a:rPr lang="ru-RU" sz="2800" b="1" dirty="0" smtClean="0">
                  <a:solidFill>
                    <a:srgbClr val="ED8416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smtClean="0">
                  <a:solidFill>
                    <a:srgbClr val="1C4E8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Радаров</a:t>
              </a:r>
              <a:endParaRPr lang="ru-RU" sz="1200" b="1" dirty="0">
                <a:solidFill>
                  <a:srgbClr val="1C4E8A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828" y="2238095"/>
              <a:ext cx="3553132" cy="2255487"/>
            </a:xfrm>
            <a:prstGeom prst="rect">
              <a:avLst/>
            </a:prstGeom>
          </p:spPr>
        </p:pic>
        <p:sp>
          <p:nvSpPr>
            <p:cNvPr id="66" name="Прямоугольник 65"/>
            <p:cNvSpPr/>
            <p:nvPr/>
          </p:nvSpPr>
          <p:spPr>
            <a:xfrm>
              <a:off x="1860603" y="3705034"/>
              <a:ext cx="1058303" cy="501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0"/>
                </a:spcAft>
              </a:pPr>
              <a:r>
                <a:rPr lang="ru-RU" sz="2000" b="1" dirty="0" smtClean="0">
                  <a:solidFill>
                    <a:srgbClr val="9B441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103 км</a:t>
              </a:r>
              <a:endParaRPr lang="ru-RU" sz="1200" b="1" dirty="0">
                <a:solidFill>
                  <a:srgbClr val="ED8416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276278" y="3575009"/>
              <a:ext cx="1267057" cy="455766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0"/>
                </a:spcAft>
              </a:pPr>
              <a:r>
                <a:rPr lang="ru-RU" sz="2000" b="1" dirty="0" smtClean="0">
                  <a:solidFill>
                    <a:srgbClr val="ED762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АИС АМ</a:t>
              </a:r>
              <a:endParaRPr lang="ru-RU" sz="1200" b="1" dirty="0">
                <a:solidFill>
                  <a:srgbClr val="ED762A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3956" flipH="1">
            <a:off x="6960524" y="4217182"/>
            <a:ext cx="4564308" cy="126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929111" y="1601443"/>
            <a:ext cx="7491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ED762A"/>
                </a:solidFill>
              </a:rPr>
              <a:t>скорость </a:t>
            </a:r>
            <a:r>
              <a:rPr lang="ru-RU" sz="1400" b="1" dirty="0">
                <a:solidFill>
                  <a:srgbClr val="ED762A"/>
                </a:solidFill>
              </a:rPr>
              <a:t>транспортного </a:t>
            </a:r>
            <a:r>
              <a:rPr lang="ru-RU" sz="1400" b="1" dirty="0" smtClean="0">
                <a:solidFill>
                  <a:srgbClr val="ED762A"/>
                </a:solidFill>
              </a:rPr>
              <a:t>потока </a:t>
            </a:r>
            <a:r>
              <a:rPr lang="ru-RU" sz="1400" dirty="0" smtClean="0">
                <a:solidFill>
                  <a:srgbClr val="1C4E8A"/>
                </a:solidFill>
              </a:rPr>
              <a:t>и отдельных ТС;</a:t>
            </a:r>
            <a:endParaRPr lang="ru-RU" sz="1400" dirty="0">
              <a:solidFill>
                <a:srgbClr val="1C4E8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ED762A"/>
                </a:solidFill>
              </a:rPr>
              <a:t>случаи остановки ТС </a:t>
            </a:r>
            <a:r>
              <a:rPr lang="ru-RU" sz="1400" dirty="0" smtClean="0">
                <a:solidFill>
                  <a:srgbClr val="1C4E8A"/>
                </a:solidFill>
              </a:rPr>
              <a:t>и превышения скоростного режима;</a:t>
            </a:r>
            <a:endParaRPr lang="ru-RU" sz="1400" dirty="0">
              <a:solidFill>
                <a:srgbClr val="1C4E8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ED762A"/>
                </a:solidFill>
              </a:rPr>
              <a:t>движение пешеходов;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ED762A"/>
                </a:solidFill>
              </a:rPr>
              <a:t>Заторы</a:t>
            </a:r>
            <a:r>
              <a:rPr lang="ru-RU" sz="1400" dirty="0" smtClean="0">
                <a:solidFill>
                  <a:srgbClr val="1C4E8A"/>
                </a:solidFill>
              </a:rPr>
              <a:t>, аномалии и др.</a:t>
            </a:r>
            <a:endParaRPr lang="ru-RU" sz="1400" dirty="0">
              <a:solidFill>
                <a:srgbClr val="1C4E8A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732001" y="1000125"/>
            <a:ext cx="4459999" cy="5859325"/>
            <a:chOff x="8013149" y="1293950"/>
            <a:chExt cx="4459999" cy="5859325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" t="18689" r="757" b="8808"/>
            <a:stretch/>
          </p:blipFill>
          <p:spPr>
            <a:xfrm>
              <a:off x="8903225" y="1293950"/>
              <a:ext cx="3569923" cy="5848349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8013149" y="1296861"/>
              <a:ext cx="2008321" cy="5856414"/>
            </a:xfrm>
            <a:prstGeom prst="rect">
              <a:avLst/>
            </a:prstGeom>
            <a:gradFill flip="none" rotWithShape="1">
              <a:gsLst>
                <a:gs pos="26263">
                  <a:schemeClr val="bg1"/>
                </a:gs>
                <a:gs pos="4400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1400" b="1" dirty="0">
                <a:solidFill>
                  <a:srgbClr val="FFC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18578" y="5500579"/>
            <a:ext cx="76019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38313"/>
                </a:solidFill>
              </a:rPr>
              <a:t>Акустический мониторинг </a:t>
            </a:r>
            <a:r>
              <a:rPr lang="ru-RU" sz="1400" b="1" dirty="0">
                <a:solidFill>
                  <a:srgbClr val="F38313"/>
                </a:solidFill>
              </a:rPr>
              <a:t>в составе </a:t>
            </a:r>
            <a:r>
              <a:rPr lang="ru-RU" sz="1400" b="1" dirty="0" smtClean="0">
                <a:solidFill>
                  <a:srgbClr val="F38313"/>
                </a:solidFill>
              </a:rPr>
              <a:t>АСУДД</a:t>
            </a:r>
            <a:endParaRPr lang="ru-RU" sz="1400" b="1" dirty="0" smtClean="0">
              <a:solidFill>
                <a:srgbClr val="1C4E8A"/>
              </a:solidFill>
            </a:endParaRPr>
          </a:p>
          <a:p>
            <a:pPr algn="just"/>
            <a:r>
              <a:rPr lang="ru-RU" sz="1400" dirty="0" smtClean="0">
                <a:solidFill>
                  <a:srgbClr val="1C4E8A"/>
                </a:solidFill>
              </a:rPr>
              <a:t>помогает гармонизировать </a:t>
            </a:r>
            <a:r>
              <a:rPr lang="ru-RU" sz="1400" dirty="0">
                <a:solidFill>
                  <a:srgbClr val="1C4E8A"/>
                </a:solidFill>
              </a:rPr>
              <a:t>скорость потока, нивелировать </a:t>
            </a:r>
            <a:r>
              <a:rPr lang="ru-RU" sz="1400" dirty="0" smtClean="0">
                <a:solidFill>
                  <a:srgbClr val="1C4E8A"/>
                </a:solidFill>
              </a:rPr>
              <a:t>опасные ситуации, которые могут приводить </a:t>
            </a:r>
            <a:r>
              <a:rPr lang="ru-RU" sz="1400" dirty="0">
                <a:solidFill>
                  <a:srgbClr val="1C4E8A"/>
                </a:solidFill>
              </a:rPr>
              <a:t>к </a:t>
            </a:r>
            <a:r>
              <a:rPr lang="ru-RU" sz="1400" dirty="0" smtClean="0">
                <a:solidFill>
                  <a:srgbClr val="1C4E8A"/>
                </a:solidFill>
              </a:rPr>
              <a:t>ДТП, проводить оперативно-розыскную работу, выявлять виновников</a:t>
            </a:r>
            <a:r>
              <a:rPr lang="en-US" sz="1400" dirty="0" smtClean="0">
                <a:solidFill>
                  <a:srgbClr val="1C4E8A"/>
                </a:solidFill>
              </a:rPr>
              <a:t>/</a:t>
            </a:r>
            <a:r>
              <a:rPr lang="ru-RU" sz="1400" dirty="0" smtClean="0">
                <a:solidFill>
                  <a:srgbClr val="1C4E8A"/>
                </a:solidFill>
              </a:rPr>
              <a:t>свидетелей  и обстоятельства ДТП.</a:t>
            </a:r>
            <a:endParaRPr lang="ru-RU" sz="1400" dirty="0">
              <a:solidFill>
                <a:srgbClr val="1C4E8A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5982" y="230140"/>
            <a:ext cx="6391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tabLst>
                <a:tab pos="0" algn="l"/>
                <a:tab pos="279169" algn="l"/>
                <a:tab pos="561637" algn="l"/>
                <a:tab pos="844104" algn="l"/>
                <a:tab pos="1125471" algn="l"/>
                <a:tab pos="1407939" algn="l"/>
                <a:tab pos="1690406" algn="l"/>
                <a:tab pos="1972873" algn="l"/>
                <a:tab pos="2253142" algn="l"/>
                <a:tab pos="2535609" algn="l"/>
                <a:tab pos="2818076" algn="l"/>
                <a:tab pos="3099444" algn="l"/>
                <a:tab pos="3381911" algn="l"/>
                <a:tab pos="3664377" algn="l"/>
                <a:tab pos="3946845" algn="l"/>
                <a:tab pos="4229312" algn="l"/>
                <a:tab pos="4511779" algn="l"/>
                <a:tab pos="4794245" algn="l"/>
                <a:tab pos="5075613" algn="l"/>
                <a:tab pos="5358080" algn="l"/>
                <a:tab pos="5640547" algn="l"/>
              </a:tabLst>
              <a:defRPr/>
            </a:pPr>
            <a:r>
              <a:rPr lang="ru-RU" sz="2000" b="1" dirty="0">
                <a:solidFill>
                  <a:srgbClr val="1C4E8A"/>
                </a:solidFill>
                <a:latin typeface="+mj-lt"/>
                <a:ea typeface="+mj-ea"/>
                <a:cs typeface="+mj-cs"/>
              </a:rPr>
              <a:t>Автоматизированная информационная система акустического мониторинга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18577" y="4951562"/>
            <a:ext cx="6416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1C4E8A"/>
                </a:solidFill>
                <a:ea typeface="Calibri" panose="020F0502020204030204" pitchFamily="34" charset="0"/>
              </a:rPr>
              <a:t>4. Разработана </a:t>
            </a:r>
            <a:r>
              <a:rPr lang="ru-RU" sz="1400" b="1" dirty="0" smtClean="0">
                <a:solidFill>
                  <a:srgbClr val="1C4E8A"/>
                </a:solidFill>
                <a:ea typeface="Calibri" panose="020F0502020204030204" pitchFamily="34" charset="0"/>
              </a:rPr>
              <a:t>при поддержке Правительства РФ </a:t>
            </a:r>
            <a:r>
              <a:rPr lang="ru-RU" sz="1400" dirty="0" smtClean="0">
                <a:solidFill>
                  <a:srgbClr val="1C4E8A"/>
                </a:solidFill>
                <a:ea typeface="Calibri" panose="020F0502020204030204" pitchFamily="34" charset="0"/>
              </a:rPr>
              <a:t>в виде предоставления гранта на </a:t>
            </a:r>
            <a:r>
              <a:rPr lang="ru-RU" sz="1400" dirty="0" err="1" smtClean="0">
                <a:solidFill>
                  <a:srgbClr val="1C4E8A"/>
                </a:solidFill>
                <a:ea typeface="Calibri" panose="020F0502020204030204" pitchFamily="34" charset="0"/>
              </a:rPr>
              <a:t>софинансирование</a:t>
            </a:r>
            <a:r>
              <a:rPr lang="ru-RU" sz="1400" dirty="0" smtClean="0">
                <a:solidFill>
                  <a:srgbClr val="1C4E8A"/>
                </a:solidFill>
                <a:ea typeface="Calibri" panose="020F0502020204030204" pitchFamily="34" charset="0"/>
              </a:rPr>
              <a:t> разработки.</a:t>
            </a:r>
            <a:endParaRPr lang="ru-RU" sz="1400" dirty="0">
              <a:solidFill>
                <a:srgbClr val="1C4E8A"/>
              </a:solidFill>
              <a:ea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18577" y="271915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1C4E8A"/>
                </a:solidFill>
                <a:ea typeface="Calibri" panose="020F0502020204030204" pitchFamily="34" charset="0"/>
              </a:rPr>
              <a:t>2. Внесена </a:t>
            </a:r>
            <a:r>
              <a:rPr lang="ru-RU" sz="1400" dirty="0">
                <a:solidFill>
                  <a:srgbClr val="1C4E8A"/>
                </a:solidFill>
                <a:ea typeface="Calibri" panose="020F0502020204030204" pitchFamily="34" charset="0"/>
              </a:rPr>
              <a:t>в </a:t>
            </a:r>
            <a:r>
              <a:rPr lang="ru-RU" sz="1400" dirty="0" smtClean="0">
                <a:solidFill>
                  <a:srgbClr val="1C4E8A"/>
                </a:solidFill>
                <a:ea typeface="Calibri" panose="020F0502020204030204" pitchFamily="34" charset="0"/>
                <a:hlinkClick r:id="rId4"/>
              </a:rPr>
              <a:t>государственный реестр </a:t>
            </a:r>
            <a:r>
              <a:rPr lang="ru-RU" sz="1400" b="1" dirty="0">
                <a:solidFill>
                  <a:srgbClr val="1C4E8A"/>
                </a:solidFill>
                <a:ea typeface="Calibri" panose="020F0502020204030204" pitchFamily="34" charset="0"/>
              </a:rPr>
              <a:t>отечественного ПО.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759" y="4930482"/>
            <a:ext cx="596457" cy="532322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929111" y="1125546"/>
            <a:ext cx="50845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1C4E8A"/>
                </a:solidFill>
                <a:ea typeface="Calibri" panose="020F0502020204030204" pitchFamily="34" charset="0"/>
              </a:rPr>
              <a:t>1. Апробирована </a:t>
            </a:r>
            <a:r>
              <a:rPr lang="ru-RU" sz="1400" b="1" dirty="0" smtClean="0">
                <a:solidFill>
                  <a:srgbClr val="1C4E8A"/>
                </a:solidFill>
                <a:ea typeface="Calibri" panose="020F0502020204030204" pitchFamily="34" charset="0"/>
              </a:rPr>
              <a:t>ГК «Автодор» </a:t>
            </a:r>
            <a:endParaRPr lang="ru-RU" sz="1400" b="1" dirty="0">
              <a:solidFill>
                <a:srgbClr val="1C4E8A"/>
              </a:solidFill>
              <a:ea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18577" y="3269362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1C4E8A"/>
                </a:solidFill>
                <a:ea typeface="Calibri" panose="020F0502020204030204" pitchFamily="34" charset="0"/>
              </a:rPr>
              <a:t>3. </a:t>
            </a:r>
            <a:r>
              <a:rPr lang="ru-RU" sz="1400" dirty="0" smtClean="0">
                <a:solidFill>
                  <a:srgbClr val="1C4E8A"/>
                </a:solidFill>
              </a:rPr>
              <a:t>Сертифицирована </a:t>
            </a:r>
            <a:r>
              <a:rPr lang="ru-RU" sz="1400" dirty="0">
                <a:solidFill>
                  <a:srgbClr val="1C4E8A"/>
                </a:solidFill>
              </a:rPr>
              <a:t>как </a:t>
            </a:r>
            <a:r>
              <a:rPr lang="ru-RU" sz="1400" b="1" dirty="0">
                <a:solidFill>
                  <a:srgbClr val="1C4E8A"/>
                </a:solidFill>
              </a:rPr>
              <a:t>средство измерений </a:t>
            </a:r>
            <a:r>
              <a:rPr lang="ru-RU" sz="1400" dirty="0">
                <a:solidFill>
                  <a:srgbClr val="1C4E8A"/>
                </a:solidFill>
              </a:rPr>
              <a:t>– внесена в </a:t>
            </a:r>
            <a:r>
              <a:rPr lang="ru-RU" sz="1400" dirty="0" smtClean="0">
                <a:solidFill>
                  <a:srgbClr val="1C4E8A"/>
                </a:solidFill>
                <a:hlinkClick r:id="rId6"/>
              </a:rPr>
              <a:t>государственный реестр </a:t>
            </a:r>
            <a:r>
              <a:rPr lang="ru-RU" sz="1400" dirty="0">
                <a:solidFill>
                  <a:srgbClr val="1C4E8A"/>
                </a:solidFill>
              </a:rPr>
              <a:t>средств СИ</a:t>
            </a:r>
            <a:endParaRPr lang="ru-RU" sz="1400" dirty="0">
              <a:solidFill>
                <a:srgbClr val="1C4E8A"/>
              </a:solidFill>
              <a:ea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29111" y="3784479"/>
            <a:ext cx="7491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i="1" dirty="0">
                <a:solidFill>
                  <a:srgbClr val="1C4E8A"/>
                </a:solidFill>
                <a:ea typeface="Calibri" panose="020F0502020204030204" pitchFamily="34" charset="0"/>
              </a:rPr>
              <a:t>Технические характеристики системы полностью соответствуют требованиям Постановления Правительства РФ от 16 ноября 2020 г. N 1847 "Об утверждении перечня измерений, относящихся к сфере государственного регулирования обеспечения единства измерений"  в части п. 12 «Измерения при обеспечении безопасности дорожного движения».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035" y="1378187"/>
            <a:ext cx="895932" cy="89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85" l="0" r="100000">
                        <a14:foregroundMark x1="42657" y1="36559" x2="42657" y2="36559"/>
                        <a14:foregroundMark x1="49184" y1="34946" x2="49184" y2="34946"/>
                        <a14:foregroundMark x1="55245" y1="34409" x2="55245" y2="34409"/>
                        <a14:foregroundMark x1="62704" y1="32258" x2="62704" y2="32258"/>
                        <a14:foregroundMark x1="72494" y1="30645" x2="72494" y2="30645"/>
                        <a14:foregroundMark x1="78322" y1="31720" x2="78322" y2="31720"/>
                        <a14:foregroundMark x1="83916" y1="31720" x2="83916" y2="31720"/>
                        <a14:foregroundMark x1="90443" y1="31720" x2="90443" y2="31720"/>
                        <a14:foregroundMark x1="82284" y1="53763" x2="82284" y2="53763"/>
                        <a14:foregroundMark x1="74592" y1="53763" x2="74592" y2="53763"/>
                        <a14:foregroundMark x1="67599" y1="54839" x2="67599" y2="54839"/>
                        <a14:foregroundMark x1="63636" y1="56989" x2="63636" y2="56989"/>
                        <a14:foregroundMark x1="58741" y1="56989" x2="58741" y2="56989"/>
                        <a14:foregroundMark x1="53380" y1="57527" x2="53380" y2="57527"/>
                        <a14:foregroundMark x1="44755" y1="56452" x2="44755" y2="56452"/>
                        <a14:backgroundMark x1="43823" y1="27957" x2="43823" y2="27957"/>
                        <a14:backgroundMark x1="43823" y1="33871" x2="43823" y2="33871"/>
                        <a14:backgroundMark x1="44289" y1="54301" x2="44289" y2="54301"/>
                        <a14:backgroundMark x1="44289" y1="60215" x2="44289" y2="60215"/>
                        <a14:backgroundMark x1="53380" y1="54839" x2="53380" y2="54839"/>
                        <a14:backgroundMark x1="80886" y1="53763" x2="80886" y2="53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776" y="2704116"/>
            <a:ext cx="979174" cy="42453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00" y="3211195"/>
            <a:ext cx="1375169" cy="567273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235845" y="1377012"/>
            <a:ext cx="50845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1C4E8A"/>
                </a:solidFill>
                <a:ea typeface="Calibri" panose="020F0502020204030204" pitchFamily="34" charset="0"/>
              </a:rPr>
              <a:t>Детектирование</a:t>
            </a:r>
            <a:r>
              <a:rPr lang="ru-RU" sz="1400" b="1" dirty="0">
                <a:solidFill>
                  <a:srgbClr val="1C4E8A"/>
                </a:solidFill>
                <a:ea typeface="Calibri" panose="020F0502020204030204" pitchFamily="34" charset="0"/>
              </a:rPr>
              <a:t> в режиме реального </a:t>
            </a:r>
            <a:r>
              <a:rPr lang="ru-RU" sz="1400" b="1" dirty="0" smtClean="0">
                <a:solidFill>
                  <a:srgbClr val="1C4E8A"/>
                </a:solidFill>
                <a:ea typeface="Calibri" panose="020F0502020204030204" pitchFamily="34" charset="0"/>
              </a:rPr>
              <a:t>времени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</a:rPr>
              <a:t>:</a:t>
            </a:r>
            <a:endParaRPr lang="ru-RU" sz="1400" b="1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94243" y="1083959"/>
            <a:ext cx="7913149" cy="1470735"/>
          </a:xfrm>
          <a:prstGeom prst="roundRect">
            <a:avLst>
              <a:gd name="adj" fmla="val 6564"/>
            </a:avLst>
          </a:prstGeom>
          <a:noFill/>
          <a:ln w="15875">
            <a:solidFill>
              <a:srgbClr val="FD97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4243" y="2631415"/>
            <a:ext cx="7913149" cy="518008"/>
          </a:xfrm>
          <a:prstGeom prst="roundRect">
            <a:avLst/>
          </a:prstGeom>
          <a:noFill/>
          <a:ln w="15875">
            <a:solidFill>
              <a:srgbClr val="48A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94243" y="3210520"/>
            <a:ext cx="7913149" cy="1589621"/>
          </a:xfrm>
          <a:prstGeom prst="roundRect">
            <a:avLst>
              <a:gd name="adj" fmla="val 7080"/>
            </a:avLst>
          </a:prstGeom>
          <a:noFill/>
          <a:ln w="15875">
            <a:solidFill>
              <a:srgbClr val="FD97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94243" y="4866386"/>
            <a:ext cx="7913149" cy="647483"/>
          </a:xfrm>
          <a:prstGeom prst="roundRect">
            <a:avLst/>
          </a:prstGeom>
          <a:noFill/>
          <a:ln w="15875">
            <a:solidFill>
              <a:srgbClr val="48A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1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_Смартс_Текст">
  <a:themeElements>
    <a:clrScheme name="Смартс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F6AC04"/>
      </a:accent1>
      <a:accent2>
        <a:srgbClr val="D25C20"/>
      </a:accent2>
      <a:accent3>
        <a:srgbClr val="FFD600"/>
      </a:accent3>
      <a:accent4>
        <a:srgbClr val="A1471F"/>
      </a:accent4>
      <a:accent5>
        <a:srgbClr val="C00000"/>
      </a:accent5>
      <a:accent6>
        <a:srgbClr val="FEE599"/>
      </a:accent6>
      <a:hlink>
        <a:srgbClr val="0563C1"/>
      </a:hlink>
      <a:folHlink>
        <a:srgbClr val="954F72"/>
      </a:folHlink>
    </a:clrScheme>
    <a:fontScheme name="Смартс">
      <a:majorFont>
        <a:latin typeface="Montserrat Black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709</Words>
  <Application>Microsoft Office PowerPoint</Application>
  <PresentationFormat>Широкоэкранный</PresentationFormat>
  <Paragraphs>136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3" baseType="lpstr">
      <vt:lpstr>Montserrat-Regular</vt:lpstr>
      <vt:lpstr>Arial Unicode MS</vt:lpstr>
      <vt:lpstr>Times New Roman</vt:lpstr>
      <vt:lpstr>Calibri</vt:lpstr>
      <vt:lpstr>Arial</vt:lpstr>
      <vt:lpstr>Gotham Pro Light</vt:lpstr>
      <vt:lpstr>SimSun</vt:lpstr>
      <vt:lpstr>Montserrat Black</vt:lpstr>
      <vt:lpstr>Montserrat</vt:lpstr>
      <vt:lpstr>Century Gothic</vt:lpstr>
      <vt:lpstr>Century Gothic (Заголовки)</vt:lpstr>
      <vt:lpstr>Тема Office</vt:lpstr>
      <vt:lpstr>Тема_Смартс_Текст</vt:lpstr>
      <vt:lpstr>ШУМ ДОРОГИ ЧЕРЕЗ НЕЙРОННЫЕ СЕТИ новый подход к распознаванию дорожных событий через акустическое зондирование по ВОЛС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Иванов Андрей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СМАРТС Акустический мониторинг</dc:title>
  <dc:subject>Акустический мониторинг</dc:subject>
  <dc:creator>Сафонов Алексей;Андрей Иванов</dc:creator>
  <cp:keywords>Акустический мониторинг;Умная дорога;ВОЛС ИТС V2X Умная дорога;Нейронная сеть;безопасность;детектирование событий</cp:keywords>
  <cp:lastModifiedBy>Сафонов А.С.</cp:lastModifiedBy>
  <cp:revision>38</cp:revision>
  <dcterms:created xsi:type="dcterms:W3CDTF">2023-05-03T14:32:16Z</dcterms:created>
  <dcterms:modified xsi:type="dcterms:W3CDTF">2024-09-06T08:05:43Z</dcterms:modified>
</cp:coreProperties>
</file>