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261" r:id="rId3"/>
    <p:sldId id="287" r:id="rId4"/>
    <p:sldId id="28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12" r:id="rId21"/>
    <p:sldId id="319" r:id="rId22"/>
    <p:sldId id="313" r:id="rId23"/>
    <p:sldId id="320" r:id="rId24"/>
    <p:sldId id="314" r:id="rId25"/>
    <p:sldId id="321" r:id="rId26"/>
    <p:sldId id="303" r:id="rId27"/>
    <p:sldId id="304" r:id="rId28"/>
    <p:sldId id="317" r:id="rId29"/>
    <p:sldId id="318" r:id="rId30"/>
    <p:sldId id="305" r:id="rId31"/>
    <p:sldId id="306" r:id="rId32"/>
    <p:sldId id="307" r:id="rId33"/>
    <p:sldId id="308" r:id="rId34"/>
    <p:sldId id="310" r:id="rId35"/>
    <p:sldId id="311" r:id="rId36"/>
    <p:sldId id="324" r:id="rId37"/>
    <p:sldId id="322" r:id="rId38"/>
    <p:sldId id="323" r:id="rId39"/>
    <p:sldId id="315" r:id="rId40"/>
    <p:sldId id="316" r:id="rId41"/>
    <p:sldId id="274" r:id="rId42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9FD"/>
    <a:srgbClr val="001C74"/>
    <a:srgbClr val="E6F2FE"/>
    <a:srgbClr val="48A1FA"/>
    <a:srgbClr val="1C4E8A"/>
    <a:srgbClr val="2689FD"/>
    <a:srgbClr val="FD971A"/>
    <a:srgbClr val="BBDEFE"/>
    <a:srgbClr val="992F00"/>
    <a:srgbClr val="254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7"/>
    <p:restoredTop sz="96215" autoAdjust="0"/>
  </p:normalViewPr>
  <p:slideViewPr>
    <p:cSldViewPr snapToGrid="0">
      <p:cViewPr varScale="1">
        <p:scale>
          <a:sx n="112" d="100"/>
          <a:sy n="112" d="100"/>
        </p:scale>
        <p:origin x="200" y="1168"/>
      </p:cViewPr>
      <p:guideLst>
        <p:guide orient="horz" pos="2160"/>
        <p:guide pos="3840"/>
        <p:guide pos="574"/>
        <p:guide pos="7106"/>
        <p:guide orient="horz" pos="89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07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DC2-578C-419D-B4B2-6863EAEE18B3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8667-241D-4383-9B8E-0EF7CC2D1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61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EEE11-E8DD-6441-8CF7-A9817D16350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E5749-DD24-034F-AC5D-5CDD18708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692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/>
          <a:lstStyle/>
          <a:p>
            <a:r>
              <a:rPr lang="ru-RU" b="1" dirty="0">
                <a:solidFill>
                  <a:srgbClr val="FF5000"/>
                </a:solidFill>
              </a:rPr>
              <a:t>Название презентации</a:t>
            </a:r>
          </a:p>
        </p:txBody>
      </p:sp>
      <p:sp>
        <p:nvSpPr>
          <p:cNvPr id="29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Константинов Константин Константинович</a:t>
            </a:r>
          </a:p>
        </p:txBody>
      </p:sp>
      <p:sp>
        <p:nvSpPr>
          <p:cNvPr id="30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Должность спикера</a:t>
            </a:r>
          </a:p>
        </p:txBody>
      </p:sp>
    </p:spTree>
    <p:extLst>
      <p:ext uri="{BB962C8B-B14F-4D97-AF65-F5344CB8AC3E}">
        <p14:creationId xmlns:p14="http://schemas.microsoft.com/office/powerpoint/2010/main" val="380354316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0824" y="492125"/>
            <a:ext cx="9067800" cy="7874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ЗАГОЛОВОК СЛАЙДА: </a:t>
            </a:r>
            <a:br>
              <a:rPr lang="en-US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БЛОКИ ТЕКСТА</a:t>
            </a:r>
          </a:p>
        </p:txBody>
      </p:sp>
      <p:sp>
        <p:nvSpPr>
          <p:cNvPr id="30" name="Номер слайда 4">
            <a:extLst>
              <a:ext uri="{FF2B5EF4-FFF2-40B4-BE49-F238E27FC236}">
                <a16:creationId xmlns:a16="http://schemas.microsoft.com/office/drawing/2014/main" id="{48702C9A-3D2C-4274-A62E-B5BF86FD61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4500" y="6356350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7144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5426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20D2B918-C102-48FF-8EC6-8A9F8B142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72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02BD1A13-1AFE-41E0-B5B5-E95A4DF01FE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66635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67C3A46D-32A1-416F-AEB0-588E436FB8E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51328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14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851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59B4F888-1AE2-4490-BE63-844679025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72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F524291C-0E62-449D-B21B-4A36DDC6A4E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86564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215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1" r:id="rId3"/>
    <p:sldLayoutId id="2147483664" r:id="rId4"/>
    <p:sldLayoutId id="2147483662" r:id="rId5"/>
    <p:sldLayoutId id="214748366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ti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91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gif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crete.org/publications/getarticle.aspx?m=icap&amp;pubid=51725915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2015416"/>
            <a:ext cx="9395460" cy="1534486"/>
          </a:xfrm>
        </p:spPr>
        <p:txBody>
          <a:bodyPr anchor="b">
            <a:noAutofit/>
          </a:bodyPr>
          <a:lstStyle/>
          <a:p>
            <a:r>
              <a:rPr lang="ru-RU" sz="3200" b="1" dirty="0">
                <a:solidFill>
                  <a:srgbClr val="FF5000"/>
                </a:solidFill>
              </a:rPr>
              <a:t>Сверхпрочный фибробетон ЦЕМЕНТАЛЬ.</a:t>
            </a:r>
            <a:br>
              <a:rPr lang="ru-RU" sz="3600" b="1" dirty="0">
                <a:solidFill>
                  <a:srgbClr val="FF5000"/>
                </a:solidFill>
              </a:rPr>
            </a:br>
            <a:r>
              <a:rPr lang="ru-RU" sz="2800" b="1" dirty="0">
                <a:solidFill>
                  <a:srgbClr val="FF5000"/>
                </a:solidFill>
              </a:rPr>
              <a:t>Инновации для дорог и искусственных сооружений.</a:t>
            </a:r>
          </a:p>
        </p:txBody>
      </p:sp>
      <p:sp>
        <p:nvSpPr>
          <p:cNvPr id="6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549903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Чурилов Роман Сергеевич</a:t>
            </a:r>
          </a:p>
        </p:txBody>
      </p:sp>
      <p:sp>
        <p:nvSpPr>
          <p:cNvPr id="7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979075"/>
            <a:ext cx="10051367" cy="429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Руководитель стратегических проектов (ЦЕМЕНТУМ)</a:t>
            </a:r>
          </a:p>
        </p:txBody>
      </p:sp>
    </p:spTree>
    <p:extLst>
      <p:ext uri="{BB962C8B-B14F-4D97-AF65-F5344CB8AC3E}">
        <p14:creationId xmlns:p14="http://schemas.microsoft.com/office/powerpoint/2010/main" val="190732273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E6A3A94-41EA-F805-FEE4-DD0487758B44}"/>
              </a:ext>
            </a:extLst>
          </p:cNvPr>
          <p:cNvSpPr/>
          <p:nvPr/>
        </p:nvSpPr>
        <p:spPr>
          <a:xfrm>
            <a:off x="-22860" y="5703570"/>
            <a:ext cx="1155573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4592540" y="4957132"/>
            <a:ext cx="2935386" cy="1695128"/>
          </a:xfrm>
          <a:prstGeom prst="roundRect">
            <a:avLst>
              <a:gd name="adj" fmla="val 2957"/>
            </a:avLst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rIns="180000" bIns="180000" rtlCol="0" anchor="b">
            <a:noAutofit/>
          </a:bodyPr>
          <a:lstStyle/>
          <a:p>
            <a:endParaRPr lang="ru-RU" sz="1200" b="1" dirty="0">
              <a:solidFill>
                <a:srgbClr val="1C4E8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Собственный аккредитованный испытательный центр в </a:t>
            </a:r>
            <a:r>
              <a:rPr lang="ru-RU" sz="1200" dirty="0" err="1"/>
              <a:t>г.Москва</a:t>
            </a:r>
            <a:r>
              <a:rPr lang="ru-RU" sz="12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Наличие технической поддержки по всем направлениям бизнеса</a:t>
            </a:r>
          </a:p>
        </p:txBody>
      </p:sp>
      <p:sp>
        <p:nvSpPr>
          <p:cNvPr id="86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ЛОКАЛИЗАЦИЯ ПРОДУКТА И ПРОИЗВОДСТВО</a:t>
            </a:r>
          </a:p>
        </p:txBody>
      </p:sp>
      <p:sp>
        <p:nvSpPr>
          <p:cNvPr id="9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748154" y="4334667"/>
            <a:ext cx="3634112" cy="2408090"/>
          </a:xfrm>
          <a:prstGeom prst="roundRect">
            <a:avLst>
              <a:gd name="adj" fmla="val 2957"/>
            </a:avLst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endParaRPr lang="ru-RU" sz="1200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/>
                </a:solidFill>
              </a:rPr>
              <a:t>Собственное производство локальной сухой смеси в г. Воскресенск;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/>
                </a:solidFill>
              </a:rPr>
              <a:t>Использование </a:t>
            </a:r>
            <a:r>
              <a:rPr lang="ru-RU" sz="1200" b="1" dirty="0">
                <a:solidFill>
                  <a:schemeClr val="accent5"/>
                </a:solidFill>
              </a:rPr>
              <a:t>локализованных российских компонентов</a:t>
            </a:r>
            <a:r>
              <a:rPr lang="ru-RU" sz="1200" dirty="0">
                <a:solidFill>
                  <a:schemeClr val="accent5"/>
                </a:solidFill>
              </a:rPr>
              <a:t>: сухая смесь, добавка, фибра;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/>
                </a:solidFill>
              </a:rPr>
              <a:t>Собственное ЖБИ производство в </a:t>
            </a:r>
            <a:r>
              <a:rPr lang="ru-RU" sz="1200" dirty="0" err="1">
                <a:solidFill>
                  <a:schemeClr val="accent5"/>
                </a:solidFill>
              </a:rPr>
              <a:t>г.Коломна</a:t>
            </a:r>
            <a:endParaRPr lang="en-US" sz="1200" dirty="0">
              <a:solidFill>
                <a:schemeClr val="accent5"/>
              </a:solidFill>
            </a:endParaRP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10</a:t>
            </a:r>
          </a:p>
        </p:txBody>
      </p:sp>
      <p:sp>
        <p:nvSpPr>
          <p:cNvPr id="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995F879A-7269-1A64-8E8C-2732D2CD1694}"/>
              </a:ext>
            </a:extLst>
          </p:cNvPr>
          <p:cNvSpPr/>
          <p:nvPr/>
        </p:nvSpPr>
        <p:spPr>
          <a:xfrm>
            <a:off x="7738200" y="5224478"/>
            <a:ext cx="3520350" cy="1279993"/>
          </a:xfrm>
          <a:prstGeom prst="roundRect">
            <a:avLst>
              <a:gd name="adj" fmla="val 2957"/>
            </a:avLst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rIns="180000" bIns="180000" rtlCol="0" anchor="b">
            <a:noAutofit/>
          </a:bodyPr>
          <a:lstStyle/>
          <a:p>
            <a:endParaRPr lang="ru-RU" sz="1200" b="1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6"/>
                </a:solidFill>
              </a:rPr>
              <a:t>На составы получены протоколы испытаний;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6"/>
                </a:solidFill>
              </a:rPr>
              <a:t>Разработана нормативно-техническая документация</a:t>
            </a:r>
            <a:endParaRPr lang="en-US" sz="1200" dirty="0">
              <a:solidFill>
                <a:schemeClr val="accent6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A62EE90-66A9-2788-F7EE-A98877DAD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536" y="1910020"/>
            <a:ext cx="2206592" cy="291260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271A871-D2C1-FB7D-732D-B25B0E2CDD83}"/>
              </a:ext>
            </a:extLst>
          </p:cNvPr>
          <p:cNvGrpSpPr/>
          <p:nvPr/>
        </p:nvGrpSpPr>
        <p:grpSpPr>
          <a:xfrm>
            <a:off x="923696" y="1281248"/>
            <a:ext cx="10357079" cy="3675884"/>
            <a:chOff x="292810" y="764704"/>
            <a:chExt cx="11779854" cy="4180848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3B60F5A-1FD8-35E8-215A-5DA4A84C3586}"/>
                </a:ext>
              </a:extLst>
            </p:cNvPr>
            <p:cNvSpPr/>
            <p:nvPr/>
          </p:nvSpPr>
          <p:spPr>
            <a:xfrm>
              <a:off x="8328248" y="764704"/>
              <a:ext cx="3744416" cy="4104456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2744" indent="-222744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ru-RU" sz="2215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FD817292-48C4-95FE-435F-B05470781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39" b="14545"/>
            <a:stretch/>
          </p:blipFill>
          <p:spPr>
            <a:xfrm>
              <a:off x="292810" y="790310"/>
              <a:ext cx="3940869" cy="211373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3A5C592-5606-125E-4F8A-A61E7D4B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5841" y="2816428"/>
              <a:ext cx="3148436" cy="211373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D1EE4DC-5F0E-E24C-B920-4C2578E3F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64674" y="997281"/>
              <a:ext cx="2160240" cy="259228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743059A-2611-7805-6F25-A26BD7FF9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67667" y="1338705"/>
              <a:ext cx="1917322" cy="25683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A36265B-E691-CF39-B2B3-A0754997B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5841" y="781367"/>
              <a:ext cx="3148436" cy="196560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2E697CD-73F8-9500-DD64-1AD06DD5F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93609" y="2997986"/>
              <a:ext cx="2132882" cy="1947566"/>
            </a:xfrm>
            <a:prstGeom prst="rect">
              <a:avLst/>
            </a:prstGeom>
          </p:spPr>
        </p:pic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9B0BB52B-377A-1836-8088-A7739BB25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" y="2997986"/>
              <a:ext cx="1667285" cy="1947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9195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E6A3A94-41EA-F805-FEE4-DD0487758B44}"/>
              </a:ext>
            </a:extLst>
          </p:cNvPr>
          <p:cNvSpPr/>
          <p:nvPr/>
        </p:nvSpPr>
        <p:spPr>
          <a:xfrm>
            <a:off x="-22860" y="5703570"/>
            <a:ext cx="1155573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11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8591C565-E584-AF46-8AB1-2251E70E1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КАРНИЗНЫЕ БЛОКИ</a:t>
            </a: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76C3BA05-6BD6-2E4C-0ED2-57FB75814C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33854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РОССИЙСКИЙ ОПЫТ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479E2D8-5DAE-7B9D-3017-039E3128DC37}"/>
              </a:ext>
            </a:extLst>
          </p:cNvPr>
          <p:cNvGrpSpPr/>
          <p:nvPr/>
        </p:nvGrpSpPr>
        <p:grpSpPr>
          <a:xfrm>
            <a:off x="899795" y="1716067"/>
            <a:ext cx="10420980" cy="4776808"/>
            <a:chOff x="334964" y="1217227"/>
            <a:chExt cx="11056982" cy="5068341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62FC429-185D-F9A6-7F36-9A71F1607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64" y="1217227"/>
              <a:ext cx="4120041" cy="5056573"/>
            </a:xfrm>
            <a:prstGeom prst="rect">
              <a:avLst/>
            </a:prstGeom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1FA25B9-ECBD-D7BE-69D6-5EC1B4210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40" y="1233488"/>
              <a:ext cx="6736106" cy="505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4375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E6A3A94-41EA-F805-FEE4-DD0487758B44}"/>
              </a:ext>
            </a:extLst>
          </p:cNvPr>
          <p:cNvSpPr/>
          <p:nvPr/>
        </p:nvSpPr>
        <p:spPr>
          <a:xfrm>
            <a:off x="-22860" y="5703570"/>
            <a:ext cx="1155573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12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8591C565-E584-AF46-8AB1-2251E70E1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КАРНИЗНЫЕ БЛОКИ</a:t>
            </a: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76C3BA05-6BD6-2E4C-0ED2-57FB75814C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33854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РОССИЙСКИЙ ОПЫТ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CAAAF1E-E2AA-2CA7-86F9-D9140059B973}"/>
              </a:ext>
            </a:extLst>
          </p:cNvPr>
          <p:cNvGrpSpPr/>
          <p:nvPr/>
        </p:nvGrpSpPr>
        <p:grpSpPr>
          <a:xfrm>
            <a:off x="911226" y="1855156"/>
            <a:ext cx="10369550" cy="4705779"/>
            <a:chOff x="334963" y="1080653"/>
            <a:chExt cx="11290057" cy="5123512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143D61F4-6500-FA61-9CCC-DC59411DA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0" r="18305"/>
            <a:stretch/>
          </p:blipFill>
          <p:spPr>
            <a:xfrm>
              <a:off x="334963" y="1080654"/>
              <a:ext cx="4170218" cy="5123511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9CD5977-AA60-EE42-53B4-71B7E7594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672" y="1080653"/>
              <a:ext cx="6831348" cy="5123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81395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E6A3A94-41EA-F805-FEE4-DD0487758B44}"/>
              </a:ext>
            </a:extLst>
          </p:cNvPr>
          <p:cNvSpPr/>
          <p:nvPr/>
        </p:nvSpPr>
        <p:spPr>
          <a:xfrm>
            <a:off x="-22860" y="5703570"/>
            <a:ext cx="1155573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13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8591C565-E584-AF46-8AB1-2251E70E1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КАРНИЗНЫЕ БЛОКИ</a:t>
            </a: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76C3BA05-6BD6-2E4C-0ED2-57FB75814C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33854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РОССИЙСКИЙ ОПЫТ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1859FA7-C815-B370-909B-290B1B068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2190405"/>
            <a:ext cx="5168286" cy="3876214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F36570C-92D2-93F4-15E2-EC5D2FDE1CB3}"/>
              </a:ext>
            </a:extLst>
          </p:cNvPr>
          <p:cNvSpPr txBox="1">
            <a:spLocks/>
          </p:cNvSpPr>
          <p:nvPr/>
        </p:nvSpPr>
        <p:spPr>
          <a:xfrm>
            <a:off x="6775568" y="1149886"/>
            <a:ext cx="4505207" cy="2376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Преимущества: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Толщина </a:t>
            </a:r>
            <a:r>
              <a:rPr lang="ru-RU" b="1" dirty="0"/>
              <a:t>20 мм</a:t>
            </a:r>
            <a:r>
              <a:rPr lang="ru-RU" dirty="0"/>
              <a:t>, вес не более </a:t>
            </a:r>
            <a:r>
              <a:rPr lang="ru-RU" b="1" dirty="0"/>
              <a:t>40 кг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Срок эксплуатации более 100 лет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Увеличение скорости монтажа за счет больших размеров изделия при сохранении веса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Качество поверхности А1 – А3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Возможность окрашивания в любой цвет, как поверхностно, так и в массе;</a:t>
            </a:r>
            <a:endParaRPr lang="en-US" b="1" dirty="0"/>
          </a:p>
        </p:txBody>
      </p:sp>
      <p:pic>
        <p:nvPicPr>
          <p:cNvPr id="7" name="Google Shape;1247;p134">
            <a:extLst>
              <a:ext uri="{FF2B5EF4-FFF2-40B4-BE49-F238E27FC236}">
                <a16:creationId xmlns:a16="http://schemas.microsoft.com/office/drawing/2014/main" id="{7ABD660D-10DA-0C83-412D-256785189C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304" r="52063" b="53675"/>
          <a:stretch/>
        </p:blipFill>
        <p:spPr>
          <a:xfrm>
            <a:off x="6556871" y="3626584"/>
            <a:ext cx="3520630" cy="197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8;p134">
            <a:extLst>
              <a:ext uri="{FF2B5EF4-FFF2-40B4-BE49-F238E27FC236}">
                <a16:creationId xmlns:a16="http://schemas.microsoft.com/office/drawing/2014/main" id="{C2316D72-5387-3963-1009-752BFE7255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5726" t="6919" b="53675"/>
          <a:stretch/>
        </p:blipFill>
        <p:spPr>
          <a:xfrm>
            <a:off x="9826845" y="3570628"/>
            <a:ext cx="1782673" cy="2048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174017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E6A3A94-41EA-F805-FEE4-DD0487758B44}"/>
              </a:ext>
            </a:extLst>
          </p:cNvPr>
          <p:cNvSpPr/>
          <p:nvPr/>
        </p:nvSpPr>
        <p:spPr>
          <a:xfrm>
            <a:off x="-22860" y="5703570"/>
            <a:ext cx="1155573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14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8591C565-E584-AF46-8AB1-2251E70E1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ПРИМЕНЕНИЕ</a:t>
            </a: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76C3BA05-6BD6-2E4C-0ED2-57FB75814C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33854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ПЕШЕХОДНЫЕ МОСТЫ. МИРОВАЯ ПРАКТИКА.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58ADAE-1472-F639-1859-5166A11FE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0" b="24797"/>
          <a:stretch/>
        </p:blipFill>
        <p:spPr>
          <a:xfrm>
            <a:off x="1779905" y="1826073"/>
            <a:ext cx="4832595" cy="2319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408A67-5BB3-137B-FCE4-D80F0037BF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0" b="13217"/>
          <a:stretch/>
        </p:blipFill>
        <p:spPr>
          <a:xfrm>
            <a:off x="6760106" y="1826073"/>
            <a:ext cx="3674806" cy="2319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EE3067-B3C6-D29D-616D-48176B3323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26" b="3683"/>
          <a:stretch/>
        </p:blipFill>
        <p:spPr>
          <a:xfrm>
            <a:off x="6760106" y="4242397"/>
            <a:ext cx="3685965" cy="23922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D5FBE6-14EA-F976-8726-807DB53D54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835" r="7821"/>
          <a:stretch/>
        </p:blipFill>
        <p:spPr>
          <a:xfrm>
            <a:off x="1799948" y="4246247"/>
            <a:ext cx="4812552" cy="23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13743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E6A3A94-41EA-F805-FEE4-DD0487758B44}"/>
              </a:ext>
            </a:extLst>
          </p:cNvPr>
          <p:cNvSpPr/>
          <p:nvPr/>
        </p:nvSpPr>
        <p:spPr>
          <a:xfrm>
            <a:off x="-22860" y="5703570"/>
            <a:ext cx="1155573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15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8591C565-E584-AF46-8AB1-2251E70E1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ПЕШЕХОДНЫЕ МОСТЫ</a:t>
            </a: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76C3BA05-6BD6-2E4C-0ED2-57FB75814C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33854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РОССИЙСКИЕ РАЗРАБОТКИ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B83FF74-0CCC-EECB-EB68-B99E9FA6E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16" y="1690688"/>
            <a:ext cx="8545768" cy="488354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66016BD6-39A8-A899-9F15-DDAA63067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652" y="1209460"/>
            <a:ext cx="1415875" cy="83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6469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E6A3A94-41EA-F805-FEE4-DD0487758B44}"/>
              </a:ext>
            </a:extLst>
          </p:cNvPr>
          <p:cNvSpPr/>
          <p:nvPr/>
        </p:nvSpPr>
        <p:spPr>
          <a:xfrm>
            <a:off x="-22860" y="5703570"/>
            <a:ext cx="1155573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16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8591C565-E584-AF46-8AB1-2251E70E1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ПЕШЕХОДНЫЕ МОСТЫ</a:t>
            </a: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76C3BA05-6BD6-2E4C-0ED2-57FB75814C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33854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РОССИЙСКИЕ РАЗРАБОТКИ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E56304-68CF-BE0B-989F-9EBDDBE2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" y="2044493"/>
            <a:ext cx="11092832" cy="391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7987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9DE3D4F5-1C12-16B0-6062-2EA5932ED0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9" y="756949"/>
            <a:ext cx="8686591" cy="494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9">
            <a:extLst>
              <a:ext uri="{FF2B5EF4-FFF2-40B4-BE49-F238E27FC236}">
                <a16:creationId xmlns:a16="http://schemas.microsoft.com/office/drawing/2014/main" id="{C506C15F-5A84-E938-073F-94907CF95C3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777" y="2446656"/>
            <a:ext cx="4100801" cy="325691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E6A3A94-41EA-F805-FEE4-DD0487758B44}"/>
              </a:ext>
            </a:extLst>
          </p:cNvPr>
          <p:cNvSpPr/>
          <p:nvPr/>
        </p:nvSpPr>
        <p:spPr>
          <a:xfrm>
            <a:off x="-22860" y="5703570"/>
            <a:ext cx="1155573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17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8591C565-E584-AF46-8AB1-2251E70E1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ПЕШЕХОДНЫЕ МОСТЫ</a:t>
            </a: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76C3BA05-6BD6-2E4C-0ED2-57FB75814C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33854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РОССИЙСКИЕ РАЗРАБОТКИ</a:t>
            </a:r>
          </a:p>
        </p:txBody>
      </p:sp>
    </p:spTree>
    <p:extLst>
      <p:ext uri="{BB962C8B-B14F-4D97-AF65-F5344CB8AC3E}">
        <p14:creationId xmlns:p14="http://schemas.microsoft.com/office/powerpoint/2010/main" val="3739056269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ПРИМЕНЕНИЕ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18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479376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ПЕШЕХОДНЫЕ МОСТЫ. ПРОЦЕССПРОИЗВОДСТВА И СБОРКИ.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831215" y="2196739"/>
            <a:ext cx="4429126" cy="30610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/>
              </a:buClr>
              <a:buNone/>
            </a:pPr>
            <a:r>
              <a:rPr lang="ru-RU" sz="1600" dirty="0">
                <a:solidFill>
                  <a:schemeClr val="accent6"/>
                </a:solidFill>
              </a:rPr>
              <a:t>КЛЮЧЕВЫЕ ОСОБЕННОСТИ</a:t>
            </a:r>
            <a:endParaRPr lang="ru-RU" sz="1500" dirty="0">
              <a:solidFill>
                <a:schemeClr val="accent6"/>
              </a:solidFill>
            </a:endParaRPr>
          </a:p>
          <a:p>
            <a:pPr marL="0" indent="0">
              <a:buClr>
                <a:schemeClr val="accent6"/>
              </a:buClr>
              <a:buNone/>
            </a:pPr>
            <a:endParaRPr lang="ru-RU" sz="1500" dirty="0"/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Производство секций моста методом «отпечатка» обеспечивает надежное соединение;</a:t>
            </a:r>
            <a:b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Сборка моста ведется </a:t>
            </a:r>
            <a:r>
              <a:rPr lang="ru-RU" sz="1400" dirty="0" err="1">
                <a:ea typeface="Tahoma" panose="020B0604030504040204" pitchFamily="34" charset="0"/>
                <a:cs typeface="Tahoma" panose="020B0604030504040204" pitchFamily="34" charset="0"/>
              </a:rPr>
              <a:t>приобъектно</a:t>
            </a: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 и на опоры монтируется готовая конструкция в кротчайшие сроки;</a:t>
            </a:r>
            <a:b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Доставка секций осуществляется обычным транспортом;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40D919B-7BE9-7C10-EE8D-178E68D42DB2}"/>
              </a:ext>
            </a:extLst>
          </p:cNvPr>
          <p:cNvGrpSpPr/>
          <p:nvPr/>
        </p:nvGrpSpPr>
        <p:grpSpPr>
          <a:xfrm>
            <a:off x="5433244" y="1514618"/>
            <a:ext cx="5927541" cy="4267918"/>
            <a:chOff x="253569" y="1011444"/>
            <a:chExt cx="7629400" cy="5493282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3B397437-531D-37D3-1DAD-488E5DF39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087" y="1011670"/>
              <a:ext cx="3718881" cy="2585201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4464C78-4A10-F6AA-199A-C651CA02E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569" y="1011444"/>
              <a:ext cx="3816424" cy="258542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B1DD8A1-1F67-0092-ED7F-1CEBBF23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569" y="3693620"/>
              <a:ext cx="3816424" cy="281110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846BA84-06DD-FA82-ABB4-2E23312EB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797" y="3681313"/>
              <a:ext cx="3721172" cy="2823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738781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ПРИМЕНЕНИЕ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19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481207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ПЕШЕХОДНЫЕ МОСТЫ. 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r>
              <a:rPr lang="ru-RU" sz="1800" dirty="0">
                <a:solidFill>
                  <a:srgbClr val="1C4E8A"/>
                </a:solidFill>
                <a:latin typeface="+mn-lt"/>
              </a:rPr>
              <a:t>СТОИМОСТНЫЕ ПОКАЗАТЕЛИ.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831215" y="2196739"/>
            <a:ext cx="4429126" cy="17237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/>
              </a:buClr>
              <a:buNone/>
            </a:pPr>
            <a:r>
              <a:rPr lang="ru-RU" sz="1600" dirty="0">
                <a:solidFill>
                  <a:schemeClr val="accent6"/>
                </a:solidFill>
              </a:rPr>
              <a:t>ТЕХНИЧЕСКИЕ ПАРАМЕТРЫ</a:t>
            </a:r>
          </a:p>
          <a:p>
            <a:pPr marL="0" indent="0">
              <a:buClr>
                <a:schemeClr val="accent6"/>
              </a:buClr>
              <a:buNone/>
            </a:pPr>
            <a:endParaRPr lang="ru-RU" sz="1400" dirty="0"/>
          </a:p>
          <a:p>
            <a:pPr marL="285750" indent="-285750">
              <a:lnSpc>
                <a:spcPct val="4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Длина пролета 49 метров;</a:t>
            </a:r>
            <a:b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4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Длина секции 7 метров</a:t>
            </a:r>
            <a:b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4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Вес пролета 49 тонн;</a:t>
            </a:r>
            <a:b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-22860" y="5703570"/>
            <a:ext cx="1155573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EEF98A8-9E7B-D4A9-9412-B26D3F623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556288"/>
              </p:ext>
            </p:extLst>
          </p:nvPr>
        </p:nvGraphicFramePr>
        <p:xfrm>
          <a:off x="908050" y="3901873"/>
          <a:ext cx="3960439" cy="24879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9953">
                  <a:extLst>
                    <a:ext uri="{9D8B030D-6E8A-4147-A177-3AD203B41FA5}">
                      <a16:colId xmlns:a16="http://schemas.microsoft.com/office/drawing/2014/main" val="373681290"/>
                    </a:ext>
                  </a:extLst>
                </a:gridCol>
                <a:gridCol w="1810486">
                  <a:extLst>
                    <a:ext uri="{9D8B030D-6E8A-4147-A177-3AD203B41FA5}">
                      <a16:colId xmlns:a16="http://schemas.microsoft.com/office/drawing/2014/main" val="350208369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Вид работ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Стоимость (</a:t>
                      </a:r>
                      <a:r>
                        <a:rPr lang="ru-RU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руб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531547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НИР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6,434,668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204034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Подготовительные работы (организация движения)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8,699,354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599178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Пролетное строение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59,095,612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31479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Лестничные сходы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75,115,994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755061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Логистика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250,000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224768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Итого(без НДС)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149,595,628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993206"/>
                  </a:ext>
                </a:extLst>
              </a:tr>
            </a:tbl>
          </a:graphicData>
        </a:graphic>
      </p:graphicFrame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2B92F027-3B35-ED9C-07FB-AA3692846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98" y="912278"/>
            <a:ext cx="7033046" cy="2483544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8486506A-C062-044C-C57A-50B90B36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" r="50353" b="38894"/>
          <a:stretch/>
        </p:blipFill>
        <p:spPr>
          <a:xfrm>
            <a:off x="6366510" y="3395822"/>
            <a:ext cx="4663440" cy="308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2837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О КОМПАНИИ</a:t>
            </a:r>
          </a:p>
        </p:txBody>
      </p:sp>
      <p:sp>
        <p:nvSpPr>
          <p:cNvPr id="6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6759388" y="3669163"/>
            <a:ext cx="4521387" cy="1100237"/>
          </a:xfrm>
          <a:prstGeom prst="roundRect">
            <a:avLst>
              <a:gd name="adj" fmla="val 2957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b="1" dirty="0">
              <a:solidFill>
                <a:srgbClr val="1C4E8A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dk1"/>
                </a:solidFill>
                <a:ea typeface="Tahoma"/>
                <a:cs typeface="Tahoma"/>
                <a:sym typeface="Tahoma"/>
              </a:rPr>
              <a:t>Инновационный Испытательный центр </a:t>
            </a:r>
            <a:r>
              <a:rPr lang="ru-RU" sz="1400" b="0" i="0" u="none" strike="noStrike" cap="none" dirty="0">
                <a:solidFill>
                  <a:schemeClr val="dk1"/>
                </a:solidFill>
                <a:ea typeface="Tahoma"/>
                <a:cs typeface="Tahoma"/>
                <a:sym typeface="Tahoma"/>
              </a:rPr>
              <a:t>для проведения исследований широкого спектра строительных материалов.</a:t>
            </a:r>
            <a:endParaRPr lang="ru-RU"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6759387" y="4973480"/>
            <a:ext cx="4521387" cy="1535292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F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FF500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3264"/>
                </a:solidFill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ЦЕМЕНТУМ в России: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3264"/>
                </a:solidFill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Производитель цемента и нерудных материалов;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3264"/>
                </a:solidFill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Владелец портфеля продуктов и решений для строительной отрасли</a:t>
            </a:r>
          </a:p>
        </p:txBody>
      </p:sp>
      <p:sp>
        <p:nvSpPr>
          <p:cNvPr id="2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6759387" y="842155"/>
            <a:ext cx="4521386" cy="2622928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bg1"/>
                </a:solidFill>
                <a:ea typeface="Tahoma"/>
                <a:cs typeface="Tahoma"/>
                <a:sym typeface="Tahoma"/>
              </a:rPr>
              <a:t>Производственные площадки:</a:t>
            </a:r>
            <a:endParaRPr lang="ru-RU" sz="1400" b="0" i="0" u="none" strike="noStrike" cap="none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Arial"/>
              <a:buChar char="•"/>
            </a:pPr>
            <a:r>
              <a:rPr lang="ru-RU" sz="1400" b="1" i="0" u="none" strike="noStrike" cap="none" dirty="0">
                <a:solidFill>
                  <a:schemeClr val="bg1"/>
                </a:solidFill>
                <a:ea typeface="Tahoma"/>
                <a:cs typeface="Tahoma"/>
                <a:sym typeface="Tahoma"/>
              </a:rPr>
              <a:t>4</a:t>
            </a:r>
            <a:r>
              <a:rPr lang="ru-RU" sz="1400" b="0" i="0" u="none" strike="noStrike" cap="none" dirty="0">
                <a:solidFill>
                  <a:schemeClr val="bg1"/>
                </a:solidFill>
                <a:ea typeface="Tahoma"/>
                <a:cs typeface="Tahoma"/>
                <a:sym typeface="Tahoma"/>
              </a:rPr>
              <a:t> цементных завода в Центральном федеральном округе и Поволжье; </a:t>
            </a:r>
            <a:endParaRPr lang="ru-RU" sz="1400" b="0" i="0" u="none" strike="noStrike" cap="none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Arial"/>
              <a:buChar char="•"/>
            </a:pPr>
            <a:r>
              <a:rPr lang="ru-RU" sz="1400" b="1" i="0" u="none" strike="noStrike" cap="none" dirty="0">
                <a:solidFill>
                  <a:schemeClr val="bg1"/>
                </a:solidFill>
                <a:ea typeface="Tahoma"/>
                <a:cs typeface="Tahoma"/>
                <a:sym typeface="Tahoma"/>
              </a:rPr>
              <a:t>3</a:t>
            </a:r>
            <a:r>
              <a:rPr lang="ru-RU" sz="1400" b="0" i="0" u="none" strike="noStrike" cap="none" dirty="0">
                <a:solidFill>
                  <a:schemeClr val="bg1"/>
                </a:solidFill>
                <a:ea typeface="Tahoma"/>
                <a:cs typeface="Tahoma"/>
                <a:sym typeface="Tahoma"/>
              </a:rPr>
              <a:t> карьера по добыче нерудных материалов в Республике Карелия;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Arial"/>
              <a:buChar char="•"/>
            </a:pPr>
            <a:r>
              <a:rPr lang="ru-RU" sz="1400" b="1" i="0" u="none" strike="noStrike" cap="none" dirty="0">
                <a:solidFill>
                  <a:schemeClr val="bg1"/>
                </a:solidFill>
                <a:ea typeface="Tahoma"/>
                <a:cs typeface="Tahoma"/>
                <a:sym typeface="Tahoma"/>
              </a:rPr>
              <a:t>1</a:t>
            </a:r>
            <a:r>
              <a:rPr lang="ru-RU" sz="1400" b="0" i="0" u="none" strike="noStrike" cap="none" dirty="0">
                <a:solidFill>
                  <a:schemeClr val="bg1"/>
                </a:solidFill>
                <a:ea typeface="Tahoma"/>
                <a:cs typeface="Tahoma"/>
                <a:sym typeface="Tahoma"/>
              </a:rPr>
              <a:t> завод по производству сухих строительных смесей;</a:t>
            </a:r>
            <a:endParaRPr lang="ru-RU" sz="1400" b="0" i="0" u="none" strike="noStrike" cap="none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Arial"/>
              <a:buChar char="•"/>
            </a:pPr>
            <a:r>
              <a:rPr lang="ru-RU" sz="1400" b="1" i="0" u="none" strike="noStrike" cap="none" dirty="0">
                <a:solidFill>
                  <a:schemeClr val="bg1"/>
                </a:solidFill>
                <a:ea typeface="Tahoma"/>
                <a:cs typeface="Tahoma"/>
                <a:sym typeface="Tahoma"/>
              </a:rPr>
              <a:t>1</a:t>
            </a:r>
            <a:r>
              <a:rPr lang="ru-RU" sz="1400" b="0" i="0" u="none" strike="noStrike" cap="none" dirty="0">
                <a:solidFill>
                  <a:schemeClr val="bg1"/>
                </a:solidFill>
                <a:ea typeface="Tahoma"/>
                <a:cs typeface="Tahoma"/>
                <a:sym typeface="Tahoma"/>
              </a:rPr>
              <a:t> завод по производству железобетонных изделий.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Arial"/>
              <a:buChar char="•"/>
            </a:pPr>
            <a:r>
              <a:rPr lang="ru-RU" sz="1400" b="1" dirty="0">
                <a:solidFill>
                  <a:schemeClr val="bg1"/>
                </a:solidFill>
                <a:ea typeface="Tahoma"/>
                <a:cs typeface="Tahoma"/>
                <a:sym typeface="Tahoma"/>
              </a:rPr>
              <a:t>1 </a:t>
            </a:r>
            <a:r>
              <a:rPr lang="ru-RU" sz="1400" dirty="0">
                <a:solidFill>
                  <a:schemeClr val="bg1"/>
                </a:solidFill>
                <a:ea typeface="Tahoma"/>
                <a:cs typeface="Tahoma"/>
                <a:sym typeface="Tahoma"/>
              </a:rPr>
              <a:t>линия по производству дорожных вяжущих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</a:t>
            </a:r>
          </a:p>
        </p:txBody>
      </p:sp>
      <p:pic>
        <p:nvPicPr>
          <p:cNvPr id="8" name="Google Shape;289;p2">
            <a:extLst>
              <a:ext uri="{FF2B5EF4-FFF2-40B4-BE49-F238E27FC236}">
                <a16:creationId xmlns:a16="http://schemas.microsoft.com/office/drawing/2014/main" id="{7D0903C0-4593-0F3A-F649-99D29378CF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225" y="1500697"/>
            <a:ext cx="3100705" cy="79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84;p2">
            <a:extLst>
              <a:ext uri="{FF2B5EF4-FFF2-40B4-BE49-F238E27FC236}">
                <a16:creationId xmlns:a16="http://schemas.microsoft.com/office/drawing/2014/main" id="{4B91EEA7-AD98-3921-C68F-8223734A52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7429" r="3153" b="9828"/>
          <a:stretch/>
        </p:blipFill>
        <p:spPr>
          <a:xfrm>
            <a:off x="237128" y="2526030"/>
            <a:ext cx="6275686" cy="2831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985588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ДРЕНАЖНЫЕ РЕШЕТКИ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20</a:t>
            </a:r>
          </a:p>
          <a:p>
            <a:endParaRPr lang="ru-RU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BFFCED5-B894-3D62-3F72-62FD085C6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0"/>
          <a:stretch/>
        </p:blipFill>
        <p:spPr>
          <a:xfrm>
            <a:off x="911225" y="1414869"/>
            <a:ext cx="10369550" cy="425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35518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FFAC53-D936-E18E-B738-A566C76A262F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ДРЕНАЖНЫЕ РЕШЕТКИ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21</a:t>
            </a:r>
          </a:p>
          <a:p>
            <a:endParaRPr lang="ru-RU" dirty="0"/>
          </a:p>
        </p:txBody>
      </p:sp>
      <p:pic>
        <p:nvPicPr>
          <p:cNvPr id="2" name="Picture Placeholder 4" descr="Решетки СПФБ_Чертежи (1).pdf - Adobe Acrobat Reader (64-bit)">
            <a:extLst>
              <a:ext uri="{FF2B5EF4-FFF2-40B4-BE49-F238E27FC236}">
                <a16:creationId xmlns:a16="http://schemas.microsoft.com/office/drawing/2014/main" id="{DF7E9F7A-1875-3A9E-556A-26F23350D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t="1217" r="859" b="815"/>
          <a:stretch/>
        </p:blipFill>
        <p:spPr>
          <a:xfrm>
            <a:off x="2090824" y="1405623"/>
            <a:ext cx="8010351" cy="531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77378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FFAC53-D936-E18E-B738-A566C76A262F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ДРЕНАЖНЫЕ РЕШЕТКИ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22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261A0C-FD5F-849E-4BB1-A37ED64C5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2029149"/>
            <a:ext cx="4663440" cy="34975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003676-5CE5-E1CA-5A32-10D56FEB2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29149"/>
            <a:ext cx="4663440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99221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FFAC53-D936-E18E-B738-A566C76A262F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ПАРАПЕТНЫЕ ОГРАЖДЕНИЯ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23</a:t>
            </a:r>
          </a:p>
          <a:p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B59F1C1-366E-6A34-349C-5A9E92B9A4FE}"/>
              </a:ext>
            </a:extLst>
          </p:cNvPr>
          <p:cNvGrpSpPr/>
          <p:nvPr/>
        </p:nvGrpSpPr>
        <p:grpSpPr>
          <a:xfrm>
            <a:off x="7735631" y="6052809"/>
            <a:ext cx="3545144" cy="734832"/>
            <a:chOff x="7070063" y="468050"/>
            <a:chExt cx="4210712" cy="87279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1C14F025-1A8C-3B52-FC5D-F4C866076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063" y="468050"/>
              <a:ext cx="2549207" cy="872790"/>
            </a:xfrm>
            <a:prstGeom prst="rect">
              <a:avLst/>
            </a:prstGeom>
          </p:spPr>
        </p:pic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B2E3B163-F499-7076-0236-BEB778860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4900" y="468050"/>
              <a:ext cx="1415875" cy="833368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5C118C-3C47-1E56-40C8-4BAA383D7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r="12111"/>
          <a:stretch/>
        </p:blipFill>
        <p:spPr>
          <a:xfrm>
            <a:off x="911225" y="1429233"/>
            <a:ext cx="2643505" cy="44390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ADF685-1716-C6EA-CE65-DC8773C08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r="7870"/>
          <a:stretch/>
        </p:blipFill>
        <p:spPr>
          <a:xfrm>
            <a:off x="3748404" y="1429233"/>
            <a:ext cx="7532371" cy="44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99176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FFAC53-D936-E18E-B738-A566C76A262F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ПАРАПЕТНЫЕ ОГРАЖДЕНИЯ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24</a:t>
            </a:r>
          </a:p>
          <a:p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B59F1C1-366E-6A34-349C-5A9E92B9A4FE}"/>
              </a:ext>
            </a:extLst>
          </p:cNvPr>
          <p:cNvGrpSpPr/>
          <p:nvPr/>
        </p:nvGrpSpPr>
        <p:grpSpPr>
          <a:xfrm>
            <a:off x="7735631" y="6052809"/>
            <a:ext cx="3545144" cy="734832"/>
            <a:chOff x="7070063" y="468050"/>
            <a:chExt cx="4210712" cy="87279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1C14F025-1A8C-3B52-FC5D-F4C866076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063" y="468050"/>
              <a:ext cx="2549207" cy="872790"/>
            </a:xfrm>
            <a:prstGeom prst="rect">
              <a:avLst/>
            </a:prstGeom>
          </p:spPr>
        </p:pic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B2E3B163-F499-7076-0236-BEB778860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4900" y="468050"/>
              <a:ext cx="1415875" cy="833368"/>
            </a:xfrm>
            <a:prstGeom prst="rect">
              <a:avLst/>
            </a:prstGeom>
          </p:spPr>
        </p:pic>
      </p:grpSp>
      <p:pic>
        <p:nvPicPr>
          <p:cNvPr id="8" name="Picture Placeholder 4" descr="3">
            <a:extLst>
              <a:ext uri="{FF2B5EF4-FFF2-40B4-BE49-F238E27FC236}">
                <a16:creationId xmlns:a16="http://schemas.microsoft.com/office/drawing/2014/main" id="{D1B310D7-9040-5E4F-7259-AF031E058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880" y="1649492"/>
            <a:ext cx="4583608" cy="414210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DC88E498-BA6C-A08F-C93D-DF47492A74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2829" r="25303" b="10908"/>
          <a:stretch/>
        </p:blipFill>
        <p:spPr>
          <a:xfrm>
            <a:off x="6697167" y="1560667"/>
            <a:ext cx="4087077" cy="431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29476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FFAC53-D936-E18E-B738-A566C76A262F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ПАРАПЕТНЫЕ ОГРАЖДЕНИЯ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25</a:t>
            </a:r>
          </a:p>
          <a:p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B59F1C1-366E-6A34-349C-5A9E92B9A4FE}"/>
              </a:ext>
            </a:extLst>
          </p:cNvPr>
          <p:cNvGrpSpPr/>
          <p:nvPr/>
        </p:nvGrpSpPr>
        <p:grpSpPr>
          <a:xfrm>
            <a:off x="7735631" y="6052809"/>
            <a:ext cx="3545144" cy="734832"/>
            <a:chOff x="7070063" y="468050"/>
            <a:chExt cx="4210712" cy="87279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1C14F025-1A8C-3B52-FC5D-F4C866076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063" y="468050"/>
              <a:ext cx="2549207" cy="872790"/>
            </a:xfrm>
            <a:prstGeom prst="rect">
              <a:avLst/>
            </a:prstGeom>
          </p:spPr>
        </p:pic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B2E3B163-F499-7076-0236-BEB778860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4900" y="468050"/>
              <a:ext cx="1415875" cy="833368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91F69D-DFF8-28CF-1E64-EE0A1B56BC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2" r="17509"/>
          <a:stretch/>
        </p:blipFill>
        <p:spPr>
          <a:xfrm>
            <a:off x="911225" y="1412875"/>
            <a:ext cx="4732020" cy="42792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AF241B-09F4-46EB-599E-8AFAC71B8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57" y="1412875"/>
            <a:ext cx="2410430" cy="42792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286707-FCC7-5CF3-47F4-069845BFC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99" y="1412874"/>
            <a:ext cx="2410430" cy="42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05732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6629A5-FE57-2CDF-FE62-70E412529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78" y="1769285"/>
            <a:ext cx="5145139" cy="232400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ДОБАВЛЕННЫЙ СЛОЙ ИЗ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597774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ГИДРОИЗОЛЯЦИЯ И УСИЛЕНИЕ ПЛИТЫ ПРОЕЗЖЕЙ ЧАСТИ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endParaRPr lang="ru-RU" sz="1800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7298625" y="3429000"/>
            <a:ext cx="3982150" cy="27944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err="1"/>
              <a:t>Влагозащита</a:t>
            </a:r>
            <a:r>
              <a:rPr lang="ru-RU" sz="1400" dirty="0"/>
              <a:t>, стойкость к хлоридам и карбонизации;</a:t>
            </a:r>
            <a:endParaRPr lang="ru-RU" sz="1400" i="1" dirty="0">
              <a:solidFill>
                <a:schemeClr val="accent1"/>
              </a:solidFill>
            </a:endParaRPr>
          </a:p>
          <a:p>
            <a:pPr>
              <a:buClrTx/>
            </a:pPr>
            <a:r>
              <a:rPr lang="ru-RU" sz="1400" dirty="0"/>
              <a:t>Усиление </a:t>
            </a:r>
            <a:r>
              <a:rPr lang="en-US" sz="1400" dirty="0"/>
              <a:t> </a:t>
            </a:r>
            <a:r>
              <a:rPr lang="ru-RU" sz="1400" dirty="0"/>
              <a:t>прочностных и </a:t>
            </a:r>
            <a:r>
              <a:rPr lang="ru-RU" sz="1400" dirty="0" err="1"/>
              <a:t>жесткостных</a:t>
            </a:r>
            <a:r>
              <a:rPr lang="ru-RU" sz="1400" dirty="0"/>
              <a:t> характеристик пролетного строения; </a:t>
            </a:r>
          </a:p>
          <a:p>
            <a:pPr>
              <a:buClrTx/>
            </a:pPr>
            <a:r>
              <a:rPr lang="ru-RU" sz="1400" dirty="0"/>
              <a:t>Способность воспринимать большие транспортные нагрузки;</a:t>
            </a:r>
          </a:p>
          <a:p>
            <a:pPr>
              <a:buClrTx/>
            </a:pPr>
            <a:r>
              <a:rPr lang="ru-RU" sz="1400" dirty="0"/>
              <a:t>Выполнение функции слоя износа;</a:t>
            </a:r>
          </a:p>
          <a:p>
            <a:pPr>
              <a:buClrTx/>
            </a:pPr>
            <a:r>
              <a:rPr lang="ru-RU" sz="1400" dirty="0"/>
              <a:t>Ремонт и защита поврежденных поверхностей;</a:t>
            </a:r>
          </a:p>
          <a:p>
            <a:pPr>
              <a:buClrTx/>
            </a:pPr>
            <a:r>
              <a:rPr lang="ru-RU" sz="1400" dirty="0"/>
              <a:t>Высокая экономическая эффективность</a:t>
            </a:r>
            <a:endParaRPr lang="en-US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1F2FB0-4C42-945C-6C07-49317271F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25" y="974235"/>
            <a:ext cx="3848729" cy="230111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36264C-1FBB-3AB6-A4DF-2FB8DEDF7F99}"/>
              </a:ext>
            </a:extLst>
          </p:cNvPr>
          <p:cNvSpPr/>
          <p:nvPr/>
        </p:nvSpPr>
        <p:spPr>
          <a:xfrm>
            <a:off x="1220762" y="5824124"/>
            <a:ext cx="825618" cy="249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25 - 40</a:t>
            </a:r>
            <a:r>
              <a:rPr lang="en-US" sz="1200" dirty="0"/>
              <a:t> </a:t>
            </a:r>
            <a:r>
              <a:rPr lang="ru-RU" sz="1200" dirty="0"/>
              <a:t>мм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3C88BD-1AAF-38B7-5281-81F034A581CD}"/>
              </a:ext>
            </a:extLst>
          </p:cNvPr>
          <p:cNvSpPr/>
          <p:nvPr/>
        </p:nvSpPr>
        <p:spPr>
          <a:xfrm>
            <a:off x="4074909" y="5825753"/>
            <a:ext cx="863133" cy="249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40</a:t>
            </a:r>
            <a:r>
              <a:rPr lang="en-US" sz="1200" dirty="0"/>
              <a:t> </a:t>
            </a:r>
            <a:r>
              <a:rPr lang="ru-RU" sz="1200" dirty="0"/>
              <a:t>-100 мм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B7B096-5712-EFBE-4077-5D6A4E79A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481" y="4352622"/>
            <a:ext cx="1508253" cy="14299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D1A74-AD2F-4282-9D4F-FF30E26A8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754" y="4307366"/>
            <a:ext cx="1565005" cy="14591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96DA87-CE72-F8D7-1866-187704378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757" y="4259602"/>
            <a:ext cx="1716192" cy="16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37281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ДОБАВЛЕННЫЙ СЛОЙ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27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485190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АДГЕЗИЯ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endParaRPr lang="ru-RU" sz="1800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838200" y="2049394"/>
            <a:ext cx="4385310" cy="12173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Разрушение образца всегда носит когезионный характер</a:t>
            </a:r>
          </a:p>
          <a:p>
            <a:pPr>
              <a:buClrTx/>
            </a:pP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Столь прочное соединение определяет совместность работы</a:t>
            </a:r>
            <a:endParaRPr lang="en-US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49A75D-1C78-FECE-3F34-17857A20C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" y="3429000"/>
            <a:ext cx="4682561" cy="2710957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09E806A-0409-73A0-F262-268E61520A52}"/>
              </a:ext>
            </a:extLst>
          </p:cNvPr>
          <p:cNvGrpSpPr/>
          <p:nvPr/>
        </p:nvGrpSpPr>
        <p:grpSpPr>
          <a:xfrm>
            <a:off x="5833995" y="1375599"/>
            <a:ext cx="5698875" cy="4764358"/>
            <a:chOff x="5822565" y="1168359"/>
            <a:chExt cx="6145670" cy="5137887"/>
          </a:xfrm>
        </p:grpSpPr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76A0B87B-E702-C431-288B-84C27077C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398" y="2990762"/>
              <a:ext cx="6142837" cy="3315484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226E6F6-66AD-1975-1418-DAE2EAF4F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2565" y="1168359"/>
              <a:ext cx="2651459" cy="219397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9C0D365-0204-7146-B6FA-90398ACE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6817" y="1168359"/>
              <a:ext cx="3070049" cy="2193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7638833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ДОБАВЛЕННЫЙ СЛОЙ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28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485190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АДГЕЗИЯ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endParaRPr lang="ru-RU" sz="1800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7F7006-9C67-79F4-CC60-F4F06593E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3" r="3093" b="15460"/>
          <a:stretch/>
        </p:blipFill>
        <p:spPr>
          <a:xfrm>
            <a:off x="911225" y="1956377"/>
            <a:ext cx="4506595" cy="42262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5F2DA5-33DB-8206-7450-777D010154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4010" b="14648"/>
          <a:stretch/>
        </p:blipFill>
        <p:spPr>
          <a:xfrm>
            <a:off x="6515100" y="1950662"/>
            <a:ext cx="4382004" cy="42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19937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ДОБАВЛЕННЫЙ СЛОЙ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29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485190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АДГЕЗИЯ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endParaRPr lang="ru-RU" sz="1800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01B55D-3763-CA46-FF18-0BEF3A1A3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r="10000" b="9527"/>
          <a:stretch/>
        </p:blipFill>
        <p:spPr>
          <a:xfrm>
            <a:off x="7200900" y="1837329"/>
            <a:ext cx="2571750" cy="43816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1AD0AC-BE17-C757-F699-9AB63F277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r="3238"/>
          <a:stretch/>
        </p:blipFill>
        <p:spPr>
          <a:xfrm rot="10800000">
            <a:off x="911225" y="1837330"/>
            <a:ext cx="5680710" cy="438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3147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374E2E-A8E7-3FF0-77BB-4C0312FD02A1}"/>
              </a:ext>
            </a:extLst>
          </p:cNvPr>
          <p:cNvSpPr/>
          <p:nvPr/>
        </p:nvSpPr>
        <p:spPr>
          <a:xfrm>
            <a:off x="0" y="5703570"/>
            <a:ext cx="1157859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ЧТО ТАКОЕ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1225" y="133854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ПОЗИЦИОНИРОВАНИЕ В МИРЕ БЕТОНОВ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204A0C2-4118-A16F-9540-3FBF15F3E37D}"/>
              </a:ext>
            </a:extLst>
          </p:cNvPr>
          <p:cNvGrpSpPr/>
          <p:nvPr/>
        </p:nvGrpSpPr>
        <p:grpSpPr>
          <a:xfrm>
            <a:off x="911225" y="1338549"/>
            <a:ext cx="10369549" cy="5313712"/>
            <a:chOff x="911225" y="1605735"/>
            <a:chExt cx="10369550" cy="50579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B367ED-E38F-33DB-BD7F-93775DECD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1225" y="1605735"/>
              <a:ext cx="10369550" cy="5057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EA9CA52-E86E-8203-29EB-D8063192B968}"/>
                </a:ext>
              </a:extLst>
            </p:cNvPr>
            <p:cNvSpPr/>
            <p:nvPr/>
          </p:nvSpPr>
          <p:spPr>
            <a:xfrm>
              <a:off x="1691640" y="3634740"/>
              <a:ext cx="1691640" cy="499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СПФБ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B758134-ED42-8DFC-8E22-813E712F454E}"/>
                </a:ext>
              </a:extLst>
            </p:cNvPr>
            <p:cNvSpPr/>
            <p:nvPr/>
          </p:nvSpPr>
          <p:spPr>
            <a:xfrm>
              <a:off x="4163695" y="3677217"/>
              <a:ext cx="1254125" cy="499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СТАЛЬ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796E88E6-B359-B910-F1C7-0FFD02FDF006}"/>
                </a:ext>
              </a:extLst>
            </p:cNvPr>
            <p:cNvSpPr/>
            <p:nvPr/>
          </p:nvSpPr>
          <p:spPr>
            <a:xfrm>
              <a:off x="6050280" y="2171700"/>
              <a:ext cx="2065020" cy="512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chemeClr val="tx1"/>
                  </a:solidFill>
                </a:rPr>
                <a:t>ПРЕДНАПРЯЖЕННЫЙ</a:t>
              </a:r>
            </a:p>
            <a:p>
              <a:pPr algn="ctr"/>
              <a:r>
                <a:rPr lang="ru-RU" sz="1100" dirty="0">
                  <a:solidFill>
                    <a:schemeClr val="tx1"/>
                  </a:solidFill>
                </a:rPr>
                <a:t>БЕТОН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B50F912-D5C1-7AF0-55B9-21E222A1AF76}"/>
                </a:ext>
              </a:extLst>
            </p:cNvPr>
            <p:cNvSpPr/>
            <p:nvPr/>
          </p:nvSpPr>
          <p:spPr>
            <a:xfrm>
              <a:off x="8525953" y="2122550"/>
              <a:ext cx="2065020" cy="8087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>
                  <a:solidFill>
                    <a:schemeClr val="tx1"/>
                  </a:solidFill>
                </a:rPr>
                <a:t>АРМИРОВАННЫЙ</a:t>
              </a:r>
            </a:p>
            <a:p>
              <a:pPr algn="ctr"/>
              <a:r>
                <a:rPr lang="ru-RU" sz="1300" dirty="0">
                  <a:solidFill>
                    <a:schemeClr val="tx1"/>
                  </a:solidFill>
                </a:rPr>
                <a:t>БЕТОН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7308267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ПРОГРАММА ЭКСПЕРИМЕНТАЛЬНОГО ИССЛЕДОВАНИЯ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30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51461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ОБРАЗЦЫ С ДОБАВЛЕННЫМ СЛОЕМ (ДВ)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endParaRPr lang="ru-RU" sz="1800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852052" y="5332385"/>
            <a:ext cx="4385310" cy="12173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 железобетонных образцов балок;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Подготовка поверхности водоструйным методом;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Толщина добавленного слоя СПФБ 35 мм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7B078FB-996A-75D9-2AB9-36FC3B0AB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590" y="5639740"/>
            <a:ext cx="1560220" cy="696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5E1299-03A1-7CB6-D291-8CFA3EC45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447" y="5639740"/>
            <a:ext cx="721214" cy="7500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A679ED-5856-6A42-8D9E-0D4266154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51" y="5662260"/>
            <a:ext cx="1278227" cy="7050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0C9EF0-42CE-1CC8-2C84-07FE7921A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3506" y="1748068"/>
            <a:ext cx="2547269" cy="33963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B83FEB-728A-AB41-A772-9EDC911974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83"/>
          <a:stretch/>
        </p:blipFill>
        <p:spPr>
          <a:xfrm>
            <a:off x="3101657" y="1769951"/>
            <a:ext cx="5329555" cy="33744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1ABA95-9C44-5688-57A1-A934D17EC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225" y="1792913"/>
            <a:ext cx="1898143" cy="33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80504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ПРОГРАММА ЭКСПЕРИМЕНТАЛЬНОГО ИССЛЕДОВАНИЯ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31</a:t>
            </a:r>
          </a:p>
          <a:p>
            <a:endParaRPr lang="ru-RU" dirty="0"/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51461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ОБРАЗЦЫ С ДОБАВЛЕННЫМ СЛОЕМ (ДВ)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endParaRPr lang="ru-RU" sz="1800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6568122" y="1850383"/>
            <a:ext cx="4385310" cy="12173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СТАТИКА:</a:t>
            </a:r>
          </a:p>
          <a:p>
            <a:pPr marL="0" indent="0">
              <a:buNone/>
            </a:pPr>
            <a:endParaRPr lang="ru-RU" sz="1800" dirty="0">
              <a:solidFill>
                <a:schemeClr val="accent4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добавленного слоя в сжатой зоне увеличение несущей способности составило до </a:t>
            </a:r>
            <a:r>
              <a:rPr lang="ru-RU" sz="1800" b="1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70%</a:t>
            </a:r>
            <a:r>
              <a:rPr lang="ru-RU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ru-RU" sz="18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</a:pPr>
            <a:endParaRPr lang="ru-RU" sz="18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</a:pPr>
            <a:endParaRPr lang="ru-RU" sz="18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</a:pPr>
            <a:endParaRPr lang="ru-RU" sz="18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добавленного слоя в растянутой зоне до </a:t>
            </a:r>
            <a:r>
              <a:rPr lang="ru-RU" sz="1800" b="1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</a:t>
            </a:r>
            <a:r>
              <a:rPr lang="en-US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 стержневого армирования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ru-RU" sz="14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7B078FB-996A-75D9-2AB9-36FC3B0AB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590" y="5639740"/>
            <a:ext cx="1560220" cy="696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5E1299-03A1-7CB6-D291-8CFA3EC45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447" y="5639740"/>
            <a:ext cx="721214" cy="7500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A679ED-5856-6A42-8D9E-0D4266154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51" y="5662260"/>
            <a:ext cx="1278227" cy="705022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F807B01-2091-F7F5-9A0F-818C2697E9B2}"/>
              </a:ext>
            </a:extLst>
          </p:cNvPr>
          <p:cNvGrpSpPr/>
          <p:nvPr/>
        </p:nvGrpSpPr>
        <p:grpSpPr>
          <a:xfrm>
            <a:off x="911225" y="1866758"/>
            <a:ext cx="5184775" cy="4020275"/>
            <a:chOff x="911225" y="1866758"/>
            <a:chExt cx="6159951" cy="4776426"/>
          </a:xfrm>
        </p:grpSpPr>
        <p:pic>
          <p:nvPicPr>
            <p:cNvPr id="3" name="Picture 17">
              <a:extLst>
                <a:ext uri="{FF2B5EF4-FFF2-40B4-BE49-F238E27FC236}">
                  <a16:creationId xmlns:a16="http://schemas.microsoft.com/office/drawing/2014/main" id="{E5F93EBF-8518-F194-C1FF-392853F25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225" y="1866758"/>
              <a:ext cx="6159951" cy="2143663"/>
            </a:xfrm>
            <a:prstGeom prst="rect">
              <a:avLst/>
            </a:prstGeom>
          </p:spPr>
        </p:pic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432D6F50-BC90-FFCF-3D57-46D94D3AD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225" y="4330122"/>
              <a:ext cx="6159951" cy="2313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629976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ПРОГРАММА ЭКСПЕРИМЕНТАЛЬНОГО ИССЛЕДОВАНИЯ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32</a:t>
            </a:r>
          </a:p>
          <a:p>
            <a:endParaRPr lang="ru-RU" dirty="0"/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51461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ОБРАЗЦЫ С ДОБАВЛЕННЫМ СЛОЕМ (ДВ)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endParaRPr lang="ru-RU" sz="1800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6539061" y="1902701"/>
            <a:ext cx="4385310" cy="12173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ЦИКЛИКА:</a:t>
            </a:r>
          </a:p>
          <a:p>
            <a:pPr marL="0" indent="0">
              <a:buNone/>
            </a:pPr>
            <a:endParaRPr lang="ru-RU" sz="1800" dirty="0">
              <a:solidFill>
                <a:schemeClr val="accent4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ru-RU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Образец с добавленным слоем в сжатой зоне прошел </a:t>
            </a:r>
            <a:r>
              <a:rPr lang="ru-RU" sz="1800" b="1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1 446 000 </a:t>
            </a:r>
            <a:r>
              <a:rPr lang="ru-RU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циклов 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ru-RU" sz="18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</a:pPr>
            <a:endParaRPr lang="ru-RU" sz="18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ClrTx/>
              <a:buNone/>
            </a:pPr>
            <a:endParaRPr lang="ru-RU" sz="18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1800"/>
              </a:spcBef>
              <a:buClrTx/>
              <a:buNone/>
            </a:pPr>
            <a:r>
              <a:rPr lang="ru-RU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Образец с добавленным слоем в растянутой зоне прошел </a:t>
            </a:r>
            <a:br>
              <a:rPr lang="ru-RU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3 000 000 </a:t>
            </a:r>
            <a:r>
              <a:rPr lang="ru-RU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циклов и</a:t>
            </a:r>
            <a:r>
              <a:rPr lang="en-US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разрушился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ru-RU" sz="18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6B7890C-847D-48B7-0617-8A1B2CBA5121}"/>
              </a:ext>
            </a:extLst>
          </p:cNvPr>
          <p:cNvGrpSpPr/>
          <p:nvPr/>
        </p:nvGrpSpPr>
        <p:grpSpPr>
          <a:xfrm>
            <a:off x="6596345" y="5464261"/>
            <a:ext cx="4190559" cy="750063"/>
            <a:chOff x="6916251" y="5639740"/>
            <a:chExt cx="4190559" cy="750063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37B078FB-996A-75D9-2AB9-36FC3B0AB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6590" y="5639740"/>
              <a:ext cx="1560220" cy="696725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F5E1299-03A1-7CB6-D291-8CFA3EC45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5447" y="5639740"/>
              <a:ext cx="721214" cy="75006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CA679ED-5856-6A42-8D9E-0D4266154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251" y="5662260"/>
              <a:ext cx="1278227" cy="705022"/>
            </a:xfrm>
            <a:prstGeom prst="rect">
              <a:avLst/>
            </a:prstGeom>
          </p:spPr>
        </p:pic>
      </p:grp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F80AE294-3E31-B95B-62B5-2CFEC0AA7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5" y="1902701"/>
            <a:ext cx="3700637" cy="2081609"/>
          </a:xfrm>
          <a:prstGeom prst="rect">
            <a:avLst/>
          </a:prstGeom>
        </p:spPr>
      </p:pic>
      <p:pic>
        <p:nvPicPr>
          <p:cNvPr id="11" name="Рисунок 8">
            <a:extLst>
              <a:ext uri="{FF2B5EF4-FFF2-40B4-BE49-F238E27FC236}">
                <a16:creationId xmlns:a16="http://schemas.microsoft.com/office/drawing/2014/main" id="{3E649240-774A-CCB9-24ED-59285BEC4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56" y="4088445"/>
            <a:ext cx="3682146" cy="207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47171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ДОБАВЛЕННЫЙ СЛОЙ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33</a:t>
            </a:r>
          </a:p>
          <a:p>
            <a:endParaRPr lang="ru-RU" dirty="0"/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599647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ГИДРОИЗОЛЯЦИЯ И УСИЛЕНИЕ ПЛИТЫ ПРОЕЗЖЕЙ ЧАСТИ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endParaRPr lang="ru-RU" sz="1800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838200" y="2212886"/>
            <a:ext cx="4385310" cy="3398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ТИПОВОЕ РЕШЕНИЕ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ru-RU" sz="14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Google Shape;247;g246903b133f_0_8">
            <a:extLst>
              <a:ext uri="{FF2B5EF4-FFF2-40B4-BE49-F238E27FC236}">
                <a16:creationId xmlns:a16="http://schemas.microsoft.com/office/drawing/2014/main" id="{2164158F-89B7-D355-F0F4-9CCB0CB9AB1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78" y="2674620"/>
            <a:ext cx="5400599" cy="325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50;g246903b133f_0_8">
            <a:extLst>
              <a:ext uri="{FF2B5EF4-FFF2-40B4-BE49-F238E27FC236}">
                <a16:creationId xmlns:a16="http://schemas.microsoft.com/office/drawing/2014/main" id="{DA73220C-97F9-0C2A-9383-7B40BD0A4A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4045" y="2831880"/>
            <a:ext cx="5277109" cy="3100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2C8AEAC-CF07-D3D3-FB55-B662CD91FC25}"/>
              </a:ext>
            </a:extLst>
          </p:cNvPr>
          <p:cNvSpPr txBox="1">
            <a:spLocks/>
          </p:cNvSpPr>
          <p:nvPr/>
        </p:nvSpPr>
        <p:spPr>
          <a:xfrm>
            <a:off x="6792595" y="2216694"/>
            <a:ext cx="4385310" cy="3398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СПФБ РЕШЕНИЕ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ru-RU" sz="1400" dirty="0">
              <a:solidFill>
                <a:srgbClr val="0032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168096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ДОБАВЛЕННЫЙ СЛОЙ 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34</a:t>
            </a:r>
          </a:p>
          <a:p>
            <a:endParaRPr lang="ru-RU" dirty="0"/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51461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ПИЛОТНЫЙ ПРОЕКТЫ В РФ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endParaRPr lang="ru-RU" sz="1800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838200" y="1958937"/>
            <a:ext cx="4385310" cy="12173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Вид работ: </a:t>
            </a:r>
            <a:r>
              <a:rPr lang="ru-RU" sz="1400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ремонт с заменой конструкций деформационных швов на объекте: </a:t>
            </a:r>
            <a:r>
              <a:rPr lang="ru-RU" sz="1400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мост автодорожный Москва-Сити ТТК</a:t>
            </a:r>
            <a:endParaRPr lang="ru-RU" sz="1400" b="1" dirty="0">
              <a:solidFill>
                <a:schemeClr val="accent6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4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Количество </a:t>
            </a:r>
            <a:r>
              <a:rPr lang="en-US" sz="14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Ductal</a:t>
            </a:r>
            <a:r>
              <a:rPr lang="ru-RU" sz="14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4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1,65 м3</a:t>
            </a:r>
          </a:p>
          <a:p>
            <a:pPr algn="just"/>
            <a:r>
              <a:rPr lang="ru-RU" sz="14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Период выполнения работ: </a:t>
            </a:r>
            <a:r>
              <a:rPr lang="en-US" sz="14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август 2022</a:t>
            </a:r>
            <a:endParaRPr lang="en-US" sz="1400" b="1" dirty="0">
              <a:solidFill>
                <a:schemeClr val="accent4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B9A836-ADD7-9318-FED3-959E8675C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297" y="1408738"/>
            <a:ext cx="2212478" cy="7160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13A7A6-FDCE-41A8-8669-9AA3C1041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" y="3429000"/>
            <a:ext cx="3987455" cy="29878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8FD48B-66DE-3989-65D5-4E050C1D0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1"/>
          <a:stretch/>
        </p:blipFill>
        <p:spPr>
          <a:xfrm>
            <a:off x="8145660" y="3444581"/>
            <a:ext cx="3135115" cy="29722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F16920-BBBC-73E6-EC2E-7BEAB0DC33B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83" y="4044053"/>
            <a:ext cx="2940594" cy="1894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229126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ДОБАВЛЕННЫЙ СЛОЙ 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35</a:t>
            </a:r>
          </a:p>
          <a:p>
            <a:endParaRPr lang="ru-RU" dirty="0"/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51461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ПИЛОТНЫЙ ПРОЕКТЫ В РФ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endParaRPr lang="ru-RU" sz="1800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838200" y="1958937"/>
            <a:ext cx="5257800" cy="12173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 работ: </a:t>
            </a:r>
            <a:r>
              <a:rPr lang="ru-RU" sz="14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ремонт с заменой цементно-бетонного участка над индукционными кабелями на объекте: </a:t>
            </a:r>
            <a:r>
              <a:rPr lang="ru-RU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ПВП 4,6 км трасса М-1, Трехгорка</a:t>
            </a:r>
            <a:endParaRPr lang="ru-RU" sz="14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</a:t>
            </a:r>
            <a:r>
              <a:rPr lang="ru-RU" sz="1050" b="1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СПФБ</a:t>
            </a:r>
            <a:r>
              <a:rPr lang="ru-RU" sz="1400" b="1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1050" b="1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0,35 м3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Период выполнения работ: </a:t>
            </a:r>
            <a:r>
              <a:rPr lang="ru-RU" sz="1400" dirty="0">
                <a:solidFill>
                  <a:srgbClr val="0032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август 2023</a:t>
            </a:r>
            <a:endParaRPr lang="en-US" sz="1400" b="1" dirty="0">
              <a:solidFill>
                <a:schemeClr val="accent4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221012-0EE3-A41F-EA97-2CFE9BA6D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420" y="1391298"/>
            <a:ext cx="2066925" cy="6270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78E2C3-8766-F5E4-AADC-52ABD0BC60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24" b="9361"/>
          <a:stretch/>
        </p:blipFill>
        <p:spPr>
          <a:xfrm>
            <a:off x="5503345" y="3429000"/>
            <a:ext cx="5777430" cy="29608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EF508E-3532-B50F-4A3B-19544E3BE7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32"/>
          <a:stretch/>
        </p:blipFill>
        <p:spPr>
          <a:xfrm>
            <a:off x="911225" y="3417569"/>
            <a:ext cx="4017865" cy="29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48689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ДОБАВЛЕННЫЙ СЛОЙ 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36</a:t>
            </a:r>
          </a:p>
          <a:p>
            <a:endParaRPr lang="ru-RU" dirty="0"/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51461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ПИЛОТНЫЙ ПРОЕКТЫ В РФ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endParaRPr lang="ru-RU" sz="1800" dirty="0">
              <a:solidFill>
                <a:srgbClr val="1C4E8A"/>
              </a:solidFill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CD6E17-E95A-AC67-410E-5AE2B1E40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1866758"/>
            <a:ext cx="5443855" cy="40828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9C1F84-B701-5FCA-609E-3E6467201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33" y="1866758"/>
            <a:ext cx="3061017" cy="40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4726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FFAC53-D936-E18E-B738-A566C76A262F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ПАРАПЕТНЫЕ ОГРАЖДЕНИЯ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37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6C5A47-A82C-1D94-FA0A-3558F5CA6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20" y="1435734"/>
            <a:ext cx="2424906" cy="43109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4C328D-11CE-DE5B-0361-8B608E4F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59" y="1435735"/>
            <a:ext cx="2424906" cy="43109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BED1B8-5503-15C4-9D08-A0BEFCBBE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7" y="1412875"/>
            <a:ext cx="2437765" cy="43338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943743-7512-3CAA-1496-C023E670F9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r="18564"/>
          <a:stretch/>
        </p:blipFill>
        <p:spPr>
          <a:xfrm>
            <a:off x="8735198" y="1412874"/>
            <a:ext cx="2563505" cy="43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00485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FFAC53-D936-E18E-B738-A566C76A262F}"/>
              </a:ext>
            </a:extLst>
          </p:cNvPr>
          <p:cNvSpPr/>
          <p:nvPr/>
        </p:nvSpPr>
        <p:spPr>
          <a:xfrm>
            <a:off x="0" y="5963981"/>
            <a:ext cx="11532870" cy="874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1C4E8A"/>
                </a:solidFill>
              </a:rPr>
              <a:t>ПАРАПЕТНЫЕ ОГРАЖДЕНИЯ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38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0D5542-3EB8-4A1B-83DE-D7C6BECBD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1412875"/>
            <a:ext cx="3413330" cy="45511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B9793E-BA7F-8B44-D8F1-B2CABAB77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1"/>
          <a:stretch/>
        </p:blipFill>
        <p:spPr>
          <a:xfrm>
            <a:off x="4507230" y="1412875"/>
            <a:ext cx="2336378" cy="45511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368FAF-0D10-BFC9-F6D1-103D685002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8"/>
          <a:stretch/>
        </p:blipFill>
        <p:spPr>
          <a:xfrm>
            <a:off x="7026283" y="1412874"/>
            <a:ext cx="4254492" cy="455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01019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CB01AB-44CD-E956-DB8E-26961F54E934}"/>
              </a:ext>
            </a:extLst>
          </p:cNvPr>
          <p:cNvSpPr/>
          <p:nvPr/>
        </p:nvSpPr>
        <p:spPr>
          <a:xfrm>
            <a:off x="-22860" y="5703570"/>
            <a:ext cx="1155573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ЗАТРАТЫ ЖИЗНЕННОГО ЦИКЛА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39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78452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СПФБ И ОБЫЧНЫЙ БЕТОН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7038256" y="1515045"/>
            <a:ext cx="3977642" cy="48747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dirty="0">
                <a:solidFill>
                  <a:schemeClr val="accent6"/>
                </a:solidFill>
              </a:rPr>
              <a:t>ТЕХНОЛОГИЯ СВЕРХПРОЧНОГО ФИБРОБЕТОНА ДЕМОНСТРИРУЕТ ДОЛГОСРОЧНЫЙ ЭФФЕКТ ЗАТРАТ ЖИЗНЕННОГО ЦИКЛА ПРОЕКТА :</a:t>
            </a:r>
          </a:p>
          <a:p>
            <a:endParaRPr lang="ru-RU" sz="1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Расчетный срок службы СПФБ </a:t>
            </a:r>
            <a:r>
              <a:rPr lang="ru-RU" sz="1300" b="1" dirty="0"/>
              <a:t>50</a:t>
            </a:r>
            <a:r>
              <a:rPr lang="en-US" sz="1300" b="1" dirty="0"/>
              <a:t> &lt; t &lt;</a:t>
            </a:r>
            <a:r>
              <a:rPr lang="ru-RU" sz="1300" b="1" dirty="0"/>
              <a:t> 1</a:t>
            </a:r>
            <a:r>
              <a:rPr lang="en-US" sz="1300" b="1" dirty="0"/>
              <a:t>5</a:t>
            </a:r>
            <a:r>
              <a:rPr lang="ru-RU" sz="1300" b="1" dirty="0"/>
              <a:t>0 лет;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Отсутствие необходимости в ремонтах СПФБ, при плановой эксплуатации;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Эксплуатационные затраты на обслуживание конструкции из обычного бетона растут с течением времени;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Не смотря на то, что первоначальные затраты на СПФБ выше, чем при использовании обычного бетона, общая стоимость конструкции из обычного бетона превышает стоимость конструкции из СПФБ уже после первого ремонта;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В период эксплуатации конструкции из бетона вероятно потребуется полная ее замена;</a:t>
            </a:r>
          </a:p>
          <a:p>
            <a:pPr marL="0" indent="0">
              <a:lnSpc>
                <a:spcPct val="40000"/>
              </a:lnSpc>
              <a:buNone/>
            </a:pPr>
            <a:b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47169-192B-816C-952F-9A875053CC45}"/>
              </a:ext>
            </a:extLst>
          </p:cNvPr>
          <p:cNvSpPr txBox="1"/>
          <p:nvPr/>
        </p:nvSpPr>
        <p:spPr>
          <a:xfrm>
            <a:off x="1229673" y="5601738"/>
            <a:ext cx="41183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chemeClr val="bg2"/>
                </a:solidFill>
              </a:rPr>
              <a:t>Данные</a:t>
            </a:r>
            <a:r>
              <a:rPr lang="en-US" sz="1000" i="1" dirty="0">
                <a:solidFill>
                  <a:schemeClr val="bg2"/>
                </a:solidFill>
              </a:rPr>
              <a:t> American Concrete Institute (ACI) </a:t>
            </a:r>
            <a:endParaRPr lang="ru-RU" sz="1000" i="1" dirty="0">
              <a:solidFill>
                <a:schemeClr val="bg2"/>
              </a:solidFill>
            </a:endParaRPr>
          </a:p>
          <a:p>
            <a:r>
              <a:rPr lang="ru-RU" sz="1000" i="1" dirty="0">
                <a:solidFill>
                  <a:schemeClr val="bg2"/>
                </a:solidFill>
              </a:rPr>
              <a:t>// </a:t>
            </a:r>
            <a:r>
              <a:rPr lang="en-US" sz="1000" i="1" dirty="0">
                <a:solidFill>
                  <a:schemeClr val="bg2"/>
                </a:solidFill>
              </a:rPr>
              <a:t>El-TawilS,TaiYS,BelcherJA,RogersD.Open-recipeultra-high-performance concrete.ConcreteInternational2020;(42)6:33–8.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i="1" dirty="0">
              <a:solidFill>
                <a:schemeClr val="bg2"/>
              </a:solidFill>
            </a:endParaRPr>
          </a:p>
          <a:p>
            <a:r>
              <a:rPr lang="en-US" sz="1000" i="1" dirty="0"/>
              <a:t> </a:t>
            </a:r>
            <a:r>
              <a:rPr lang="en-US" sz="1000" i="1" dirty="0">
                <a:hlinkClick r:id="rId3"/>
              </a:rPr>
              <a:t>https://www.concrete.org/publications/getarticle.aspx?m=icap&amp;pubid=51725915</a:t>
            </a:r>
            <a:r>
              <a:rPr lang="en-US" sz="1000" i="1" dirty="0"/>
              <a:t>.</a:t>
            </a:r>
            <a:r>
              <a:rPr lang="ru-RU" sz="1000" i="1" dirty="0">
                <a:solidFill>
                  <a:schemeClr val="bg2"/>
                </a:solidFill>
              </a:rPr>
              <a:t> </a:t>
            </a:r>
          </a:p>
          <a:p>
            <a:endParaRPr lang="ru-RU" sz="1050" i="1" dirty="0">
              <a:solidFill>
                <a:schemeClr val="bg2"/>
              </a:solidFill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EA0A2C7F-E8AF-98D7-0BA7-26C03EE62CAD}"/>
              </a:ext>
            </a:extLst>
          </p:cNvPr>
          <p:cNvGrpSpPr/>
          <p:nvPr/>
        </p:nvGrpSpPr>
        <p:grpSpPr>
          <a:xfrm>
            <a:off x="1091725" y="1782540"/>
            <a:ext cx="3977642" cy="3878378"/>
            <a:chOff x="520225" y="1367111"/>
            <a:chExt cx="4356768" cy="424804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E10FE03-86B6-75CB-1092-C1E588DAF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225" y="1367111"/>
              <a:ext cx="4356768" cy="4248043"/>
            </a:xfrm>
            <a:prstGeom prst="rect">
              <a:avLst/>
            </a:prstGeom>
          </p:spPr>
        </p:pic>
        <p:cxnSp>
          <p:nvCxnSpPr>
            <p:cNvPr id="10" name="Straight Connector 5">
              <a:extLst>
                <a:ext uri="{FF2B5EF4-FFF2-40B4-BE49-F238E27FC236}">
                  <a16:creationId xmlns:a16="http://schemas.microsoft.com/office/drawing/2014/main" id="{E7A503FD-CA46-D547-6097-3FFAF29E3538}"/>
                </a:ext>
              </a:extLst>
            </p:cNvPr>
            <p:cNvCxnSpPr/>
            <p:nvPr/>
          </p:nvCxnSpPr>
          <p:spPr>
            <a:xfrm>
              <a:off x="2541446" y="4924672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id="{2104B82F-C08D-A212-66A3-4A5F9D8C86DB}"/>
                </a:ext>
              </a:extLst>
            </p:cNvPr>
            <p:cNvCxnSpPr/>
            <p:nvPr/>
          </p:nvCxnSpPr>
          <p:spPr>
            <a:xfrm>
              <a:off x="1450827" y="4924672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4">
              <a:extLst>
                <a:ext uri="{FF2B5EF4-FFF2-40B4-BE49-F238E27FC236}">
                  <a16:creationId xmlns:a16="http://schemas.microsoft.com/office/drawing/2014/main" id="{64A48DE5-DCF6-6A1A-DA0D-1F5E63C71666}"/>
                </a:ext>
              </a:extLst>
            </p:cNvPr>
            <p:cNvCxnSpPr/>
            <p:nvPr/>
          </p:nvCxnSpPr>
          <p:spPr>
            <a:xfrm>
              <a:off x="1960414" y="4924672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3BFF162E-A516-94AF-A61E-53C480AA4E83}"/>
                </a:ext>
              </a:extLst>
            </p:cNvPr>
            <p:cNvCxnSpPr/>
            <p:nvPr/>
          </p:nvCxnSpPr>
          <p:spPr>
            <a:xfrm>
              <a:off x="3065326" y="4924672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67F99E-B810-C8A2-5CC9-F913AC0A3108}"/>
                </a:ext>
              </a:extLst>
            </p:cNvPr>
            <p:cNvSpPr txBox="1"/>
            <p:nvPr/>
          </p:nvSpPr>
          <p:spPr>
            <a:xfrm>
              <a:off x="1279947" y="515327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/>
                <a:t>20</a:t>
              </a:r>
              <a:endParaRPr lang="en-US" sz="11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4D5D59-3CFF-AC93-2DD8-9FF1181B44C0}"/>
                </a:ext>
              </a:extLst>
            </p:cNvPr>
            <p:cNvSpPr txBox="1"/>
            <p:nvPr/>
          </p:nvSpPr>
          <p:spPr>
            <a:xfrm>
              <a:off x="1768142" y="5153272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/>
                <a:t>40</a:t>
              </a:r>
              <a:endParaRPr lang="en-US" sz="11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2C9069-67B7-AD11-7888-AA1DB98B096E}"/>
                </a:ext>
              </a:extLst>
            </p:cNvPr>
            <p:cNvSpPr txBox="1"/>
            <p:nvPr/>
          </p:nvSpPr>
          <p:spPr>
            <a:xfrm>
              <a:off x="2375568" y="5231375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/>
                <a:t>60</a:t>
              </a:r>
              <a:endParaRPr lang="en-US" sz="11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CA7D03-7952-81BA-CA3B-93EDC6354D6B}"/>
                </a:ext>
              </a:extLst>
            </p:cNvPr>
            <p:cNvSpPr txBox="1"/>
            <p:nvPr/>
          </p:nvSpPr>
          <p:spPr>
            <a:xfrm>
              <a:off x="2894446" y="52239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/>
                <a:t>80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745721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ЧТО ТАКОЕ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4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E070F8-5773-C997-E781-D96A493AE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14450"/>
            <a:ext cx="7074531" cy="248295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E616B923-52CE-0A56-9C20-715DF831670A}"/>
              </a:ext>
            </a:extLst>
          </p:cNvPr>
          <p:cNvGrpSpPr/>
          <p:nvPr/>
        </p:nvGrpSpPr>
        <p:grpSpPr>
          <a:xfrm>
            <a:off x="7968211" y="1033571"/>
            <a:ext cx="3723951" cy="5154312"/>
            <a:chOff x="7831769" y="925075"/>
            <a:chExt cx="3906174" cy="540652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38C26AA-D747-0A7B-A231-389B6392F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6" t="16054" r="6712" b="3278"/>
            <a:stretch/>
          </p:blipFill>
          <p:spPr>
            <a:xfrm>
              <a:off x="9189319" y="3811843"/>
              <a:ext cx="2319388" cy="1400385"/>
            </a:xfrm>
            <a:prstGeom prst="rect">
              <a:avLst/>
            </a:prstGeom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66CD814D-E4C5-7EC8-1560-8BBE15F41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50" r="17231"/>
            <a:stretch/>
          </p:blipFill>
          <p:spPr>
            <a:xfrm>
              <a:off x="8153562" y="4538296"/>
              <a:ext cx="2405307" cy="1424911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5C664F9F-60B6-2D3B-0B46-EDAE18182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9258" y="1216044"/>
              <a:ext cx="2400740" cy="2291616"/>
            </a:xfrm>
            <a:prstGeom prst="rect">
              <a:avLst/>
            </a:prstGeom>
          </p:spPr>
        </p:pic>
        <p:sp>
          <p:nvSpPr>
            <p:cNvPr id="14" name="Espace réservé du contenu 2">
              <a:extLst>
                <a:ext uri="{FF2B5EF4-FFF2-40B4-BE49-F238E27FC236}">
                  <a16:creationId xmlns:a16="http://schemas.microsoft.com/office/drawing/2014/main" id="{76F3E95A-0EB4-BE0A-FDAA-BB65567F90BE}"/>
                </a:ext>
              </a:extLst>
            </p:cNvPr>
            <p:cNvSpPr txBox="1">
              <a:spLocks/>
            </p:cNvSpPr>
            <p:nvPr/>
          </p:nvSpPr>
          <p:spPr>
            <a:xfrm>
              <a:off x="8175141" y="1425431"/>
              <a:ext cx="815495" cy="25317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975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2788" indent="-169863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3763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77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Цемент</a:t>
              </a:r>
              <a:endParaRPr lang="en-US" sz="1477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Espace réservé du contenu 2">
              <a:extLst>
                <a:ext uri="{FF2B5EF4-FFF2-40B4-BE49-F238E27FC236}">
                  <a16:creationId xmlns:a16="http://schemas.microsoft.com/office/drawing/2014/main" id="{82361588-E063-3EF0-D896-5EFA6D990F00}"/>
                </a:ext>
              </a:extLst>
            </p:cNvPr>
            <p:cNvSpPr txBox="1">
              <a:spLocks/>
            </p:cNvSpPr>
            <p:nvPr/>
          </p:nvSpPr>
          <p:spPr>
            <a:xfrm>
              <a:off x="8486298" y="987027"/>
              <a:ext cx="1944183" cy="45752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975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2788" indent="-169863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3763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77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Микрокремнезём</a:t>
              </a:r>
              <a:r>
                <a:rPr lang="ru-RU" sz="1969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969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Espace réservé du contenu 2">
              <a:extLst>
                <a:ext uri="{FF2B5EF4-FFF2-40B4-BE49-F238E27FC236}">
                  <a16:creationId xmlns:a16="http://schemas.microsoft.com/office/drawing/2014/main" id="{4ABEA704-462F-0AE0-3298-767C3C9ED8C0}"/>
                </a:ext>
              </a:extLst>
            </p:cNvPr>
            <p:cNvSpPr txBox="1">
              <a:spLocks/>
            </p:cNvSpPr>
            <p:nvPr/>
          </p:nvSpPr>
          <p:spPr>
            <a:xfrm>
              <a:off x="8164417" y="3315275"/>
              <a:ext cx="1356512" cy="60819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975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2788" indent="-169863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3763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77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Крупный заполнитель</a:t>
              </a:r>
              <a:endParaRPr lang="en-US" sz="1477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Espace réservé du contenu 2">
              <a:extLst>
                <a:ext uri="{FF2B5EF4-FFF2-40B4-BE49-F238E27FC236}">
                  <a16:creationId xmlns:a16="http://schemas.microsoft.com/office/drawing/2014/main" id="{B346A6D5-33D9-EC50-5E2E-E1A55DA9E6D0}"/>
                </a:ext>
              </a:extLst>
            </p:cNvPr>
            <p:cNvSpPr txBox="1">
              <a:spLocks/>
            </p:cNvSpPr>
            <p:nvPr/>
          </p:nvSpPr>
          <p:spPr>
            <a:xfrm>
              <a:off x="9850077" y="3126495"/>
              <a:ext cx="956308" cy="28137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975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2788" indent="-169863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3763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77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Фибра</a:t>
              </a:r>
              <a:endParaRPr lang="en-US" sz="1477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Espace réservé du contenu 2">
              <a:extLst>
                <a:ext uri="{FF2B5EF4-FFF2-40B4-BE49-F238E27FC236}">
                  <a16:creationId xmlns:a16="http://schemas.microsoft.com/office/drawing/2014/main" id="{F8C81194-969F-C8AA-8FE5-6DAD214907AF}"/>
                </a:ext>
              </a:extLst>
            </p:cNvPr>
            <p:cNvSpPr txBox="1">
              <a:spLocks/>
            </p:cNvSpPr>
            <p:nvPr/>
          </p:nvSpPr>
          <p:spPr>
            <a:xfrm>
              <a:off x="10031002" y="1475995"/>
              <a:ext cx="1502846" cy="40523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975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2788" indent="-169863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3763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77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Мелкий заполнитель </a:t>
              </a:r>
              <a:endParaRPr lang="en-US" sz="1477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C3C887B-FDAB-6DD6-A83B-072877E50772}"/>
                </a:ext>
              </a:extLst>
            </p:cNvPr>
            <p:cNvSpPr/>
            <p:nvPr/>
          </p:nvSpPr>
          <p:spPr>
            <a:xfrm>
              <a:off x="7831769" y="925075"/>
              <a:ext cx="3906174" cy="5406527"/>
            </a:xfrm>
            <a:prstGeom prst="rect">
              <a:avLst/>
            </a:prstGeom>
            <a:solidFill>
              <a:schemeClr val="accent5">
                <a:alpha val="1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2744" indent="-222744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ru-RU" sz="221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7CACF57-6A1B-2251-E603-1FEC832D56E9}"/>
              </a:ext>
            </a:extLst>
          </p:cNvPr>
          <p:cNvSpPr/>
          <p:nvPr/>
        </p:nvSpPr>
        <p:spPr>
          <a:xfrm>
            <a:off x="0" y="5680710"/>
            <a:ext cx="4320326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024CDEE-7438-8DF9-3F60-C7BD891BD35A}"/>
              </a:ext>
            </a:extLst>
          </p:cNvPr>
          <p:cNvGrpSpPr/>
          <p:nvPr/>
        </p:nvGrpSpPr>
        <p:grpSpPr>
          <a:xfrm>
            <a:off x="918233" y="4437679"/>
            <a:ext cx="6402868" cy="1952124"/>
            <a:chOff x="942733" y="4131050"/>
            <a:chExt cx="6402868" cy="1952124"/>
          </a:xfrm>
        </p:grpSpPr>
        <p:pic>
          <p:nvPicPr>
            <p:cNvPr id="37" name="Picture 11">
              <a:extLst>
                <a:ext uri="{FF2B5EF4-FFF2-40B4-BE49-F238E27FC236}">
                  <a16:creationId xmlns:a16="http://schemas.microsoft.com/office/drawing/2014/main" id="{B0F7076D-2DA6-A430-C1CC-FC4E83426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308" y="4131050"/>
              <a:ext cx="1216811" cy="121681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1B08778-EA86-F1F3-5FB0-61194C74FC35}"/>
                </a:ext>
              </a:extLst>
            </p:cNvPr>
            <p:cNvSpPr txBox="1"/>
            <p:nvPr/>
          </p:nvSpPr>
          <p:spPr>
            <a:xfrm>
              <a:off x="5097825" y="5382479"/>
              <a:ext cx="2247776" cy="316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77" b="1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Добавки</a:t>
              </a:r>
              <a:endParaRPr lang="en-US" sz="1477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2F2C3A2F-7885-9001-01DB-2073DF966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r="6250"/>
            <a:stretch/>
          </p:blipFill>
          <p:spPr>
            <a:xfrm>
              <a:off x="942733" y="4147815"/>
              <a:ext cx="2051580" cy="122077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0E1516A-4FD1-A860-5C0A-AB8BFDFB0B5B}"/>
                </a:ext>
              </a:extLst>
            </p:cNvPr>
            <p:cNvSpPr txBox="1"/>
            <p:nvPr/>
          </p:nvSpPr>
          <p:spPr>
            <a:xfrm>
              <a:off x="973636" y="5315573"/>
              <a:ext cx="1685831" cy="767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77" b="1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Сухая смесь</a:t>
              </a:r>
              <a:endParaRPr lang="en-US" sz="1477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1477" dirty="0" err="1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  <a:r>
                <a:rPr lang="en-US" sz="1477" baseline="-25000" dirty="0" err="1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max</a:t>
              </a:r>
              <a:r>
                <a:rPr lang="en-US" sz="1477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= 0,</a:t>
              </a:r>
              <a:r>
                <a:rPr lang="ru-RU" sz="1477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67</a:t>
              </a:r>
              <a:r>
                <a:rPr lang="en-US" sz="1477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477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мм</a:t>
              </a:r>
              <a:endParaRPr lang="en-US" sz="1477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ru-RU" sz="147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46D81A8-0BD4-569D-F1DD-0B83E493220B}"/>
                </a:ext>
              </a:extLst>
            </p:cNvPr>
            <p:cNvSpPr txBox="1"/>
            <p:nvPr/>
          </p:nvSpPr>
          <p:spPr>
            <a:xfrm>
              <a:off x="3109999" y="5368589"/>
              <a:ext cx="2033022" cy="542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77" b="1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Стальная фибра</a:t>
              </a:r>
              <a:endParaRPr lang="en-US" sz="1477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1477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</a:t>
              </a:r>
              <a:r>
                <a:rPr lang="en-US" sz="1477" baseline="-25000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</a:t>
              </a:r>
              <a:r>
                <a:rPr lang="en-US" sz="1477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= 14 mm</a:t>
              </a:r>
              <a:endParaRPr lang="ru-RU" sz="1477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1" name="Picture 15">
            <a:extLst>
              <a:ext uri="{FF2B5EF4-FFF2-40B4-BE49-F238E27FC236}">
                <a16:creationId xmlns:a16="http://schemas.microsoft.com/office/drawing/2014/main" id="{75A9C05E-8124-1E97-DA4D-3FE13D67C5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91" y="4283251"/>
            <a:ext cx="2234568" cy="15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75543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СПФБ ЦЕМЕНТАЛЬ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40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491233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СНИЖЕНИЕ ВОЗДЕЙСТВИЯ НА ОКРУЖАЮЩУЮ СРЕДУ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D325972-9ED3-AF01-4E34-90703296E8AB}"/>
              </a:ext>
            </a:extLst>
          </p:cNvPr>
          <p:cNvGrpSpPr/>
          <p:nvPr/>
        </p:nvGrpSpPr>
        <p:grpSpPr>
          <a:xfrm>
            <a:off x="5517718" y="1412875"/>
            <a:ext cx="5949180" cy="5245032"/>
            <a:chOff x="6096000" y="1365692"/>
            <a:chExt cx="5949180" cy="5245032"/>
          </a:xfrm>
        </p:grpSpPr>
        <p:sp>
          <p:nvSpPr>
            <p:cNvPr id="18" name="Espace réservé du contenu 2">
              <a:extLst>
                <a:ext uri="{FF2B5EF4-FFF2-40B4-BE49-F238E27FC236}">
                  <a16:creationId xmlns:a16="http://schemas.microsoft.com/office/drawing/2014/main" id="{E5B798B1-7ABC-B9BE-B2D3-BF2B8D692771}"/>
                </a:ext>
              </a:extLst>
            </p:cNvPr>
            <p:cNvSpPr txBox="1">
              <a:spLocks/>
            </p:cNvSpPr>
            <p:nvPr/>
          </p:nvSpPr>
          <p:spPr>
            <a:xfrm>
              <a:off x="8067538" y="1365692"/>
              <a:ext cx="3977642" cy="149682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77">
                <a:buNone/>
              </a:pPr>
              <a:r>
                <a:rPr lang="ru-RU" sz="1400" dirty="0">
                  <a:solidFill>
                    <a:schemeClr val="accent6"/>
                  </a:solidFill>
                </a:rPr>
                <a:t>Меньше воздействие на </a:t>
              </a:r>
              <a:r>
                <a:rPr lang="ru-RU" sz="1400" dirty="0" err="1">
                  <a:solidFill>
                    <a:schemeClr val="accent6"/>
                  </a:solidFill>
                </a:rPr>
                <a:t>о.с</a:t>
              </a:r>
              <a:r>
                <a:rPr lang="ru-RU" sz="1400" dirty="0">
                  <a:solidFill>
                    <a:schemeClr val="accent6"/>
                  </a:solidFill>
                </a:rPr>
                <a:t>. в кг СО</a:t>
              </a:r>
              <a:r>
                <a:rPr lang="ru-RU" sz="1400" baseline="-25000" dirty="0">
                  <a:solidFill>
                    <a:schemeClr val="accent6"/>
                  </a:solidFill>
                </a:rPr>
                <a:t>2</a:t>
              </a:r>
              <a:r>
                <a:rPr lang="ru-RU" sz="1400" dirty="0">
                  <a:solidFill>
                    <a:schemeClr val="accent6"/>
                  </a:solidFill>
                </a:rPr>
                <a:t>-эквивалент</a:t>
              </a:r>
              <a:endParaRPr lang="ru-RU" sz="1300" b="1" dirty="0"/>
            </a:p>
            <a:p>
              <a:pPr marL="285750" indent="-285750" defTabSz="914377"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accent4"/>
                  </a:solidFill>
                </a:rPr>
                <a:t>использование альтернативного топлива при производстве цемента для СПФБ</a:t>
              </a:r>
            </a:p>
            <a:p>
              <a:pPr marL="285750" indent="-285750" defTabSz="914377"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accent4"/>
                  </a:solidFill>
                </a:rPr>
                <a:t>высокая энергоэффективность оборудования при выпуске цемента и премикса</a:t>
              </a:r>
            </a:p>
            <a:p>
              <a:pPr marL="0" indent="0">
                <a:lnSpc>
                  <a:spcPct val="40000"/>
                </a:lnSpc>
                <a:buNone/>
              </a:pPr>
              <a:endParaRPr lang="ru-RU" sz="13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0" name="Picture 152">
              <a:extLst>
                <a:ext uri="{FF2B5EF4-FFF2-40B4-BE49-F238E27FC236}">
                  <a16:creationId xmlns:a16="http://schemas.microsoft.com/office/drawing/2014/main" id="{C623F02E-7500-FDC1-F36E-F475807F0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412875"/>
              <a:ext cx="1885344" cy="1402461"/>
            </a:xfrm>
            <a:custGeom>
              <a:avLst/>
              <a:gdLst>
                <a:gd name="connsiteX0" fmla="*/ 699928 w 5318554"/>
                <a:gd name="connsiteY0" fmla="*/ 0 h 3050722"/>
                <a:gd name="connsiteX1" fmla="*/ 4618626 w 5318554"/>
                <a:gd name="connsiteY1" fmla="*/ 0 h 3050722"/>
                <a:gd name="connsiteX2" fmla="*/ 5318554 w 5318554"/>
                <a:gd name="connsiteY2" fmla="*/ 699928 h 3050722"/>
                <a:gd name="connsiteX3" fmla="*/ 5318554 w 5318554"/>
                <a:gd name="connsiteY3" fmla="*/ 2350794 h 3050722"/>
                <a:gd name="connsiteX4" fmla="*/ 4618626 w 5318554"/>
                <a:gd name="connsiteY4" fmla="*/ 3050722 h 3050722"/>
                <a:gd name="connsiteX5" fmla="*/ 699928 w 5318554"/>
                <a:gd name="connsiteY5" fmla="*/ 3050722 h 3050722"/>
                <a:gd name="connsiteX6" fmla="*/ 0 w 5318554"/>
                <a:gd name="connsiteY6" fmla="*/ 2350794 h 3050722"/>
                <a:gd name="connsiteX7" fmla="*/ 0 w 5318554"/>
                <a:gd name="connsiteY7" fmla="*/ 699928 h 3050722"/>
                <a:gd name="connsiteX8" fmla="*/ 699928 w 5318554"/>
                <a:gd name="connsiteY8" fmla="*/ 0 h 305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18554" h="3050722">
                  <a:moveTo>
                    <a:pt x="699928" y="0"/>
                  </a:moveTo>
                  <a:lnTo>
                    <a:pt x="4618626" y="0"/>
                  </a:lnTo>
                  <a:cubicBezTo>
                    <a:pt x="5005186" y="0"/>
                    <a:pt x="5318554" y="313368"/>
                    <a:pt x="5318554" y="699928"/>
                  </a:cubicBezTo>
                  <a:lnTo>
                    <a:pt x="5318554" y="2350794"/>
                  </a:lnTo>
                  <a:cubicBezTo>
                    <a:pt x="5318554" y="2737354"/>
                    <a:pt x="5005186" y="3050722"/>
                    <a:pt x="4618626" y="3050722"/>
                  </a:cubicBezTo>
                  <a:lnTo>
                    <a:pt x="699928" y="3050722"/>
                  </a:lnTo>
                  <a:cubicBezTo>
                    <a:pt x="313368" y="3050722"/>
                    <a:pt x="0" y="2737354"/>
                    <a:pt x="0" y="2350794"/>
                  </a:cubicBezTo>
                  <a:lnTo>
                    <a:pt x="0" y="699928"/>
                  </a:lnTo>
                  <a:cubicBezTo>
                    <a:pt x="0" y="313368"/>
                    <a:pt x="313368" y="0"/>
                    <a:pt x="699928" y="0"/>
                  </a:cubicBezTo>
                  <a:close/>
                </a:path>
              </a:pathLst>
            </a:custGeom>
          </p:spPr>
        </p:pic>
        <p:pic>
          <p:nvPicPr>
            <p:cNvPr id="31" name="Picture 153">
              <a:extLst>
                <a:ext uri="{FF2B5EF4-FFF2-40B4-BE49-F238E27FC236}">
                  <a16:creationId xmlns:a16="http://schemas.microsoft.com/office/drawing/2014/main" id="{28D29647-2624-44BD-EF3A-C80ADB78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3190" y="3345351"/>
              <a:ext cx="1874575" cy="1427199"/>
            </a:xfrm>
            <a:custGeom>
              <a:avLst/>
              <a:gdLst>
                <a:gd name="connsiteX0" fmla="*/ 516820 w 4571615"/>
                <a:gd name="connsiteY0" fmla="*/ 0 h 2681366"/>
                <a:gd name="connsiteX1" fmla="*/ 3961074 w 4571615"/>
                <a:gd name="connsiteY1" fmla="*/ 0 h 2681366"/>
                <a:gd name="connsiteX2" fmla="*/ 4563762 w 4571615"/>
                <a:gd name="connsiteY2" fmla="*/ 491205 h 2681366"/>
                <a:gd name="connsiteX3" fmla="*/ 4571615 w 4571615"/>
                <a:gd name="connsiteY3" fmla="*/ 569110 h 2681366"/>
                <a:gd name="connsiteX4" fmla="*/ 4571615 w 4571615"/>
                <a:gd name="connsiteY4" fmla="*/ 2112257 h 2681366"/>
                <a:gd name="connsiteX5" fmla="*/ 4563762 w 4571615"/>
                <a:gd name="connsiteY5" fmla="*/ 2190161 h 2681366"/>
                <a:gd name="connsiteX6" fmla="*/ 3961074 w 4571615"/>
                <a:gd name="connsiteY6" fmla="*/ 2681366 h 2681366"/>
                <a:gd name="connsiteX7" fmla="*/ 516820 w 4571615"/>
                <a:gd name="connsiteY7" fmla="*/ 2681366 h 2681366"/>
                <a:gd name="connsiteX8" fmla="*/ 6698 w 4571615"/>
                <a:gd name="connsiteY8" fmla="*/ 2410136 h 2681366"/>
                <a:gd name="connsiteX9" fmla="*/ 0 w 4571615"/>
                <a:gd name="connsiteY9" fmla="*/ 2397796 h 2681366"/>
                <a:gd name="connsiteX10" fmla="*/ 0 w 4571615"/>
                <a:gd name="connsiteY10" fmla="*/ 283570 h 2681366"/>
                <a:gd name="connsiteX11" fmla="*/ 6698 w 4571615"/>
                <a:gd name="connsiteY11" fmla="*/ 271230 h 2681366"/>
                <a:gd name="connsiteX12" fmla="*/ 516820 w 4571615"/>
                <a:gd name="connsiteY12" fmla="*/ 0 h 268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1615" h="2681366">
                  <a:moveTo>
                    <a:pt x="516820" y="0"/>
                  </a:moveTo>
                  <a:lnTo>
                    <a:pt x="3961074" y="0"/>
                  </a:lnTo>
                  <a:cubicBezTo>
                    <a:pt x="4258362" y="0"/>
                    <a:pt x="4506398" y="210875"/>
                    <a:pt x="4563762" y="491205"/>
                  </a:cubicBezTo>
                  <a:lnTo>
                    <a:pt x="4571615" y="569110"/>
                  </a:lnTo>
                  <a:lnTo>
                    <a:pt x="4571615" y="2112257"/>
                  </a:lnTo>
                  <a:lnTo>
                    <a:pt x="4563762" y="2190161"/>
                  </a:lnTo>
                  <a:cubicBezTo>
                    <a:pt x="4506398" y="2470492"/>
                    <a:pt x="4258362" y="2681366"/>
                    <a:pt x="3961074" y="2681366"/>
                  </a:cubicBezTo>
                  <a:lnTo>
                    <a:pt x="516820" y="2681366"/>
                  </a:lnTo>
                  <a:cubicBezTo>
                    <a:pt x="304471" y="2681366"/>
                    <a:pt x="117251" y="2573777"/>
                    <a:pt x="6698" y="2410136"/>
                  </a:cubicBezTo>
                  <a:lnTo>
                    <a:pt x="0" y="2397796"/>
                  </a:lnTo>
                  <a:lnTo>
                    <a:pt x="0" y="283570"/>
                  </a:lnTo>
                  <a:lnTo>
                    <a:pt x="6698" y="271230"/>
                  </a:lnTo>
                  <a:cubicBezTo>
                    <a:pt x="117251" y="107589"/>
                    <a:pt x="304471" y="0"/>
                    <a:pt x="516820" y="0"/>
                  </a:cubicBezTo>
                  <a:close/>
                </a:path>
              </a:pathLst>
            </a:custGeom>
          </p:spPr>
        </p:pic>
        <p:pic>
          <p:nvPicPr>
            <p:cNvPr id="32" name="Picture 154">
              <a:extLst>
                <a:ext uri="{FF2B5EF4-FFF2-40B4-BE49-F238E27FC236}">
                  <a16:creationId xmlns:a16="http://schemas.microsoft.com/office/drawing/2014/main" id="{30D698E9-0023-8C2C-E4CC-89E98FA3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179" y="5302566"/>
              <a:ext cx="1818586" cy="1298584"/>
            </a:xfrm>
            <a:custGeom>
              <a:avLst/>
              <a:gdLst>
                <a:gd name="connsiteX0" fmla="*/ 981253 w 8679826"/>
                <a:gd name="connsiteY0" fmla="*/ 0 h 5090937"/>
                <a:gd name="connsiteX1" fmla="*/ 7520632 w 8679826"/>
                <a:gd name="connsiteY1" fmla="*/ 0 h 5090937"/>
                <a:gd name="connsiteX2" fmla="*/ 8664916 w 8679826"/>
                <a:gd name="connsiteY2" fmla="*/ 932619 h 5090937"/>
                <a:gd name="connsiteX3" fmla="*/ 8679826 w 8679826"/>
                <a:gd name="connsiteY3" fmla="*/ 1080533 h 5090937"/>
                <a:gd name="connsiteX4" fmla="*/ 8679826 w 8679826"/>
                <a:gd name="connsiteY4" fmla="*/ 4010407 h 5090937"/>
                <a:gd name="connsiteX5" fmla="*/ 8664916 w 8679826"/>
                <a:gd name="connsiteY5" fmla="*/ 4158318 h 5090937"/>
                <a:gd name="connsiteX6" fmla="*/ 7520632 w 8679826"/>
                <a:gd name="connsiteY6" fmla="*/ 5090937 h 5090937"/>
                <a:gd name="connsiteX7" fmla="*/ 981253 w 8679826"/>
                <a:gd name="connsiteY7" fmla="*/ 5090937 h 5090937"/>
                <a:gd name="connsiteX8" fmla="*/ 12717 w 8679826"/>
                <a:gd name="connsiteY8" fmla="*/ 4575970 h 5090937"/>
                <a:gd name="connsiteX9" fmla="*/ 0 w 8679826"/>
                <a:gd name="connsiteY9" fmla="*/ 4552541 h 5090937"/>
                <a:gd name="connsiteX10" fmla="*/ 0 w 8679826"/>
                <a:gd name="connsiteY10" fmla="*/ 538396 h 5090937"/>
                <a:gd name="connsiteX11" fmla="*/ 12717 w 8679826"/>
                <a:gd name="connsiteY11" fmla="*/ 514967 h 5090937"/>
                <a:gd name="connsiteX12" fmla="*/ 981253 w 8679826"/>
                <a:gd name="connsiteY12" fmla="*/ 0 h 50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79826" h="5090937">
                  <a:moveTo>
                    <a:pt x="981253" y="0"/>
                  </a:moveTo>
                  <a:lnTo>
                    <a:pt x="7520632" y="0"/>
                  </a:lnTo>
                  <a:cubicBezTo>
                    <a:pt x="8085073" y="0"/>
                    <a:pt x="8556003" y="400375"/>
                    <a:pt x="8664916" y="932619"/>
                  </a:cubicBezTo>
                  <a:lnTo>
                    <a:pt x="8679826" y="1080533"/>
                  </a:lnTo>
                  <a:lnTo>
                    <a:pt x="8679826" y="4010407"/>
                  </a:lnTo>
                  <a:lnTo>
                    <a:pt x="8664916" y="4158318"/>
                  </a:lnTo>
                  <a:cubicBezTo>
                    <a:pt x="8556003" y="4690564"/>
                    <a:pt x="8085073" y="5090937"/>
                    <a:pt x="7520632" y="5090937"/>
                  </a:cubicBezTo>
                  <a:lnTo>
                    <a:pt x="981253" y="5090937"/>
                  </a:lnTo>
                  <a:cubicBezTo>
                    <a:pt x="578079" y="5090937"/>
                    <a:pt x="222617" y="4886665"/>
                    <a:pt x="12717" y="4575970"/>
                  </a:cubicBezTo>
                  <a:lnTo>
                    <a:pt x="0" y="4552541"/>
                  </a:lnTo>
                  <a:lnTo>
                    <a:pt x="0" y="538396"/>
                  </a:lnTo>
                  <a:lnTo>
                    <a:pt x="12717" y="514967"/>
                  </a:lnTo>
                  <a:cubicBezTo>
                    <a:pt x="222617" y="204272"/>
                    <a:pt x="578079" y="0"/>
                    <a:pt x="981253" y="0"/>
                  </a:cubicBezTo>
                  <a:close/>
                </a:path>
              </a:pathLst>
            </a:custGeom>
          </p:spPr>
        </p:pic>
        <p:sp>
          <p:nvSpPr>
            <p:cNvPr id="33" name="Espace réservé du contenu 2">
              <a:extLst>
                <a:ext uri="{FF2B5EF4-FFF2-40B4-BE49-F238E27FC236}">
                  <a16:creationId xmlns:a16="http://schemas.microsoft.com/office/drawing/2014/main" id="{2D1121BC-4A24-8592-0FA5-7AC1E7660DBF}"/>
                </a:ext>
              </a:extLst>
            </p:cNvPr>
            <p:cNvSpPr txBox="1">
              <a:spLocks/>
            </p:cNvSpPr>
            <p:nvPr/>
          </p:nvSpPr>
          <p:spPr>
            <a:xfrm>
              <a:off x="8067538" y="3244626"/>
              <a:ext cx="3977642" cy="16286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77">
                <a:buNone/>
              </a:pPr>
              <a:r>
                <a:rPr lang="ru-RU" sz="1400" dirty="0">
                  <a:solidFill>
                    <a:schemeClr val="accent6"/>
                  </a:solidFill>
                </a:rPr>
                <a:t>Выше «зеленый» рейтинг объекта</a:t>
              </a:r>
              <a:endParaRPr lang="en-US" sz="1400" dirty="0">
                <a:solidFill>
                  <a:schemeClr val="accent6"/>
                </a:solidFill>
              </a:endParaRPr>
            </a:p>
            <a:p>
              <a:pPr marL="0" indent="0" defTabSz="914377">
                <a:buNone/>
              </a:pPr>
              <a:r>
                <a:rPr lang="en-US" sz="1400" dirty="0">
                  <a:solidFill>
                    <a:schemeClr val="accent6"/>
                  </a:solidFill>
                </a:rPr>
                <a:t>(IRIIS, </a:t>
              </a:r>
              <a:r>
                <a:rPr lang="ru-RU" sz="1400" dirty="0">
                  <a:solidFill>
                    <a:schemeClr val="accent6"/>
                  </a:solidFill>
                </a:rPr>
                <a:t>КЛЕВЕР, ДОМ.РФ)</a:t>
              </a:r>
            </a:p>
            <a:p>
              <a:r>
                <a:rPr lang="ru-RU" sz="1200" dirty="0">
                  <a:solidFill>
                    <a:schemeClr val="accent4"/>
                  </a:solidFill>
                </a:rPr>
                <a:t>Снижена материалоемкость конструкций</a:t>
              </a:r>
            </a:p>
            <a:p>
              <a:r>
                <a:rPr lang="ru-RU" sz="1200" dirty="0">
                  <a:solidFill>
                    <a:schemeClr val="accent4"/>
                  </a:solidFill>
                </a:rPr>
                <a:t>увеличивает скорость строительства</a:t>
              </a:r>
            </a:p>
            <a:p>
              <a:r>
                <a:rPr lang="ru-RU" sz="1200" dirty="0">
                  <a:solidFill>
                    <a:schemeClr val="accent4"/>
                  </a:solidFill>
                </a:rPr>
                <a:t>поставляется в системе ответственных поставок</a:t>
              </a:r>
            </a:p>
            <a:p>
              <a:pPr marL="0" indent="0">
                <a:lnSpc>
                  <a:spcPct val="40000"/>
                </a:lnSpc>
                <a:buNone/>
              </a:pPr>
              <a:endParaRPr lang="ru-RU" sz="13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Espace réservé du contenu 2">
              <a:extLst>
                <a:ext uri="{FF2B5EF4-FFF2-40B4-BE49-F238E27FC236}">
                  <a16:creationId xmlns:a16="http://schemas.microsoft.com/office/drawing/2014/main" id="{6035639B-3D0A-70B0-1386-05DD142D3A28}"/>
                </a:ext>
              </a:extLst>
            </p:cNvPr>
            <p:cNvSpPr txBox="1">
              <a:spLocks/>
            </p:cNvSpPr>
            <p:nvPr/>
          </p:nvSpPr>
          <p:spPr>
            <a:xfrm>
              <a:off x="8067538" y="5255383"/>
              <a:ext cx="3977642" cy="13553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77">
                <a:buNone/>
              </a:pPr>
              <a:r>
                <a:rPr lang="ru-RU" sz="1400" dirty="0">
                  <a:solidFill>
                    <a:schemeClr val="accent6"/>
                  </a:solidFill>
                </a:rPr>
                <a:t>Больше эксплуатационный ресурс</a:t>
              </a:r>
            </a:p>
            <a:p>
              <a:r>
                <a:rPr lang="ru-RU" sz="1200" dirty="0">
                  <a:solidFill>
                    <a:schemeClr val="accent4"/>
                  </a:solidFill>
                </a:rPr>
                <a:t>ЖЦ – не менее 100 лет</a:t>
              </a:r>
            </a:p>
            <a:p>
              <a:r>
                <a:rPr lang="ru-RU" sz="1200" dirty="0">
                  <a:solidFill>
                    <a:schemeClr val="accent4"/>
                  </a:solidFill>
                </a:rPr>
                <a:t>не нуждается в защите от коррозии</a:t>
              </a:r>
            </a:p>
            <a:p>
              <a:r>
                <a:rPr lang="ru-RU" sz="1200" dirty="0">
                  <a:solidFill>
                    <a:schemeClr val="accent4"/>
                  </a:solidFill>
                </a:rPr>
                <a:t>долговременное сохранение эстетичного вида, легко моется</a:t>
              </a:r>
              <a:endParaRPr lang="en-US" sz="1200" dirty="0">
                <a:solidFill>
                  <a:schemeClr val="accent4"/>
                </a:solidFill>
              </a:endParaRPr>
            </a:p>
            <a:p>
              <a:pPr marL="0" indent="0">
                <a:lnSpc>
                  <a:spcPct val="40000"/>
                </a:lnSpc>
                <a:buNone/>
              </a:pPr>
              <a:endParaRPr lang="ru-RU" sz="13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9764C3E-24FC-64E4-CAB6-0948DF54791B}"/>
              </a:ext>
            </a:extLst>
          </p:cNvPr>
          <p:cNvSpPr txBox="1"/>
          <p:nvPr/>
        </p:nvSpPr>
        <p:spPr>
          <a:xfrm>
            <a:off x="911225" y="3461158"/>
            <a:ext cx="3443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ru-RU" sz="1800" b="1" dirty="0">
                <a:solidFill>
                  <a:schemeClr val="accent6"/>
                </a:solidFill>
              </a:rPr>
              <a:t>РЕСУРСОСБЕРЕЖЕНИЕ </a:t>
            </a:r>
          </a:p>
          <a:p>
            <a:pPr defTabSz="914377"/>
            <a:r>
              <a:rPr lang="ru-RU" sz="1800" b="1" dirty="0">
                <a:solidFill>
                  <a:schemeClr val="accent6"/>
                </a:solidFill>
              </a:rPr>
              <a:t>И СНИЖЕНИЕ ЭКОЛОГИЧЕСКОГО УЩЕРБА НА ВСЕМ ЖЦ АВТОДОРОГИ</a:t>
            </a:r>
            <a:endParaRPr lang="en-US" sz="1800" b="1" dirty="0">
              <a:solidFill>
                <a:schemeClr val="accent6"/>
              </a:solidFill>
              <a:latin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13CDB9-4C14-F90C-8FAD-391E4FE77AB8}"/>
              </a:ext>
            </a:extLst>
          </p:cNvPr>
          <p:cNvSpPr txBox="1"/>
          <p:nvPr/>
        </p:nvSpPr>
        <p:spPr>
          <a:xfrm>
            <a:off x="4980176" y="1874548"/>
            <a:ext cx="329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ru-RU" sz="2800" b="1" dirty="0">
                <a:solidFill>
                  <a:srgbClr val="0070C0"/>
                </a:solidFill>
              </a:rPr>
              <a:t>1</a:t>
            </a:r>
            <a:endParaRPr lang="en-US" sz="28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1E1AA7-D9AC-A709-36B8-F31708F0543A}"/>
              </a:ext>
            </a:extLst>
          </p:cNvPr>
          <p:cNvSpPr txBox="1"/>
          <p:nvPr/>
        </p:nvSpPr>
        <p:spPr>
          <a:xfrm>
            <a:off x="5015957" y="3844523"/>
            <a:ext cx="329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ru-RU" sz="2800" b="1" dirty="0">
                <a:solidFill>
                  <a:srgbClr val="0070C0"/>
                </a:solidFill>
              </a:rPr>
              <a:t>2</a:t>
            </a:r>
            <a:endParaRPr lang="en-US" sz="28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0EC65F-BC9F-8E0D-C506-79788026A1CB}"/>
              </a:ext>
            </a:extLst>
          </p:cNvPr>
          <p:cNvSpPr txBox="1"/>
          <p:nvPr/>
        </p:nvSpPr>
        <p:spPr>
          <a:xfrm>
            <a:off x="5055978" y="5737431"/>
            <a:ext cx="329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ru-RU" sz="2800" b="1" dirty="0">
                <a:solidFill>
                  <a:srgbClr val="0070C0"/>
                </a:solidFill>
              </a:rPr>
              <a:t>3</a:t>
            </a:r>
            <a:endParaRPr lang="en-US" sz="2800" b="1" dirty="0">
              <a:solidFill>
                <a:srgbClr val="007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8849852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D31299-707E-4DB9-9F52-F6C5CFDE77E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28255" y="2518615"/>
            <a:ext cx="9618920" cy="19097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1C4E8A"/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4414023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A247F2E-6396-3D8C-F388-64B4F32CE4FB}"/>
              </a:ext>
            </a:extLst>
          </p:cNvPr>
          <p:cNvSpPr/>
          <p:nvPr/>
        </p:nvSpPr>
        <p:spPr>
          <a:xfrm>
            <a:off x="0" y="5680710"/>
            <a:ext cx="4320326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8EEB9EB-66DC-DC13-07D5-023F0D761149}"/>
              </a:ext>
            </a:extLst>
          </p:cNvPr>
          <p:cNvSpPr/>
          <p:nvPr/>
        </p:nvSpPr>
        <p:spPr>
          <a:xfrm>
            <a:off x="152400" y="5673090"/>
            <a:ext cx="4320326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ЧТО ТАКОЕ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5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3854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ПОКАЗАТЕЛИ ДОЛГОВЕЧНОСТИ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126129A-D782-5480-4F65-F07B0CAB86E2}"/>
              </a:ext>
            </a:extLst>
          </p:cNvPr>
          <p:cNvGrpSpPr/>
          <p:nvPr/>
        </p:nvGrpSpPr>
        <p:grpSpPr>
          <a:xfrm>
            <a:off x="6336665" y="1165680"/>
            <a:ext cx="4946886" cy="5281475"/>
            <a:chOff x="6336665" y="1165680"/>
            <a:chExt cx="4946886" cy="5281475"/>
          </a:xfrm>
        </p:grpSpPr>
        <p:pic>
          <p:nvPicPr>
            <p:cNvPr id="4" name="Picture Placeholder 4" descr="Ductal Presentation Russia.pdf - Adobe Reader">
              <a:extLst>
                <a:ext uri="{FF2B5EF4-FFF2-40B4-BE49-F238E27FC236}">
                  <a16:creationId xmlns:a16="http://schemas.microsoft.com/office/drawing/2014/main" id="{6AFA64E9-7536-DA5D-36CB-F79747F65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" b="5354"/>
            <a:stretch/>
          </p:blipFill>
          <p:spPr>
            <a:xfrm>
              <a:off x="6336665" y="1165680"/>
              <a:ext cx="4946886" cy="5281475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B17C2491-54F0-539C-6DDE-A9B6D3C7F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69"/>
            <a:stretch/>
          </p:blipFill>
          <p:spPr>
            <a:xfrm>
              <a:off x="6357913" y="1165680"/>
              <a:ext cx="2648927" cy="215279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7BF846BD-BB19-833A-2594-48877918CF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78347" y="1829188"/>
                <a:ext cx="3475679" cy="166984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 indent="-285750">
                  <a:buClr>
                    <a:schemeClr val="accent6"/>
                  </a:buClr>
                </a:pPr>
                <a:r>
                  <a:rPr lang="ru-RU" sz="1400" dirty="0"/>
                  <a:t>Начало испытаний - </a:t>
                </a:r>
                <a:r>
                  <a:rPr lang="ru-RU" sz="1400" b="1" dirty="0"/>
                  <a:t>1996 год </a:t>
                </a:r>
              </a:p>
              <a:p>
                <a:pPr marL="285750" lvl="1" indent="-285750">
                  <a:buClr>
                    <a:schemeClr val="accent6"/>
                  </a:buClr>
                </a:pPr>
                <a:r>
                  <a:rPr lang="ru-RU" sz="1400" dirty="0"/>
                  <a:t>Морская вода</a:t>
                </a:r>
                <a:endParaRPr lang="en-US" sz="1400" dirty="0"/>
              </a:p>
              <a:p>
                <a:pPr marL="285750" lvl="1" indent="-285750">
                  <a:buClr>
                    <a:schemeClr val="accent6"/>
                  </a:buClr>
                </a:pPr>
                <a:r>
                  <a:rPr lang="ru-RU" sz="1400" dirty="0"/>
                  <a:t>Зона приливов/отливов </a:t>
                </a:r>
              </a:p>
              <a:p>
                <a:pPr marL="285750" lvl="1" indent="-285750">
                  <a:buClr>
                    <a:schemeClr val="accent6"/>
                  </a:buClr>
                </a:pPr>
                <a:r>
                  <a:rPr lang="ru-RU" sz="1400" dirty="0"/>
                  <a:t>Температуры от -23 до +25 С</a:t>
                </a:r>
                <a:endParaRPr lang="en-US" sz="1400" dirty="0"/>
              </a:p>
              <a:p>
                <a:pPr marL="285750" lvl="1" indent="-285750">
                  <a:buClr>
                    <a:schemeClr val="accent6"/>
                  </a:buClr>
                </a:pPr>
                <a:r>
                  <a:rPr lang="ru-RU" sz="1400" dirty="0"/>
                  <a:t>Доказанная морозостойкость по</a:t>
                </a:r>
                <a:endParaRPr lang="en-US" sz="1400" dirty="0"/>
              </a:p>
              <a:p>
                <a:pPr marL="285750" lvl="1" indent="-285750">
                  <a:buClr>
                    <a:schemeClr val="accent6"/>
                  </a:buClr>
                </a:pPr>
                <a:r>
                  <a:rPr lang="ru-RU" sz="1400" dirty="0"/>
                  <a:t>ГОСТ10060</a:t>
                </a:r>
                <a:r>
                  <a:rPr lang="en-US" sz="1400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400" i="1"/>
                        </m:ctrlPr>
                      </m:sSubPr>
                      <m:e>
                        <m:r>
                          <a:rPr lang="en-US" sz="1400" i="1"/>
                          <m:t>𝐹</m:t>
                        </m:r>
                      </m:e>
                      <m:sub>
                        <m:r>
                          <a:rPr lang="en-US" sz="1400" i="1"/>
                          <m:t>2</m:t>
                        </m:r>
                      </m:sub>
                    </m:sSub>
                  </m:oMath>
                </a14:m>
                <a:r>
                  <a:rPr lang="en-US" sz="1400" dirty="0"/>
                  <a:t>1000</a:t>
                </a:r>
                <a:r>
                  <a:rPr lang="ru-RU" sz="1400" dirty="0"/>
                  <a:t> «в солях» </a:t>
                </a:r>
              </a:p>
              <a:p>
                <a:pPr marL="0" lvl="1"/>
                <a:endParaRPr lang="ru-RU" sz="1400" dirty="0"/>
              </a:p>
            </p:txBody>
          </p:sp>
        </mc:Choice>
        <mc:Fallback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7BF846BD-BB19-833A-2594-48877918C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347" y="1829188"/>
                <a:ext cx="3475679" cy="1669845"/>
              </a:xfrm>
              <a:prstGeom prst="rect">
                <a:avLst/>
              </a:prstGeom>
              <a:blipFill>
                <a:blip r:embed="rId5"/>
                <a:stretch>
                  <a:fillRect l="-365" t="-2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>
            <a:extLst>
              <a:ext uri="{FF2B5EF4-FFF2-40B4-BE49-F238E27FC236}">
                <a16:creationId xmlns:a16="http://schemas.microsoft.com/office/drawing/2014/main" id="{E95E61AA-6208-D424-6AB5-76E72DC8D4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1874377"/>
            <a:ext cx="940435" cy="1550247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F539623-A54C-CCBF-317B-49F66D7C2273}"/>
              </a:ext>
            </a:extLst>
          </p:cNvPr>
          <p:cNvGrpSpPr/>
          <p:nvPr/>
        </p:nvGrpSpPr>
        <p:grpSpPr>
          <a:xfrm>
            <a:off x="709915" y="3383977"/>
            <a:ext cx="4944111" cy="3188388"/>
            <a:chOff x="911225" y="3433377"/>
            <a:chExt cx="4041679" cy="2606422"/>
          </a:xfrm>
        </p:grpSpPr>
        <p:sp>
          <p:nvSpPr>
            <p:cNvPr id="17" name="Espace réservé du contenu 2">
              <a:extLst>
                <a:ext uri="{FF2B5EF4-FFF2-40B4-BE49-F238E27FC236}">
                  <a16:creationId xmlns:a16="http://schemas.microsoft.com/office/drawing/2014/main" id="{E94E2472-1B0A-19A5-173E-0F8766322E5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211966" y="4556568"/>
              <a:ext cx="2606422" cy="36004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975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1950" indent="-180975" algn="l" defTabSz="914400" rtl="0" eaLnBrk="1" latinLnBrk="0" hangingPunct="1">
                <a:spcBef>
                  <a:spcPts val="12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2788" indent="-169863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3763" indent="-180975" algn="l" defTabSz="914400" rtl="0" eaLnBrk="1" latinLnBrk="0" hangingPunct="1">
                <a:spcBef>
                  <a:spcPts val="9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ru-RU" sz="1000" dirty="0"/>
                <a:t>Глубина повреждения, </a:t>
              </a:r>
              <a:r>
                <a:rPr lang="en-US" sz="1000" dirty="0" err="1"/>
                <a:t>d</a:t>
              </a:r>
              <a:r>
                <a:rPr lang="en-US" sz="1000" baseline="-25000" dirty="0" err="1"/>
                <a:t>t</a:t>
              </a:r>
              <a:r>
                <a:rPr lang="ru-RU" sz="1000" dirty="0"/>
                <a:t> (мм)</a:t>
              </a:r>
            </a:p>
            <a:p>
              <a:pPr marL="0" lvl="1" indent="0" algn="ctr">
                <a:buNone/>
              </a:pPr>
              <a:endParaRPr lang="ru-RU" sz="1200" dirty="0"/>
            </a:p>
            <a:p>
              <a:pPr marL="0" lvl="1" indent="0" algn="ctr">
                <a:buNone/>
              </a:pPr>
              <a:endParaRPr lang="ru-RU" sz="1200" dirty="0"/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99416DC9-04FD-7FBF-DEAF-CA035DD08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7" b="13009"/>
            <a:stretch/>
          </p:blipFill>
          <p:spPr>
            <a:xfrm>
              <a:off x="1163888" y="3433377"/>
              <a:ext cx="3789016" cy="2557848"/>
            </a:xfrm>
            <a:prstGeom prst="rect">
              <a:avLst/>
            </a:prstGeom>
          </p:spPr>
        </p:pic>
      </p:grp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7B20C279-0DA8-0F18-D963-1EE54DFA5226}"/>
              </a:ext>
            </a:extLst>
          </p:cNvPr>
          <p:cNvSpPr txBox="1">
            <a:spLocks/>
          </p:cNvSpPr>
          <p:nvPr/>
        </p:nvSpPr>
        <p:spPr>
          <a:xfrm>
            <a:off x="930130" y="6512945"/>
            <a:ext cx="4429126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9144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2788" indent="-169863" algn="l" defTabSz="914400" rtl="0" eaLnBrk="1" latinLnBrk="0" hangingPunct="1"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80975" algn="l" defTabSz="914400" rtl="0" eaLnBrk="1" latinLnBrk="0" hangingPunct="1"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ru-RU" sz="1000" dirty="0"/>
              <a:t>Возраст (Лет)</a:t>
            </a:r>
          </a:p>
          <a:p>
            <a:pPr marL="0" lvl="1" indent="0" algn="ctr">
              <a:buNone/>
            </a:pPr>
            <a:endParaRPr lang="ru-RU" sz="1000" dirty="0"/>
          </a:p>
          <a:p>
            <a:pPr marL="0" lvl="1" indent="0" algn="ctr">
              <a:buNone/>
            </a:pP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75226986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ЧТО ТАКОЕ СПФБ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6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338548"/>
            <a:ext cx="5329555" cy="3521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ПОКАЗАТЕЛИ ДОЛГОВЕЧНОСТИ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1A615F6-38E2-1C81-2CA0-53EFB424C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51" y="1327988"/>
            <a:ext cx="5202424" cy="2464104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858453B-0751-A860-B2E2-5A24AF137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193" y="3963373"/>
            <a:ext cx="3337021" cy="2500215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95BDBB80-DB55-F84E-4AFC-325F2D02A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51" y="3963374"/>
            <a:ext cx="1655673" cy="2529501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5B798B1-7ABC-B9BE-B2D3-BF2B8D692771}"/>
              </a:ext>
            </a:extLst>
          </p:cNvPr>
          <p:cNvSpPr txBox="1">
            <a:spLocks/>
          </p:cNvSpPr>
          <p:nvPr/>
        </p:nvSpPr>
        <p:spPr>
          <a:xfrm>
            <a:off x="838200" y="1968139"/>
            <a:ext cx="4429126" cy="39904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accent6"/>
                </a:solidFill>
              </a:rPr>
              <a:t>ПЕРВЫЙ ПРОЕКТ </a:t>
            </a:r>
            <a:br>
              <a:rPr lang="ru-RU" dirty="0">
                <a:solidFill>
                  <a:schemeClr val="accent6"/>
                </a:solidFill>
              </a:rPr>
            </a:br>
            <a:r>
              <a:rPr lang="ru-RU" sz="1600" dirty="0">
                <a:solidFill>
                  <a:schemeClr val="accent6"/>
                </a:solidFill>
              </a:rPr>
              <a:t>реализованный в 1998 году</a:t>
            </a:r>
            <a:br>
              <a:rPr lang="ru-RU" sz="1400" dirty="0">
                <a:solidFill>
                  <a:schemeClr val="accent6"/>
                </a:solidFill>
              </a:rPr>
            </a:br>
            <a:endParaRPr lang="en-US" sz="14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ru-RU" sz="1500" dirty="0">
                <a:solidFill>
                  <a:schemeClr val="accent6"/>
                </a:solidFill>
              </a:rPr>
              <a:t>Атомная АЭС, Франция</a:t>
            </a:r>
          </a:p>
          <a:p>
            <a:pPr marL="0" indent="0">
              <a:buNone/>
            </a:pPr>
            <a:endParaRPr lang="ru-RU" sz="1500" dirty="0"/>
          </a:p>
          <a:p>
            <a:pPr>
              <a:buClr>
                <a:schemeClr val="accent6"/>
              </a:buClr>
            </a:pPr>
            <a:r>
              <a:rPr lang="ru-RU" sz="1400" dirty="0"/>
              <a:t>2400 балок из СПФБ;</a:t>
            </a:r>
            <a:endParaRPr lang="ru-RU" sz="1400" i="1" dirty="0"/>
          </a:p>
          <a:p>
            <a:pPr>
              <a:buClr>
                <a:schemeClr val="accent6"/>
              </a:buClr>
            </a:pPr>
            <a:r>
              <a:rPr lang="ru-RU" sz="1400" dirty="0"/>
              <a:t>Самоуплотняющийся состав  с содержанием фибры 2% с прочностью 150 МПа;</a:t>
            </a:r>
          </a:p>
          <a:p>
            <a:pPr>
              <a:buClr>
                <a:schemeClr val="accent6"/>
              </a:buClr>
            </a:pPr>
            <a:r>
              <a:rPr lang="ru-RU" sz="1400" dirty="0"/>
              <a:t>Производилось по 20 шт. в день;</a:t>
            </a:r>
          </a:p>
          <a:p>
            <a:pPr>
              <a:buClr>
                <a:schemeClr val="accent6"/>
              </a:buClr>
            </a:pPr>
            <a:r>
              <a:rPr lang="ru-RU" sz="1400" dirty="0"/>
              <a:t>Снизилась нагрузка на фундаментную часть на 30%;</a:t>
            </a:r>
          </a:p>
          <a:p>
            <a:pPr>
              <a:buClr>
                <a:schemeClr val="accent6"/>
              </a:buClr>
            </a:pPr>
            <a:r>
              <a:rPr lang="ru-RU" sz="1400" dirty="0"/>
              <a:t>Увеличился межремонтный срок эксплуатации сооружения;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81470191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ЧТО ТАКОЕ СПФБ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338547"/>
            <a:ext cx="5329555" cy="580751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ПОКАЗАТЕЛИ</a:t>
            </a:r>
            <a:br>
              <a:rPr lang="ru-RU" sz="1800" dirty="0">
                <a:solidFill>
                  <a:srgbClr val="1C4E8A"/>
                </a:solidFill>
                <a:latin typeface="+mn-lt"/>
              </a:rPr>
            </a:br>
            <a:r>
              <a:rPr lang="ru-RU" sz="1800" dirty="0">
                <a:solidFill>
                  <a:srgbClr val="1C4E8A"/>
                </a:solidFill>
                <a:latin typeface="+mn-lt"/>
              </a:rPr>
              <a:t>ДОЛГОВЕЧНОСТИ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63F927-B762-57DC-050E-1AB1B944E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391" y="1516862"/>
            <a:ext cx="3412384" cy="48668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8E27DC-B3BF-CD51-C153-2A35C40DD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71" y="1338547"/>
            <a:ext cx="4107228" cy="26206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1606B5-405A-0D0F-80F9-DDE867514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772" y="4252456"/>
            <a:ext cx="4081035" cy="2131250"/>
          </a:xfrm>
          <a:prstGeom prst="rect">
            <a:avLst/>
          </a:prstGeom>
        </p:spPr>
      </p:pic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7C0BDE53-D92D-C14B-0EAD-69E9EC934F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2979" y="3213755"/>
            <a:ext cx="2042527" cy="1083925"/>
          </a:xfrm>
        </p:spPr>
        <p:txBody>
          <a:bodyPr>
            <a:noAutofit/>
          </a:bodyPr>
          <a:lstStyle/>
          <a:p>
            <a:r>
              <a:rPr lang="ru-RU" sz="1500" b="1" dirty="0">
                <a:solidFill>
                  <a:schemeClr val="accent6"/>
                </a:solidFill>
                <a:latin typeface="+mn-lt"/>
              </a:rPr>
              <a:t>2020 ГОД</a:t>
            </a:r>
            <a:br>
              <a:rPr lang="ru-RU" sz="1500" b="1" dirty="0">
                <a:solidFill>
                  <a:schemeClr val="accent6"/>
                </a:solidFill>
                <a:latin typeface="+mn-lt"/>
              </a:rPr>
            </a:br>
            <a:br>
              <a:rPr lang="ru-RU" sz="1500" b="1" dirty="0">
                <a:solidFill>
                  <a:schemeClr val="accent6"/>
                </a:solidFill>
                <a:latin typeface="+mn-lt"/>
              </a:rPr>
            </a:br>
            <a:r>
              <a:rPr lang="ru-RU" sz="1500" b="1" dirty="0">
                <a:solidFill>
                  <a:schemeClr val="accent6"/>
                </a:solidFill>
                <a:latin typeface="+mn-lt"/>
              </a:rPr>
              <a:t>ПОВТОРНЫЕ</a:t>
            </a:r>
            <a:br>
              <a:rPr lang="ru-RU" sz="1500" b="1" dirty="0">
                <a:solidFill>
                  <a:schemeClr val="accent6"/>
                </a:solidFill>
                <a:latin typeface="+mn-lt"/>
              </a:rPr>
            </a:br>
            <a:r>
              <a:rPr lang="ru-RU" sz="1500" b="1" dirty="0">
                <a:solidFill>
                  <a:schemeClr val="accent6"/>
                </a:solidFill>
                <a:latin typeface="+mn-lt"/>
              </a:rPr>
              <a:t>ИСПЫТАНИЯ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0AE4D108-9742-2ED7-3FCC-8625D5FC67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0917520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ЧТО ТАКОЕ СПФБ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338547"/>
            <a:ext cx="5329555" cy="580751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ПРОЧНОСТЬ ПРИ СЖАТИИ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8635BC1-6144-1A66-E331-0FF977BC105B}"/>
              </a:ext>
            </a:extLst>
          </p:cNvPr>
          <p:cNvSpPr txBox="1">
            <a:spLocks/>
          </p:cNvSpPr>
          <p:nvPr/>
        </p:nvSpPr>
        <p:spPr>
          <a:xfrm>
            <a:off x="899795" y="2123948"/>
            <a:ext cx="3132980" cy="13050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accent6"/>
                </a:solidFill>
              </a:rPr>
              <a:t>Прочность фибробетона на сжатие в возрасте 28 суток при испытаниях на образцах-кубах </a:t>
            </a:r>
            <a:br>
              <a:rPr lang="ru-RU" sz="1600" dirty="0">
                <a:solidFill>
                  <a:schemeClr val="accent6"/>
                </a:solidFill>
              </a:rPr>
            </a:br>
            <a:r>
              <a:rPr lang="ru-RU" sz="1600" b="1" dirty="0">
                <a:solidFill>
                  <a:schemeClr val="accent6"/>
                </a:solidFill>
              </a:rPr>
              <a:t>≥ 1</a:t>
            </a:r>
            <a:r>
              <a:rPr lang="en-US" sz="1600" b="1" dirty="0">
                <a:solidFill>
                  <a:schemeClr val="accent6"/>
                </a:solidFill>
              </a:rPr>
              <a:t>5</a:t>
            </a:r>
            <a:r>
              <a:rPr lang="ru-RU" sz="1600" b="1" dirty="0">
                <a:solidFill>
                  <a:schemeClr val="accent6"/>
                </a:solidFill>
              </a:rPr>
              <a:t>0 МПа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pic>
        <p:nvPicPr>
          <p:cNvPr id="6" name="Picture Placeholder 4" descr="Compression test.jpg (800×450)">
            <a:extLst>
              <a:ext uri="{FF2B5EF4-FFF2-40B4-BE49-F238E27FC236}">
                <a16:creationId xmlns:a16="http://schemas.microsoft.com/office/drawing/2014/main" id="{22A21473-B9C6-9B63-0F61-19221302F5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b="6615"/>
          <a:stretch/>
        </p:blipFill>
        <p:spPr>
          <a:xfrm>
            <a:off x="933851" y="3783836"/>
            <a:ext cx="2904848" cy="2016224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0F19CDB-A595-9ED7-3729-FC1DA3A6F500}"/>
              </a:ext>
            </a:extLst>
          </p:cNvPr>
          <p:cNvGrpSpPr/>
          <p:nvPr/>
        </p:nvGrpSpPr>
        <p:grpSpPr>
          <a:xfrm>
            <a:off x="4732020" y="1460993"/>
            <a:ext cx="6836588" cy="4721208"/>
            <a:chOff x="4568385" y="1347990"/>
            <a:chExt cx="7000223" cy="4834211"/>
          </a:xfrm>
        </p:grpSpPr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5287C387-EB0B-E331-B9DE-6952240843D1}"/>
                </a:ext>
              </a:extLst>
            </p:cNvPr>
            <p:cNvSpPr/>
            <p:nvPr/>
          </p:nvSpPr>
          <p:spPr>
            <a:xfrm>
              <a:off x="5554477" y="2267577"/>
              <a:ext cx="5480968" cy="2701872"/>
            </a:xfrm>
            <a:custGeom>
              <a:avLst/>
              <a:gdLst>
                <a:gd name="connsiteX0" fmla="*/ 0 w 6096000"/>
                <a:gd name="connsiteY0" fmla="*/ 2801855 h 3005055"/>
                <a:gd name="connsiteX1" fmla="*/ 3222172 w 6096000"/>
                <a:gd name="connsiteY1" fmla="*/ 597 h 3005055"/>
                <a:gd name="connsiteX2" fmla="*/ 3860800 w 6096000"/>
                <a:gd name="connsiteY2" fmla="*/ 2555112 h 3005055"/>
                <a:gd name="connsiteX3" fmla="*/ 6096000 w 6096000"/>
                <a:gd name="connsiteY3" fmla="*/ 3005055 h 3005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005055">
                  <a:moveTo>
                    <a:pt x="0" y="2801855"/>
                  </a:moveTo>
                  <a:cubicBezTo>
                    <a:pt x="1289352" y="1421788"/>
                    <a:pt x="2578705" y="41721"/>
                    <a:pt x="3222172" y="597"/>
                  </a:cubicBezTo>
                  <a:cubicBezTo>
                    <a:pt x="3865639" y="-40527"/>
                    <a:pt x="3381829" y="2054369"/>
                    <a:pt x="3860800" y="2555112"/>
                  </a:cubicBezTo>
                  <a:cubicBezTo>
                    <a:pt x="4339771" y="3055855"/>
                    <a:pt x="5754914" y="2942160"/>
                    <a:pt x="6096000" y="3005055"/>
                  </a:cubicBez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D4A6DEE1-8128-19C3-AFE0-B4D39E37ACA4}"/>
                </a:ext>
              </a:extLst>
            </p:cNvPr>
            <p:cNvSpPr/>
            <p:nvPr/>
          </p:nvSpPr>
          <p:spPr>
            <a:xfrm>
              <a:off x="4964819" y="3972171"/>
              <a:ext cx="1901233" cy="1845773"/>
            </a:xfrm>
            <a:custGeom>
              <a:avLst/>
              <a:gdLst>
                <a:gd name="connsiteX0" fmla="*/ 0 w 2598058"/>
                <a:gd name="connsiteY0" fmla="*/ 2522272 h 2522272"/>
                <a:gd name="connsiteX1" fmla="*/ 2191658 w 2598058"/>
                <a:gd name="connsiteY1" fmla="*/ 170957 h 2522272"/>
                <a:gd name="connsiteX2" fmla="*/ 2598058 w 2598058"/>
                <a:gd name="connsiteY2" fmla="*/ 214500 h 252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8058" h="2522272">
                  <a:moveTo>
                    <a:pt x="0" y="2522272"/>
                  </a:moveTo>
                  <a:cubicBezTo>
                    <a:pt x="879324" y="1538929"/>
                    <a:pt x="1758648" y="555586"/>
                    <a:pt x="2191658" y="170957"/>
                  </a:cubicBezTo>
                  <a:cubicBezTo>
                    <a:pt x="2624668" y="-213672"/>
                    <a:pt x="2525487" y="163700"/>
                    <a:pt x="2598058" y="2145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5B4E6C6F-D73A-7610-50FA-30F133D42C54}"/>
                </a:ext>
              </a:extLst>
            </p:cNvPr>
            <p:cNvSpPr/>
            <p:nvPr/>
          </p:nvSpPr>
          <p:spPr>
            <a:xfrm>
              <a:off x="6866051" y="4120157"/>
              <a:ext cx="1400662" cy="1593238"/>
            </a:xfrm>
            <a:custGeom>
              <a:avLst/>
              <a:gdLst>
                <a:gd name="connsiteX0" fmla="*/ 0 w 1553028"/>
                <a:gd name="connsiteY0" fmla="*/ 0 h 1857829"/>
                <a:gd name="connsiteX1" fmla="*/ 275771 w 1553028"/>
                <a:gd name="connsiteY1" fmla="*/ 1422400 h 1857829"/>
                <a:gd name="connsiteX2" fmla="*/ 1553028 w 1553028"/>
                <a:gd name="connsiteY2" fmla="*/ 1857829 h 185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3028" h="1857829">
                  <a:moveTo>
                    <a:pt x="0" y="0"/>
                  </a:moveTo>
                  <a:cubicBezTo>
                    <a:pt x="8466" y="556381"/>
                    <a:pt x="16933" y="1112762"/>
                    <a:pt x="275771" y="1422400"/>
                  </a:cubicBezTo>
                  <a:cubicBezTo>
                    <a:pt x="534609" y="1732038"/>
                    <a:pt x="1553028" y="1857829"/>
                    <a:pt x="1553028" y="185782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D1F33AE0-35A0-59DB-A19D-6E97186FB7C6}"/>
                </a:ext>
              </a:extLst>
            </p:cNvPr>
            <p:cNvCxnSpPr/>
            <p:nvPr/>
          </p:nvCxnSpPr>
          <p:spPr>
            <a:xfrm flipV="1">
              <a:off x="4943872" y="1347990"/>
              <a:ext cx="0" cy="446726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2D6E12BA-CC4F-D0EC-12EE-1D0FEA2EAC70}"/>
                </a:ext>
              </a:extLst>
            </p:cNvPr>
            <p:cNvCxnSpPr/>
            <p:nvPr/>
          </p:nvCxnSpPr>
          <p:spPr>
            <a:xfrm flipV="1">
              <a:off x="4943872" y="5822587"/>
              <a:ext cx="6624736" cy="43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07C0F026-4B59-0279-8390-6B679A2957C1}"/>
                </a:ext>
              </a:extLst>
            </p:cNvPr>
            <p:cNvSpPr/>
            <p:nvPr/>
          </p:nvSpPr>
          <p:spPr>
            <a:xfrm>
              <a:off x="4954180" y="5125977"/>
              <a:ext cx="4590311" cy="696610"/>
            </a:xfrm>
            <a:custGeom>
              <a:avLst/>
              <a:gdLst>
                <a:gd name="connsiteX0" fmla="*/ 0 w 5105400"/>
                <a:gd name="connsiteY0" fmla="*/ 774778 h 774778"/>
                <a:gd name="connsiteX1" fmla="*/ 1333500 w 5105400"/>
                <a:gd name="connsiteY1" fmla="*/ 101678 h 774778"/>
                <a:gd name="connsiteX2" fmla="*/ 2463800 w 5105400"/>
                <a:gd name="connsiteY2" fmla="*/ 50878 h 774778"/>
                <a:gd name="connsiteX3" fmla="*/ 3848100 w 5105400"/>
                <a:gd name="connsiteY3" fmla="*/ 571578 h 774778"/>
                <a:gd name="connsiteX4" fmla="*/ 5105400 w 5105400"/>
                <a:gd name="connsiteY4" fmla="*/ 673178 h 77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400" h="774778">
                  <a:moveTo>
                    <a:pt x="0" y="774778"/>
                  </a:moveTo>
                  <a:cubicBezTo>
                    <a:pt x="461433" y="498553"/>
                    <a:pt x="922867" y="222328"/>
                    <a:pt x="1333500" y="101678"/>
                  </a:cubicBezTo>
                  <a:cubicBezTo>
                    <a:pt x="1744133" y="-18972"/>
                    <a:pt x="2044700" y="-27439"/>
                    <a:pt x="2463800" y="50878"/>
                  </a:cubicBezTo>
                  <a:cubicBezTo>
                    <a:pt x="2882900" y="129195"/>
                    <a:pt x="3407833" y="467861"/>
                    <a:pt x="3848100" y="571578"/>
                  </a:cubicBezTo>
                  <a:cubicBezTo>
                    <a:pt x="4288367" y="675295"/>
                    <a:pt x="4696883" y="674236"/>
                    <a:pt x="5105400" y="673178"/>
                  </a:cubicBez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205842F3-A909-C919-EE9F-7AA8A5726B37}"/>
                </a:ext>
              </a:extLst>
            </p:cNvPr>
            <p:cNvCxnSpPr/>
            <p:nvPr/>
          </p:nvCxnSpPr>
          <p:spPr>
            <a:xfrm flipV="1">
              <a:off x="4945266" y="1761385"/>
              <a:ext cx="2088251" cy="40538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EC8C4811-038F-1EF2-EF22-46E25D4A2811}"/>
                </a:ext>
              </a:extLst>
            </p:cNvPr>
            <p:cNvSpPr/>
            <p:nvPr/>
          </p:nvSpPr>
          <p:spPr>
            <a:xfrm>
              <a:off x="7035235" y="1699328"/>
              <a:ext cx="124179" cy="931738"/>
            </a:xfrm>
            <a:custGeom>
              <a:avLst/>
              <a:gdLst>
                <a:gd name="connsiteX0" fmla="*/ 0 w 138113"/>
                <a:gd name="connsiteY0" fmla="*/ 79226 h 1043632"/>
                <a:gd name="connsiteX1" fmla="*/ 59531 w 138113"/>
                <a:gd name="connsiteY1" fmla="*/ 31601 h 1043632"/>
                <a:gd name="connsiteX2" fmla="*/ 59531 w 138113"/>
                <a:gd name="connsiteY2" fmla="*/ 31601 h 1043632"/>
                <a:gd name="connsiteX3" fmla="*/ 121444 w 138113"/>
                <a:gd name="connsiteY3" fmla="*/ 91132 h 1043632"/>
                <a:gd name="connsiteX4" fmla="*/ 138113 w 138113"/>
                <a:gd name="connsiteY4" fmla="*/ 1043632 h 104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13" h="1043632">
                  <a:moveTo>
                    <a:pt x="0" y="79226"/>
                  </a:moveTo>
                  <a:lnTo>
                    <a:pt x="59531" y="31601"/>
                  </a:lnTo>
                  <a:lnTo>
                    <a:pt x="59531" y="31601"/>
                  </a:lnTo>
                  <a:cubicBezTo>
                    <a:pt x="69850" y="41523"/>
                    <a:pt x="108347" y="-77540"/>
                    <a:pt x="121444" y="91132"/>
                  </a:cubicBezTo>
                  <a:cubicBezTo>
                    <a:pt x="134541" y="259804"/>
                    <a:pt x="137716" y="894407"/>
                    <a:pt x="138113" y="104363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9757511D-11F4-10DF-84F2-08527DCD40C8}"/>
                </a:ext>
              </a:extLst>
            </p:cNvPr>
            <p:cNvCxnSpPr>
              <a:stCxn id="42" idx="4"/>
            </p:cNvCxnSpPr>
            <p:nvPr/>
          </p:nvCxnSpPr>
          <p:spPr>
            <a:xfrm>
              <a:off x="7159414" y="2631065"/>
              <a:ext cx="0" cy="10105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73CD64C1-049C-625E-6685-ABFFE1C9BD56}"/>
                </a:ext>
              </a:extLst>
            </p:cNvPr>
            <p:cNvSpPr/>
            <p:nvPr/>
          </p:nvSpPr>
          <p:spPr>
            <a:xfrm>
              <a:off x="7031799" y="1570036"/>
              <a:ext cx="592667" cy="334345"/>
            </a:xfrm>
            <a:custGeom>
              <a:avLst/>
              <a:gdLst>
                <a:gd name="connsiteX0" fmla="*/ 0 w 581025"/>
                <a:gd name="connsiteY0" fmla="*/ 164486 h 278786"/>
                <a:gd name="connsiteX1" fmla="*/ 247650 w 581025"/>
                <a:gd name="connsiteY1" fmla="*/ 2561 h 278786"/>
                <a:gd name="connsiteX2" fmla="*/ 581025 w 581025"/>
                <a:gd name="connsiteY2" fmla="*/ 278786 h 27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1025" h="278786">
                  <a:moveTo>
                    <a:pt x="0" y="164486"/>
                  </a:moveTo>
                  <a:cubicBezTo>
                    <a:pt x="75406" y="73998"/>
                    <a:pt x="150813" y="-16489"/>
                    <a:pt x="247650" y="2561"/>
                  </a:cubicBezTo>
                  <a:cubicBezTo>
                    <a:pt x="344487" y="21611"/>
                    <a:pt x="462756" y="150198"/>
                    <a:pt x="581025" y="27878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4EBF2075-933A-61FC-2F2C-46398D338794}"/>
                </a:ext>
              </a:extLst>
            </p:cNvPr>
            <p:cNvCxnSpPr/>
            <p:nvPr/>
          </p:nvCxnSpPr>
          <p:spPr>
            <a:xfrm>
              <a:off x="7624465" y="1904381"/>
              <a:ext cx="1015707" cy="1714131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3041B85B-280F-849D-B6ED-779C6DF12BF1}"/>
                </a:ext>
              </a:extLst>
            </p:cNvPr>
            <p:cNvSpPr/>
            <p:nvPr/>
          </p:nvSpPr>
          <p:spPr>
            <a:xfrm>
              <a:off x="8636706" y="3615926"/>
              <a:ext cx="2218079" cy="993425"/>
            </a:xfrm>
            <a:custGeom>
              <a:avLst/>
              <a:gdLst>
                <a:gd name="connsiteX0" fmla="*/ 0 w 2466975"/>
                <a:gd name="connsiteY0" fmla="*/ 0 h 1104900"/>
                <a:gd name="connsiteX1" fmla="*/ 628650 w 2466975"/>
                <a:gd name="connsiteY1" fmla="*/ 342900 h 1104900"/>
                <a:gd name="connsiteX2" fmla="*/ 1171575 w 2466975"/>
                <a:gd name="connsiteY2" fmla="*/ 457200 h 1104900"/>
                <a:gd name="connsiteX3" fmla="*/ 2466975 w 2466975"/>
                <a:gd name="connsiteY3" fmla="*/ 110490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975" h="1104900">
                  <a:moveTo>
                    <a:pt x="0" y="0"/>
                  </a:moveTo>
                  <a:cubicBezTo>
                    <a:pt x="216694" y="133350"/>
                    <a:pt x="433388" y="266700"/>
                    <a:pt x="628650" y="342900"/>
                  </a:cubicBezTo>
                  <a:cubicBezTo>
                    <a:pt x="823913" y="419100"/>
                    <a:pt x="865188" y="330200"/>
                    <a:pt x="1171575" y="457200"/>
                  </a:cubicBezTo>
                  <a:cubicBezTo>
                    <a:pt x="1477962" y="584200"/>
                    <a:pt x="1972468" y="844550"/>
                    <a:pt x="2466975" y="11049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AC13588-6485-8A83-30EE-6294886B34A3}"/>
                </a:ext>
              </a:extLst>
            </p:cNvPr>
            <p:cNvSpPr txBox="1"/>
            <p:nvPr/>
          </p:nvSpPr>
          <p:spPr>
            <a:xfrm>
              <a:off x="8715099" y="2400017"/>
              <a:ext cx="1546898" cy="2553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113000"/>
                </a:lnSpc>
                <a:spcBef>
                  <a:spcPts val="400"/>
                </a:spcBef>
              </a:pPr>
              <a:r>
                <a:rPr lang="ru-RU" sz="1600" dirty="0"/>
                <a:t>СПФБ с фиброй</a:t>
              </a:r>
            </a:p>
          </p:txBody>
        </p:sp>
        <p:cxnSp>
          <p:nvCxnSpPr>
            <p:cNvPr id="48" name="Прямая со стрелкой 47">
              <a:extLst>
                <a:ext uri="{FF2B5EF4-FFF2-40B4-BE49-F238E27FC236}">
                  <a16:creationId xmlns:a16="http://schemas.microsoft.com/office/drawing/2014/main" id="{4C6A435C-DC6F-193A-2352-69A423958CD5}"/>
                </a:ext>
              </a:extLst>
            </p:cNvPr>
            <p:cNvCxnSpPr/>
            <p:nvPr/>
          </p:nvCxnSpPr>
          <p:spPr>
            <a:xfrm flipH="1">
              <a:off x="8184232" y="2564904"/>
              <a:ext cx="452474" cy="1440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DA01D8D-007A-A0C1-6CD8-3E677EF8DA45}"/>
                </a:ext>
              </a:extLst>
            </p:cNvPr>
            <p:cNvSpPr txBox="1"/>
            <p:nvPr/>
          </p:nvSpPr>
          <p:spPr>
            <a:xfrm>
              <a:off x="5359558" y="1641055"/>
              <a:ext cx="1059648" cy="5564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3000"/>
                </a:lnSpc>
                <a:spcBef>
                  <a:spcPts val="400"/>
                </a:spcBef>
              </a:pPr>
              <a:r>
                <a:rPr lang="ru-RU" sz="1600" dirty="0"/>
                <a:t>СПФБ без фибры</a:t>
              </a:r>
            </a:p>
          </p:txBody>
        </p:sp>
        <p:cxnSp>
          <p:nvCxnSpPr>
            <p:cNvPr id="50" name="Прямая со стрелкой 49">
              <a:extLst>
                <a:ext uri="{FF2B5EF4-FFF2-40B4-BE49-F238E27FC236}">
                  <a16:creationId xmlns:a16="http://schemas.microsoft.com/office/drawing/2014/main" id="{45D90F16-F7AA-38C1-707F-A7C0773F251D}"/>
                </a:ext>
              </a:extLst>
            </p:cNvPr>
            <p:cNvCxnSpPr/>
            <p:nvPr/>
          </p:nvCxnSpPr>
          <p:spPr>
            <a:xfrm>
              <a:off x="6168008" y="1988840"/>
              <a:ext cx="504056" cy="2787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FEDBD32-B0AB-0CD1-A8CB-C83EF6F06411}"/>
                </a:ext>
              </a:extLst>
            </p:cNvPr>
            <p:cNvSpPr txBox="1"/>
            <p:nvPr/>
          </p:nvSpPr>
          <p:spPr>
            <a:xfrm>
              <a:off x="8266713" y="4950945"/>
              <a:ext cx="541623" cy="2553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113000"/>
                </a:lnSpc>
                <a:spcBef>
                  <a:spcPts val="400"/>
                </a:spcBef>
              </a:pPr>
              <a:r>
                <a:rPr lang="ru-RU" sz="1600" dirty="0"/>
                <a:t>бетон</a:t>
              </a:r>
            </a:p>
          </p:txBody>
        </p: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8C1B836D-70BE-50AB-E735-88659FD58D1A}"/>
                </a:ext>
              </a:extLst>
            </p:cNvPr>
            <p:cNvCxnSpPr/>
            <p:nvPr/>
          </p:nvCxnSpPr>
          <p:spPr>
            <a:xfrm flipH="1">
              <a:off x="7772999" y="5140141"/>
              <a:ext cx="452474" cy="1440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261A8C3-A7F9-192C-0D04-D356CC013B9C}"/>
                </a:ext>
              </a:extLst>
            </p:cNvPr>
            <p:cNvSpPr txBox="1"/>
            <p:nvPr/>
          </p:nvSpPr>
          <p:spPr>
            <a:xfrm>
              <a:off x="7428049" y="3856534"/>
              <a:ext cx="1170000" cy="2553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113000"/>
                </a:lnSpc>
                <a:spcBef>
                  <a:spcPts val="400"/>
                </a:spcBef>
              </a:pPr>
              <a:r>
                <a:rPr lang="ru-RU" sz="1600" dirty="0" err="1"/>
                <a:t>фибробетон</a:t>
              </a:r>
              <a:endParaRPr lang="ru-RU" sz="1600" dirty="0"/>
            </a:p>
          </p:txBody>
        </p:sp>
        <p:cxnSp>
          <p:nvCxnSpPr>
            <p:cNvPr id="54" name="Прямая со стрелкой 53">
              <a:extLst>
                <a:ext uri="{FF2B5EF4-FFF2-40B4-BE49-F238E27FC236}">
                  <a16:creationId xmlns:a16="http://schemas.microsoft.com/office/drawing/2014/main" id="{1388D065-9740-1151-8C27-86F236029395}"/>
                </a:ext>
              </a:extLst>
            </p:cNvPr>
            <p:cNvCxnSpPr/>
            <p:nvPr/>
          </p:nvCxnSpPr>
          <p:spPr>
            <a:xfrm flipH="1">
              <a:off x="6934335" y="4045730"/>
              <a:ext cx="452474" cy="1440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1E6D38F-68FD-6B97-996D-CD68CF8A57B7}"/>
                </a:ext>
              </a:extLst>
            </p:cNvPr>
            <p:cNvSpPr txBox="1"/>
            <p:nvPr/>
          </p:nvSpPr>
          <p:spPr>
            <a:xfrm rot="16200000">
              <a:off x="4022851" y="3151141"/>
              <a:ext cx="1314527" cy="223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113000"/>
                </a:lnSpc>
                <a:spcBef>
                  <a:spcPts val="400"/>
                </a:spcBef>
              </a:pPr>
              <a:r>
                <a:rPr lang="ru-RU" sz="1400" b="1" dirty="0"/>
                <a:t>Напряжение, </a:t>
              </a:r>
              <a:r>
                <a:rPr lang="el-GR" sz="1400" b="1" dirty="0"/>
                <a:t>σ</a:t>
              </a:r>
              <a:endParaRPr lang="ru-RU" sz="14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F3FE5FF-74A3-4194-4D12-9BE08B7B3FDC}"/>
                    </a:ext>
                  </a:extLst>
                </p:cNvPr>
                <p:cNvSpPr txBox="1"/>
                <p:nvPr/>
              </p:nvSpPr>
              <p:spPr>
                <a:xfrm>
                  <a:off x="7772999" y="5903983"/>
                  <a:ext cx="1394484" cy="2782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13000"/>
                    </a:lnSpc>
                    <a:spcBef>
                      <a:spcPts val="400"/>
                    </a:spcBef>
                  </a:pPr>
                  <a:r>
                    <a:rPr lang="ru-RU" sz="1400" b="1" dirty="0"/>
                    <a:t>Деформации</a:t>
                  </a:r>
                  <a:r>
                    <a:rPr lang="ru-RU" sz="1600" b="1" dirty="0"/>
                    <a:t>, </a:t>
                  </a:r>
                  <a14:m>
                    <m:oMath xmlns:m="http://schemas.openxmlformats.org/officeDocument/2006/math">
                      <m:r>
                        <a:rPr lang="ru-RU" sz="1600" b="1" i="1" dirty="0">
                          <a:latin typeface="Cambria Math" panose="02040503050406030204" pitchFamily="18" charset="0"/>
                        </a:rPr>
                        <m:t>ℇ</m:t>
                      </m:r>
                    </m:oMath>
                  </a14:m>
                  <a:endParaRPr lang="ru-RU" sz="1600" b="1" dirty="0"/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2999" y="5903983"/>
                  <a:ext cx="1394484" cy="278218"/>
                </a:xfrm>
                <a:prstGeom prst="rect">
                  <a:avLst/>
                </a:prstGeom>
                <a:blipFill>
                  <a:blip r:embed="rId4"/>
                  <a:stretch>
                    <a:fillRect l="-7860" t="-20000" r="-4367" b="-3777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Номер слайда 4">
            <a:extLst>
              <a:ext uri="{FF2B5EF4-FFF2-40B4-BE49-F238E27FC236}">
                <a16:creationId xmlns:a16="http://schemas.microsoft.com/office/drawing/2014/main" id="{CEFD9509-41C8-1E15-E09A-40AA852314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9279677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4EB8482-5EE0-F016-5C93-C6B924278EAD}"/>
              </a:ext>
            </a:extLst>
          </p:cNvPr>
          <p:cNvSpPr/>
          <p:nvPr/>
        </p:nvSpPr>
        <p:spPr>
          <a:xfrm>
            <a:off x="-22860" y="5703570"/>
            <a:ext cx="1163574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ЧТО ТАКОЕ СПФБ</a:t>
            </a: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12AA4A3A-0085-D43E-9535-306F3AE9B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15" y="1338547"/>
            <a:ext cx="5329555" cy="580751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C4E8A"/>
                </a:solidFill>
                <a:latin typeface="+mn-lt"/>
              </a:rPr>
              <a:t>ПРОЧНОСТЬ ПРИ СЖАТИИ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8635BC1-6144-1A66-E331-0FF977BC105B}"/>
              </a:ext>
            </a:extLst>
          </p:cNvPr>
          <p:cNvSpPr txBox="1">
            <a:spLocks/>
          </p:cNvSpPr>
          <p:nvPr/>
        </p:nvSpPr>
        <p:spPr>
          <a:xfrm>
            <a:off x="831215" y="1896438"/>
            <a:ext cx="3132980" cy="13050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accent6"/>
                </a:solidFill>
              </a:rPr>
              <a:t>Прочность фибробетона на прямое растяжение в возрасте 28 суток</a:t>
            </a:r>
            <a:br>
              <a:rPr lang="ru-RU" sz="1600" dirty="0">
                <a:solidFill>
                  <a:schemeClr val="accent6"/>
                </a:solidFill>
              </a:rPr>
            </a:br>
            <a:r>
              <a:rPr lang="ru-RU" sz="1600" b="1" dirty="0">
                <a:solidFill>
                  <a:schemeClr val="accent6"/>
                </a:solidFill>
              </a:rPr>
              <a:t>до 15 МПа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01AA2-4B49-3ACB-6529-FF02F0869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2892720"/>
            <a:ext cx="2825779" cy="3767705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007A76FC-3096-4A52-79E7-7AEF4EA3731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840" y="1338547"/>
            <a:ext cx="6127556" cy="4978836"/>
          </a:xfrm>
          <a:prstGeom prst="rect">
            <a:avLst/>
          </a:prstGeom>
        </p:spPr>
      </p:pic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78C4EAA1-3C3F-7558-EE16-336A16265D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8559232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1127</Words>
  <Application>Microsoft Macintosh PowerPoint</Application>
  <PresentationFormat>Широкоэкранный</PresentationFormat>
  <Paragraphs>273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Century Gothic</vt:lpstr>
      <vt:lpstr>Calibri</vt:lpstr>
      <vt:lpstr>Cambria Math</vt:lpstr>
      <vt:lpstr>Wingdings</vt:lpstr>
      <vt:lpstr>Tahoma</vt:lpstr>
      <vt:lpstr>Arial</vt:lpstr>
      <vt:lpstr>Тема Office</vt:lpstr>
      <vt:lpstr>Сверхпрочный фибробетон ЦЕМЕНТАЛЬ. Инновации для дорог и искусственных сооружений.</vt:lpstr>
      <vt:lpstr>О КОМПАНИИ</vt:lpstr>
      <vt:lpstr>ЧТО ТАКОЕ СПФБ</vt:lpstr>
      <vt:lpstr>ЧТО ТАКОЕ СПФБ</vt:lpstr>
      <vt:lpstr>ЧТО ТАКОЕ СПФБ</vt:lpstr>
      <vt:lpstr>ЧТО ТАКОЕ СПФБ</vt:lpstr>
      <vt:lpstr>ЧТО ТАКОЕ СПФБ</vt:lpstr>
      <vt:lpstr>ЧТО ТАКОЕ СПФБ</vt:lpstr>
      <vt:lpstr>ЧТО ТАКОЕ СПФБ</vt:lpstr>
      <vt:lpstr>ЛОКАЛИЗАЦИЯ ПРОДУКТА И ПРОИЗВОДСТВО</vt:lpstr>
      <vt:lpstr>КАРНИЗНЫЕ БЛОКИ</vt:lpstr>
      <vt:lpstr>КАРНИЗНЫЕ БЛОКИ</vt:lpstr>
      <vt:lpstr>КАРНИЗНЫЕ БЛОКИ</vt:lpstr>
      <vt:lpstr>ПРИМЕНЕНИЕ</vt:lpstr>
      <vt:lpstr>ПЕШЕХОДНЫЕ МОСТЫ</vt:lpstr>
      <vt:lpstr>ПЕШЕХОДНЫЕ МОСТЫ</vt:lpstr>
      <vt:lpstr>ПЕШЕХОДНЫЕ МОСТЫ</vt:lpstr>
      <vt:lpstr>ПРИМЕНЕНИЕ</vt:lpstr>
      <vt:lpstr>ПРИМЕНЕНИЕ</vt:lpstr>
      <vt:lpstr>ДРЕНАЖНЫЕ РЕШЕТКИ</vt:lpstr>
      <vt:lpstr>ДРЕНАЖНЫЕ РЕШЕТКИ</vt:lpstr>
      <vt:lpstr>ДРЕНАЖНЫЕ РЕШЕТКИ</vt:lpstr>
      <vt:lpstr>ПАРАПЕТНЫЕ ОГРАЖДЕНИЯ</vt:lpstr>
      <vt:lpstr>ПАРАПЕТНЫЕ ОГРАЖДЕНИЯ</vt:lpstr>
      <vt:lpstr>ПАРАПЕТНЫЕ ОГРАЖДЕНИЯ</vt:lpstr>
      <vt:lpstr>ДОБАВЛЕННЫЙ СЛОЙ ИЗ СПФБ</vt:lpstr>
      <vt:lpstr>ДОБАВЛЕННЫЙ СЛОЙ СПФБ</vt:lpstr>
      <vt:lpstr>ДОБАВЛЕННЫЙ СЛОЙ СПФБ</vt:lpstr>
      <vt:lpstr>ДОБАВЛЕННЫЙ СЛОЙ СПФБ</vt:lpstr>
      <vt:lpstr>ПРОГРАММА ЭКСПЕРИМЕНТАЛЬНОГО ИССЛЕДОВАНИЯ</vt:lpstr>
      <vt:lpstr>ПРОГРАММА ЭКСПЕРИМЕНТАЛЬНОГО ИССЛЕДОВАНИЯ</vt:lpstr>
      <vt:lpstr>ПРОГРАММА ЭКСПЕРИМЕНТАЛЬНОГО ИССЛЕДОВАНИЯ</vt:lpstr>
      <vt:lpstr>ДОБАВЛЕННЫЙ СЛОЙ СПФБ</vt:lpstr>
      <vt:lpstr>ДОБАВЛЕННЫЙ СЛОЙ  СПФБ</vt:lpstr>
      <vt:lpstr>ДОБАВЛЕННЫЙ СЛОЙ  СПФБ</vt:lpstr>
      <vt:lpstr>ДОБАВЛЕННЫЙ СЛОЙ  СПФБ</vt:lpstr>
      <vt:lpstr>ПАРАПЕТНЫЕ ОГРАЖДЕНИЯ</vt:lpstr>
      <vt:lpstr>ПАРАПЕТНЫЕ ОГРАЖДЕНИЯ</vt:lpstr>
      <vt:lpstr>ЗАТРАТЫ ЖИЗНЕННОГО ЦИКЛА</vt:lpstr>
      <vt:lpstr>СПФБ ЦЕМЕНТАЛЬ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Кутвинов Василий Олегович</dc:creator>
  <cp:lastModifiedBy>Роман Чурилов</cp:lastModifiedBy>
  <cp:revision>34</cp:revision>
  <dcterms:created xsi:type="dcterms:W3CDTF">2023-05-03T14:32:16Z</dcterms:created>
  <dcterms:modified xsi:type="dcterms:W3CDTF">2024-09-10T19:45:49Z</dcterms:modified>
</cp:coreProperties>
</file>