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7" r:id="rId3"/>
    <p:sldId id="282" r:id="rId4"/>
    <p:sldId id="283" r:id="rId5"/>
    <p:sldId id="284" r:id="rId6"/>
    <p:sldId id="285" r:id="rId7"/>
    <p:sldId id="287" r:id="rId8"/>
    <p:sldId id="286" r:id="rId9"/>
    <p:sldId id="288" r:id="rId10"/>
    <p:sldId id="290" r:id="rId11"/>
    <p:sldId id="265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Montserrat" pitchFamily="2" charset="-52"/>
      <p:regular r:id="rId17"/>
      <p:bold r:id="rId18"/>
      <p:italic r:id="rId19"/>
      <p:boldItalic r:id="rId20"/>
    </p:embeddedFont>
    <p:embeddedFont>
      <p:font typeface="Montserrat ExtraBold" pitchFamily="2" charset="-52"/>
      <p:bold r:id="rId21"/>
      <p:boldItalic r:id="rId22"/>
    </p:embeddedFont>
    <p:embeddedFont>
      <p:font typeface="Montserrat Light" pitchFamily="2" charset="-52"/>
      <p:regular r:id="rId23"/>
      <p:italic r:id="rId24"/>
    </p:embeddedFont>
    <p:embeddedFont>
      <p:font typeface="Montserrat Medium" pitchFamily="2" charset="-52"/>
      <p:regular r:id="rId25"/>
      <p:italic r:id="rId26"/>
    </p:embeddedFont>
    <p:embeddedFont>
      <p:font typeface="PP Object Sans" panose="00000500000000000000" pitchFamily="50" charset="-52"/>
      <p:regular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321" autoAdjust="0"/>
  </p:normalViewPr>
  <p:slideViewPr>
    <p:cSldViewPr snapToGrid="0">
      <p:cViewPr varScale="1">
        <p:scale>
          <a:sx n="154" d="100"/>
          <a:sy n="154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A584-2B78-69D5-AC2D-BDB468AD4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B6FCCC-F81C-8B1D-D8F5-850F50C15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D33791-4B29-216E-CD29-C7A6E08C1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F7842-01DB-8883-4FB1-4F9E6BFA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D5FDB3-2771-98F5-D793-49EDF6B8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3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4E667-DF03-11EA-7F37-F8D271E6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0E869D-2AF4-26E0-C624-71B3AA808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787EE-D525-2410-52EF-53FFFB595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A5A735-FD5C-01F6-ED35-17611A15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8F8C66-8480-F63B-5EAE-529C2F84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38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5861B4-EDA8-2C43-9144-9ED9AC461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4EB6CE-CB6A-5308-3F77-CF7A41F3D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9B11D-B7E0-4E89-4185-3B407CAC0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F8188B-AB63-BFBE-151F-C806BB96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3287D2-12EF-2D31-FEFD-D9287771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88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/>
          <a:lstStyle/>
          <a:p>
            <a:r>
              <a:rPr lang="ru-RU" b="1" dirty="0">
                <a:solidFill>
                  <a:srgbClr val="FF5000"/>
                </a:solidFill>
              </a:rPr>
              <a:t>Название презентации</a:t>
            </a:r>
          </a:p>
        </p:txBody>
      </p:sp>
      <p:sp>
        <p:nvSpPr>
          <p:cNvPr id="29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Константинов Константин Константинович</a:t>
            </a:r>
          </a:p>
        </p:txBody>
      </p:sp>
      <p:sp>
        <p:nvSpPr>
          <p:cNvPr id="30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Должность спикера</a:t>
            </a:r>
          </a:p>
        </p:txBody>
      </p:sp>
    </p:spTree>
    <p:extLst>
      <p:ext uri="{BB962C8B-B14F-4D97-AF65-F5344CB8AC3E}">
        <p14:creationId xmlns:p14="http://schemas.microsoft.com/office/powerpoint/2010/main" val="934741326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0824" y="492125"/>
            <a:ext cx="9067800" cy="7874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ЗАГОЛОВОК СЛАЙДА: </a:t>
            </a:r>
            <a:br>
              <a:rPr lang="en-US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БЛОКИ ТЕКСТА</a:t>
            </a:r>
          </a:p>
        </p:txBody>
      </p:sp>
      <p:sp>
        <p:nvSpPr>
          <p:cNvPr id="30" name="Номер слайда 4">
            <a:extLst>
              <a:ext uri="{FF2B5EF4-FFF2-40B4-BE49-F238E27FC236}">
                <a16:creationId xmlns:a16="http://schemas.microsoft.com/office/drawing/2014/main" id="{48702C9A-3D2C-4274-A62E-B5BF86FD61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4500" y="6356350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938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7687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20D2B918-C102-48FF-8EC6-8A9F8B142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72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02BD1A13-1AFE-41E0-B5B5-E95A4DF01FE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66635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67C3A46D-32A1-416F-AEB0-588E436FB8E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51328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208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7057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59B4F888-1AE2-4490-BE63-844679025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72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F524291C-0E62-449D-B21B-4A36DDC6A4E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86564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7793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7B415-4FBE-2EE8-5C0D-F86635064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9AD1DC-F530-FE89-A815-73C6A2509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CCEE23-76B6-D059-DCF6-D9401449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EEB7F4-3C25-F717-BDD8-DAD5C6F0E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6B1B08-F22D-7C67-25C1-1181D0BF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51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7C870-C09D-DA91-EA46-87A15C2D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C2728C-2CD7-8565-026E-CCE59C5BC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5414AD-97EA-2111-7E9E-A2AA3906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94FB9-AF71-804E-8E26-D20A2898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775B9F-CC52-A8C4-BDBE-A3791FF53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48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11004-05E9-D052-FC2B-1716D381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67010A-CAD2-D237-00A0-224A6B801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2D44E5-A795-2FE0-F8D5-112E10863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BC760D-439A-907D-42C9-5A3F1B48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162F76-7C9F-B372-99B2-EFC91AEE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838128-785A-A7AB-29D1-65FC8BAF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5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7BAAD-30F1-9D23-0956-45BC006CB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CB2723-ED60-CF4C-6A3A-BC32AD75C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614CA5-A89D-DA62-8B04-AC782F5DF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E65708-2216-6287-0DC5-3E75D8187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1311B8-2C63-5E8C-F20C-8E253AE79E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F54D7E-886C-C8E9-6F17-2EB090BC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7005DA-2282-A81A-2F96-F0939423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09F608-D251-6BB7-6BBE-D639E1D2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73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7377F-10F2-340D-B9F6-41119D3F3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B65DEE-21D0-DB2D-7335-233E1A454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052184-CAAF-3185-26A3-FF654CCB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117616-D9AD-88D2-E6E2-7A3E8712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147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AA7226-45F8-C706-78D1-836BFF883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710AEDB-CBDD-78EE-D4BA-B9815856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3EBBD4-12F5-EDFD-F6AE-1EA0E53E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02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781E3-35DA-C189-9DEA-DA5B08441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200A18-CE8C-13C6-0807-23F11CBF5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2D9A9F-848C-D52A-1F3C-BD6FE63D3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6A7D15-110E-FC3D-37C9-8DD73F34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296674-9999-27EC-9003-D92FE1D1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F59DE2-B96C-E1D8-3EEC-74E6F773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10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A6175-37D3-F5D3-66F8-D76F57FB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8EE4E3-CCA2-BF71-79D2-F58912123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9EEDFF-8CD1-EEB8-ECC5-7F240ADA3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6A4034-682F-4532-405B-53A7FEC1A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DE05A6-EF19-1F1B-8B7B-7368B3CD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C40A27-15FD-C35D-0D54-05F174BB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54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11079-251D-0F48-4325-65D837B89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6A7E4-5C5A-2C8E-845B-3A5C3FFDB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01CA1-01C8-109D-A79D-078530301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92772-E7FC-45E0-AF3E-F4560BCB16E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A1DA34-D49D-D120-3E1E-3B2445F67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72E9F7-CA14-D6C8-EC81-33FA2A676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76F97-1D00-4637-A50F-116B65205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5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08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1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8.png"/><Relationship Id="rId2" Type="http://schemas.openxmlformats.org/officeDocument/2006/relationships/image" Target="../media/image7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11" Type="http://schemas.openxmlformats.org/officeDocument/2006/relationships/image" Target="../media/image20.jp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64455" y="2087296"/>
            <a:ext cx="10493781" cy="1534486"/>
          </a:xfrm>
        </p:spPr>
        <p:txBody>
          <a:bodyPr anchor="b">
            <a:normAutofit fontScale="90000"/>
          </a:bodyPr>
          <a:lstStyle/>
          <a:p>
            <a:r>
              <a:rPr lang="ru-RU" sz="4400" b="1" dirty="0">
                <a:solidFill>
                  <a:schemeClr val="accent1"/>
                </a:solidFill>
                <a:latin typeface="+mn-lt"/>
              </a:rPr>
              <a:t>Технологический Суверенитет</a:t>
            </a:r>
            <a:br>
              <a:rPr lang="ru-RU" sz="4400" b="1" dirty="0">
                <a:solidFill>
                  <a:schemeClr val="accent1"/>
                </a:solidFill>
                <a:latin typeface="+mn-lt"/>
              </a:rPr>
            </a:br>
            <a:r>
              <a:rPr lang="ru-RU" sz="4400" b="1" dirty="0">
                <a:solidFill>
                  <a:schemeClr val="accent1"/>
                </a:solidFill>
                <a:latin typeface="+mn-lt"/>
              </a:rPr>
              <a:t>Разработка 3D Систем нивелирования</a:t>
            </a:r>
          </a:p>
        </p:txBody>
      </p:sp>
      <p:sp>
        <p:nvSpPr>
          <p:cNvPr id="6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64454" y="3729074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Хрипунов Максим Юрьевич</a:t>
            </a:r>
          </a:p>
        </p:txBody>
      </p:sp>
      <p:sp>
        <p:nvSpPr>
          <p:cNvPr id="7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64454" y="4158245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Заместитель генерального директора ООО «ФН Системы»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CC611E-1A06-3983-4D90-E2C10F8397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" y="188933"/>
            <a:ext cx="1063641" cy="10636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D8CD70-C061-4388-989C-4725FCCFB6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885" y="6141547"/>
            <a:ext cx="1481872" cy="80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273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85D8F7-1332-F852-E038-8062EA36F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9" b="3937"/>
          <a:stretch/>
        </p:blipFill>
        <p:spPr>
          <a:xfrm>
            <a:off x="106726" y="105747"/>
            <a:ext cx="11978548" cy="6655837"/>
          </a:xfrm>
          <a:prstGeom prst="roundRect">
            <a:avLst>
              <a:gd name="adj" fmla="val 4114"/>
            </a:avLst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1EBDE2-9FC1-3735-0920-0E5206D987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886" y="469883"/>
            <a:ext cx="1145488" cy="656012"/>
          </a:xfrm>
          <a:prstGeom prst="rect">
            <a:avLst/>
          </a:prstGeom>
        </p:spPr>
      </p:pic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ED849F06-0BC3-6E6D-F9D5-316217ED03EB}"/>
              </a:ext>
            </a:extLst>
          </p:cNvPr>
          <p:cNvSpPr txBox="1">
            <a:spLocks/>
          </p:cNvSpPr>
          <p:nvPr/>
        </p:nvSpPr>
        <p:spPr>
          <a:xfrm>
            <a:off x="1286540" y="636159"/>
            <a:ext cx="9618920" cy="190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0723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90D1F4-3290-D2A2-E1E4-9F9371C0F000}"/>
              </a:ext>
            </a:extLst>
          </p:cNvPr>
          <p:cNvSpPr/>
          <p:nvPr/>
        </p:nvSpPr>
        <p:spPr>
          <a:xfrm>
            <a:off x="211494" y="5604588"/>
            <a:ext cx="11769012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82C5C-2174-EB2E-70A5-39E92536AE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8" y="205274"/>
            <a:ext cx="796339" cy="796339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816502D2-5A04-9B5F-58F3-935A9A95709A}"/>
              </a:ext>
            </a:extLst>
          </p:cNvPr>
          <p:cNvSpPr txBox="1">
            <a:spLocks noChangeArrowheads="1"/>
          </p:cNvSpPr>
          <p:nvPr/>
        </p:nvSpPr>
        <p:spPr>
          <a:xfrm>
            <a:off x="2177144" y="946073"/>
            <a:ext cx="8946531" cy="11842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12700" marR="5080" indent="254000">
              <a:lnSpc>
                <a:spcPct val="100000"/>
              </a:lnSpc>
              <a:spcBef>
                <a:spcPts val="100"/>
              </a:spcBef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98450" indent="-285750">
              <a:lnSpc>
                <a:spcPct val="150000"/>
              </a:lnSpc>
              <a:buFont typeface="PP Object Sans" panose="00000500000000000000" pitchFamily="50" charset="-52"/>
              <a:buChar char="»"/>
            </a:pPr>
            <a:r>
              <a:rPr lang="ru-RU" altLang="ru-RU" sz="1600" dirty="0">
                <a:solidFill>
                  <a:srgbClr val="010203"/>
                </a:solidFill>
                <a:latin typeface="Montserrat Light" pitchFamily="2" charset="-52"/>
              </a:rPr>
              <a:t>Стратегия развития строительной отрасли и ЖКХ до 2030 года – утверждена </a:t>
            </a:r>
            <a:endParaRPr lang="en-US" altLang="ru-RU" sz="1600" dirty="0">
              <a:solidFill>
                <a:srgbClr val="010203"/>
              </a:solidFill>
              <a:latin typeface="Montserrat Light" pitchFamily="2" charset="-52"/>
            </a:endParaRPr>
          </a:p>
          <a:p>
            <a:pPr marL="298450" indent="-285750">
              <a:lnSpc>
                <a:spcPct val="150000"/>
              </a:lnSpc>
              <a:buFont typeface="PP Object Sans" panose="00000500000000000000" pitchFamily="50" charset="-52"/>
              <a:buChar char="»"/>
            </a:pPr>
            <a:r>
              <a:rPr lang="ru-RU" altLang="ru-RU" sz="1600" dirty="0">
                <a:solidFill>
                  <a:srgbClr val="010203"/>
                </a:solidFill>
                <a:latin typeface="Montserrat Light" pitchFamily="2" charset="-52"/>
              </a:rPr>
              <a:t>Стоимость реализации Стратегии приблизилась к 150 трлн рублей</a:t>
            </a:r>
          </a:p>
          <a:p>
            <a:pPr marL="298450" indent="-285750">
              <a:lnSpc>
                <a:spcPct val="150000"/>
              </a:lnSpc>
              <a:buFont typeface="PP Object Sans" panose="00000500000000000000" pitchFamily="50" charset="-52"/>
              <a:buChar char="»"/>
            </a:pPr>
            <a:r>
              <a:rPr lang="ru-RU" altLang="ru-RU" sz="1600" dirty="0">
                <a:solidFill>
                  <a:srgbClr val="010203"/>
                </a:solidFill>
                <a:latin typeface="Montserrat Light" pitchFamily="2" charset="-52"/>
              </a:rPr>
              <a:t>Развитие аэропортов  - обновление не менее 75 аэропортов к 2030 году</a:t>
            </a:r>
            <a:endParaRPr lang="en-GB" altLang="ru-RU" sz="1600" dirty="0">
              <a:solidFill>
                <a:srgbClr val="010203"/>
              </a:solidFill>
              <a:latin typeface="Montserrat Light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B2D73-2D76-9693-B671-F0CB888D3D8B}"/>
              </a:ext>
            </a:extLst>
          </p:cNvPr>
          <p:cNvSpPr txBox="1"/>
          <p:nvPr/>
        </p:nvSpPr>
        <p:spPr>
          <a:xfrm>
            <a:off x="7729858" y="3307198"/>
            <a:ext cx="3896981" cy="127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200" dirty="0">
                <a:latin typeface="Montserrat" pitchFamily="2" charset="-52"/>
                <a:cs typeface="Arial" panose="020B0604020202020204" pitchFamily="34" charset="0"/>
              </a:rPr>
              <a:t>«Стратегия получилась амбициозная и долгосрочная, она позволит в первую очередь расширить горизонт планирования, что нам очень важно, в строительной отрасли – важнейшей отрасли». </a:t>
            </a:r>
          </a:p>
          <a:p>
            <a:pPr algn="r">
              <a:lnSpc>
                <a:spcPct val="200000"/>
              </a:lnSpc>
            </a:pPr>
            <a:r>
              <a:rPr lang="ru-RU" altLang="ru-RU" sz="1000" b="1" dirty="0">
                <a:latin typeface="Montserrat Medium" pitchFamily="2" charset="-52"/>
                <a:cs typeface="Arial" panose="020B0604020202020204" pitchFamily="34" charset="0"/>
              </a:rPr>
              <a:t>Михаил Мишустин</a:t>
            </a:r>
            <a:endParaRPr lang="en-GB" altLang="ru-RU" sz="1000" b="1" dirty="0">
              <a:latin typeface="Montserrat Medium" pitchFamily="2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08D9B5-4370-2661-CA4C-50AAEAF5B7E0}"/>
              </a:ext>
            </a:extLst>
          </p:cNvPr>
          <p:cNvSpPr txBox="1"/>
          <p:nvPr/>
        </p:nvSpPr>
        <p:spPr>
          <a:xfrm>
            <a:off x="2444251" y="484408"/>
            <a:ext cx="4790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noProof="0" dirty="0">
                <a:solidFill>
                  <a:schemeClr val="tx2"/>
                </a:solidFill>
                <a:latin typeface="Montserrat ExtraBold" pitchFamily="2" charset="-52"/>
                <a:cs typeface="Arial"/>
              </a:rPr>
              <a:t>Перспективы отрасли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ontserrat ExtraBold" pitchFamily="2" charset="-52"/>
              <a:cs typeface="Arial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1BD6EDE-C594-FBBE-EE56-110FD19D30F9}"/>
              </a:ext>
            </a:extLst>
          </p:cNvPr>
          <p:cNvSpPr/>
          <p:nvPr/>
        </p:nvSpPr>
        <p:spPr>
          <a:xfrm>
            <a:off x="7581276" y="3195364"/>
            <a:ext cx="4148729" cy="15017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20F744-3653-2EF2-4F91-8A106FB46C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46" y="6399936"/>
            <a:ext cx="1260698" cy="1201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4A1B8CB-5E7C-5D51-761C-4A988789E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b="23511"/>
          <a:stretch/>
        </p:blipFill>
        <p:spPr>
          <a:xfrm>
            <a:off x="0" y="1159680"/>
            <a:ext cx="9734550" cy="56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271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8036A02-1ECC-CB95-C9FF-6FDC418262DB}"/>
              </a:ext>
            </a:extLst>
          </p:cNvPr>
          <p:cNvSpPr/>
          <p:nvPr/>
        </p:nvSpPr>
        <p:spPr>
          <a:xfrm>
            <a:off x="211494" y="5604588"/>
            <a:ext cx="11769012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6C84C7-9C3B-7EAB-7444-11EF3B4364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4"/>
          <a:stretch/>
        </p:blipFill>
        <p:spPr>
          <a:xfrm>
            <a:off x="0" y="0"/>
            <a:ext cx="863916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FFED55-3456-7A46-2BC9-93BBEDC6C294}"/>
              </a:ext>
            </a:extLst>
          </p:cNvPr>
          <p:cNvSpPr txBox="1"/>
          <p:nvPr/>
        </p:nvSpPr>
        <p:spPr>
          <a:xfrm>
            <a:off x="7299960" y="2223284"/>
            <a:ext cx="453114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PP Object Sans" panose="00000500000000000000" pitchFamily="50" charset="-52"/>
              <a:buChar char="»"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До 50% сокращение ошибок</a:t>
            </a:r>
            <a:r>
              <a:rPr kumimoji="0" lang="ru-RU" sz="16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 </a:t>
            </a:r>
          </a:p>
          <a:p>
            <a:pPr marL="285750" marR="0" lvl="0" indent="-2857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PP Object Sans" panose="00000500000000000000" pitchFamily="50" charset="-52"/>
              <a:buChar char="»"/>
              <a:tabLst/>
              <a:defRPr/>
            </a:pPr>
            <a:endParaRPr kumimoji="0" lang="ru-RU" sz="160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  <a:p>
            <a:pPr marL="285750" marR="0" lvl="0" indent="-2857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PP Object Sans" panose="00000500000000000000" pitchFamily="50" charset="-52"/>
              <a:buChar char="»"/>
              <a:tabLst/>
              <a:defRPr/>
            </a:pPr>
            <a:r>
              <a:rPr lang="ru-RU" sz="1600" kern="0" dirty="0">
                <a:solidFill>
                  <a:prstClr val="black"/>
                </a:solidFill>
                <a:latin typeface="Montserrat" pitchFamily="2" charset="-52"/>
                <a:cs typeface="Arial"/>
              </a:rPr>
              <a:t>Повышении эффективности более чем на 50%</a:t>
            </a:r>
          </a:p>
          <a:p>
            <a:pPr marL="285750" marR="0" lvl="0" indent="-2857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PP Object Sans" panose="00000500000000000000" pitchFamily="50" charset="-52"/>
              <a:buChar char="»"/>
              <a:tabLst/>
              <a:defRPr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  <a:p>
            <a:pPr marL="285750" marR="0" lvl="0" indent="-2857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PP Object Sans" panose="00000500000000000000" pitchFamily="50" charset="-52"/>
              <a:buChar char="»"/>
              <a:tabLst/>
              <a:defRPr/>
            </a:pPr>
            <a:r>
              <a:rPr lang="ru-RU" sz="1600" kern="0" dirty="0">
                <a:solidFill>
                  <a:prstClr val="black"/>
                </a:solidFill>
                <a:latin typeface="Montserrat" pitchFamily="2" charset="-52"/>
                <a:cs typeface="Arial"/>
              </a:rPr>
              <a:t>Снижение стоимости выполнения работ более чем на 30%</a:t>
            </a:r>
          </a:p>
          <a:p>
            <a:pPr marL="285750" marR="0" lvl="0" indent="-2857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PP Object Sans" panose="00000500000000000000" pitchFamily="50" charset="-52"/>
              <a:buChar char="»"/>
              <a:tabLst/>
              <a:defRPr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  <a:p>
            <a:pPr marL="285750" marR="0" lvl="0" indent="-2857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PP Object Sans" panose="00000500000000000000" pitchFamily="50" charset="-52"/>
              <a:buChar char="»"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Более 10 лет назад 3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D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Системы нивелирования стали неотъемлемой частью </a:t>
            </a:r>
            <a:r>
              <a:rPr lang="ru-RU" sz="1600" kern="0" dirty="0">
                <a:solidFill>
                  <a:prstClr val="black"/>
                </a:solidFill>
                <a:latin typeface="Montserrat" pitchFamily="2" charset="-52"/>
                <a:cs typeface="Arial"/>
              </a:rPr>
              <a:t>большинства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 крупных</a:t>
            </a:r>
            <a:r>
              <a:rPr kumimoji="0" lang="ru-RU" sz="16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 строительных объектов в России</a:t>
            </a:r>
          </a:p>
          <a:p>
            <a:pPr marL="285750" marR="0" lvl="0" indent="-2857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P Object Sans" panose="00000500000000000000" pitchFamily="50" charset="-52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1FAB27-BC38-BEBC-ECB3-A33574C0F64A}"/>
              </a:ext>
            </a:extLst>
          </p:cNvPr>
          <p:cNvSpPr txBox="1"/>
          <p:nvPr/>
        </p:nvSpPr>
        <p:spPr>
          <a:xfrm>
            <a:off x="7608583" y="1383402"/>
            <a:ext cx="3594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ontserrat ExtraBold" pitchFamily="2" charset="-52"/>
                <a:cs typeface="Arial"/>
              </a:rPr>
              <a:t>Автоматизация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4AAF9D-CD4E-A945-ACA2-841C3E3C60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8" y="205274"/>
            <a:ext cx="796339" cy="7963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049B8F-8E03-4F23-DACF-93D36091E3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46" y="6399936"/>
            <a:ext cx="1260698" cy="1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5265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E204EF-00DE-CCA6-66EA-174686E53A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89" t="21457" r="31163" b="26346"/>
          <a:stretch/>
        </p:blipFill>
        <p:spPr>
          <a:xfrm>
            <a:off x="7668856" y="5250560"/>
            <a:ext cx="879299" cy="90521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8448004-E187-0EE8-8485-35E9DB867454}"/>
              </a:ext>
            </a:extLst>
          </p:cNvPr>
          <p:cNvSpPr txBox="1">
            <a:spLocks/>
          </p:cNvSpPr>
          <p:nvPr/>
        </p:nvSpPr>
        <p:spPr>
          <a:xfrm>
            <a:off x="838200" y="476674"/>
            <a:ext cx="10515600" cy="6980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tx2"/>
                </a:solidFill>
                <a:latin typeface="Montserrat ExtraBold" pitchFamily="2" charset="-52"/>
              </a:rPr>
              <a:t>Качество. Экономия. Скорость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F80FC6-2D06-19E0-3CDE-33DB0DC781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9303" r="14417" b="33780"/>
          <a:stretch/>
        </p:blipFill>
        <p:spPr>
          <a:xfrm>
            <a:off x="587585" y="975371"/>
            <a:ext cx="5716233" cy="26138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5E2226-1A08-BC7B-177D-72C9F0E761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5" t="15197" r="21452" b="4369"/>
          <a:stretch/>
        </p:blipFill>
        <p:spPr>
          <a:xfrm>
            <a:off x="6375570" y="975370"/>
            <a:ext cx="5331521" cy="26138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2E4CC8-C986-8DF3-9FA4-CB6E185F9D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t="1600" r="2345" b="26384"/>
          <a:stretch/>
        </p:blipFill>
        <p:spPr>
          <a:xfrm>
            <a:off x="587586" y="3645034"/>
            <a:ext cx="2297571" cy="22827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09DF4E-4824-BD34-383D-7655C44926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24454" r="2170" b="20488"/>
          <a:stretch/>
        </p:blipFill>
        <p:spPr>
          <a:xfrm>
            <a:off x="2940576" y="3645034"/>
            <a:ext cx="2809060" cy="228277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70C56A2-C6CB-D60B-99C1-0E51CF79F615}"/>
              </a:ext>
            </a:extLst>
          </p:cNvPr>
          <p:cNvSpPr txBox="1">
            <a:spLocks/>
          </p:cNvSpPr>
          <p:nvPr/>
        </p:nvSpPr>
        <p:spPr>
          <a:xfrm>
            <a:off x="7672259" y="3751140"/>
            <a:ext cx="3766804" cy="3926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tx2"/>
                </a:solidFill>
                <a:latin typeface="Montserrat ExtraBold" pitchFamily="2" charset="-52"/>
              </a:rPr>
              <a:t>НАШИ ПОЛЬЗОВАТЕЛИ</a:t>
            </a:r>
          </a:p>
        </p:txBody>
      </p:sp>
      <p:pic>
        <p:nvPicPr>
          <p:cNvPr id="10" name="Picture 2" descr="https://railwayforum.ru/upload/iblock/be9/be95a87c8e01e728a64e6b472217c604.jpg">
            <a:extLst>
              <a:ext uri="{FF2B5EF4-FFF2-40B4-BE49-F238E27FC236}">
                <a16:creationId xmlns:a16="http://schemas.microsoft.com/office/drawing/2014/main" id="{B5F38CFA-219D-E204-0E8D-2DDBEE5A6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2" b="18330"/>
          <a:stretch/>
        </p:blipFill>
        <p:spPr bwMode="auto">
          <a:xfrm>
            <a:off x="10622541" y="5326289"/>
            <a:ext cx="1264408" cy="7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A4ED2F-732B-76EE-1FE3-762EE8E37F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83" y="4250346"/>
            <a:ext cx="1121649" cy="7525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AA66F5-381C-E61E-F19F-FC27A29E53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3964" y="5407671"/>
            <a:ext cx="656993" cy="6569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E277CB-DC84-AF8D-C1CE-4C1C74EB413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8" b="32305"/>
          <a:stretch/>
        </p:blipFill>
        <p:spPr>
          <a:xfrm>
            <a:off x="9555661" y="5503360"/>
            <a:ext cx="1110423" cy="4656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9BB7D4-711F-078F-446F-4A554461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7777" y="4199602"/>
            <a:ext cx="1248141" cy="8458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E6B3655-BCC1-770F-C98D-7D5FD6C1B5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1342" t="11888" r="18398" b="13174"/>
          <a:stretch/>
        </p:blipFill>
        <p:spPr>
          <a:xfrm>
            <a:off x="8701575" y="5225661"/>
            <a:ext cx="733081" cy="9088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0050D1-9A62-99C3-D18F-57B802E714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6086" y="5350435"/>
            <a:ext cx="699350" cy="7142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879A8E-F613-C7E2-0326-747BABC6B7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4535" y="4246240"/>
            <a:ext cx="1376613" cy="7731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A68C2C-628E-1F04-25A0-901C1BFA48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66247" y="4282417"/>
            <a:ext cx="2096545" cy="70105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A90CB66-612C-D8D7-66E5-6284F0B842B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8" y="78504"/>
            <a:ext cx="796339" cy="7963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48A3D3-B91F-30CC-4DEE-9309FC67D30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068" y="6518305"/>
            <a:ext cx="951723" cy="9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886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6A9BAF-336D-704E-C3E1-1F52733DD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7"/>
          <a:stretch/>
        </p:blipFill>
        <p:spPr>
          <a:xfrm>
            <a:off x="3552631" y="0"/>
            <a:ext cx="863936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89E6D-2749-4E0B-3DBE-E4659D45B2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473" y="5866844"/>
            <a:ext cx="1389876" cy="795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7821D9-F29B-528E-12B3-E7AFCF9641E2}"/>
              </a:ext>
            </a:extLst>
          </p:cNvPr>
          <p:cNvSpPr txBox="1"/>
          <p:nvPr/>
        </p:nvSpPr>
        <p:spPr>
          <a:xfrm>
            <a:off x="579742" y="2702018"/>
            <a:ext cx="46951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»"/>
              <a:defRPr/>
            </a:pPr>
            <a:r>
              <a:rPr lang="ru-RU" sz="1600" dirty="0">
                <a:latin typeface="Montserrat" pitchFamily="2" charset="-52"/>
                <a:cs typeface="Arial" panose="020B0604020202020204" pitchFamily="34" charset="0"/>
              </a:rPr>
              <a:t>В 2022 году FNGroup, объединяющая финансовые, производственные, дистрибьюторские и IT компании запустила проект ФН Системы</a:t>
            </a:r>
          </a:p>
          <a:p>
            <a:pPr marL="285750" lvl="0" indent="-285750">
              <a:buFontTx/>
              <a:buChar char="»"/>
              <a:defRPr/>
            </a:pPr>
            <a:endParaRPr lang="ru-RU" sz="1600" dirty="0">
              <a:latin typeface="Montserrat" pitchFamily="2" charset="-52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»"/>
              <a:defRPr/>
            </a:pPr>
            <a:r>
              <a:rPr lang="ru-RU" sz="1600" dirty="0">
                <a:latin typeface="Montserrat" pitchFamily="2" charset="-52"/>
                <a:cs typeface="Arial" panose="020B0604020202020204" pitchFamily="34" charset="0"/>
              </a:rPr>
              <a:t>Суть проекта - создание и дистрибуция отечественных 3</a:t>
            </a:r>
            <a:r>
              <a:rPr lang="en-US" sz="1600" dirty="0">
                <a:latin typeface="Montserrat" pitchFamily="2" charset="-52"/>
                <a:cs typeface="Arial" panose="020B0604020202020204" pitchFamily="34" charset="0"/>
              </a:rPr>
              <a:t>D </a:t>
            </a:r>
            <a:r>
              <a:rPr lang="ru-RU" sz="1600" dirty="0">
                <a:latin typeface="Montserrat" pitchFamily="2" charset="-52"/>
                <a:cs typeface="Arial" panose="020B0604020202020204" pitchFamily="34" charset="0"/>
              </a:rPr>
              <a:t>Систем нивелирования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73520B-657D-F447-F29A-6682CC62B005}"/>
              </a:ext>
            </a:extLst>
          </p:cNvPr>
          <p:cNvSpPr txBox="1"/>
          <p:nvPr/>
        </p:nvSpPr>
        <p:spPr>
          <a:xfrm>
            <a:off x="847531" y="1921479"/>
            <a:ext cx="541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Montserrat ExtraBold" pitchFamily="2" charset="-52"/>
                <a:cs typeface="Arial" panose="020B0604020202020204" pitchFamily="34" charset="0"/>
              </a:rPr>
              <a:t>Проект ФН Системы</a:t>
            </a:r>
          </a:p>
          <a:p>
            <a:endParaRPr lang="ru-RU" dirty="0">
              <a:latin typeface="Montserrat ExtraBold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B42E35-C1D7-EFAE-FEA3-F806DA4471E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8" y="205274"/>
            <a:ext cx="796339" cy="7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97778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50B78B0-8FBF-BBD8-F4F7-078B2F9AA6AE}"/>
              </a:ext>
            </a:extLst>
          </p:cNvPr>
          <p:cNvSpPr/>
          <p:nvPr/>
        </p:nvSpPr>
        <p:spPr>
          <a:xfrm>
            <a:off x="211494" y="5545494"/>
            <a:ext cx="11769012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1D8E8-60A7-761A-86A8-AD0922D15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91"/>
          <a:stretch/>
        </p:blipFill>
        <p:spPr>
          <a:xfrm flipH="1">
            <a:off x="-2" y="-1"/>
            <a:ext cx="762622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A4F1E9-BEA5-8533-0074-DDD1C95F370F}"/>
              </a:ext>
            </a:extLst>
          </p:cNvPr>
          <p:cNvSpPr txBox="1"/>
          <p:nvPr/>
        </p:nvSpPr>
        <p:spPr>
          <a:xfrm>
            <a:off x="6742779" y="2517049"/>
            <a:ext cx="5088322" cy="2333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5080" indent="-342900">
              <a:spcBef>
                <a:spcPts val="100"/>
              </a:spcBef>
              <a:buFont typeface="PP Object Sans" panose="00000500000000000000" pitchFamily="50" charset="-52"/>
              <a:buChar char="»"/>
              <a:defRPr/>
            </a:pP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 panose="020B0604020202020204" pitchFamily="34" charset="0"/>
              </a:rPr>
              <a:t>Коллектив инженеров-разработчиков,</a:t>
            </a:r>
            <a:r>
              <a:rPr kumimoji="0" lang="ru-RU" altLang="ru-RU" sz="1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 panose="020B0604020202020204" pitchFamily="34" charset="0"/>
              </a:rPr>
              <a:t> основу которого составляют бывшие сотрудники </a:t>
            </a:r>
            <a:r>
              <a:rPr kumimoji="0" lang="en-US" altLang="ru-RU" sz="1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 panose="020B0604020202020204" pitchFamily="34" charset="0"/>
              </a:rPr>
              <a:t>Topcon Positioning Systems </a:t>
            </a:r>
            <a:r>
              <a:rPr kumimoji="0" lang="en-US" altLang="ru-RU" sz="1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 panose="020B0604020202020204" pitchFamily="34" charset="0"/>
              </a:rPr>
              <a:t>Inc</a:t>
            </a:r>
            <a:r>
              <a:rPr lang="en-US" altLang="ru-RU" sz="1600" kern="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.</a:t>
            </a:r>
            <a:r>
              <a:rPr kumimoji="0" lang="ru-RU" altLang="ru-RU" sz="1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cs typeface="Arial" panose="020B0604020202020204" pitchFamily="34" charset="0"/>
              </a:rPr>
              <a:t>, </a:t>
            </a:r>
            <a:r>
              <a:rPr lang="ru-RU" altLang="ru-RU" sz="1600" kern="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с 20-ти летним опытом создания 3</a:t>
            </a:r>
            <a:r>
              <a:rPr lang="en-US" altLang="ru-RU" sz="1600" kern="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D </a:t>
            </a:r>
            <a:r>
              <a:rPr lang="ru-RU" altLang="ru-RU" sz="1600" kern="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Систем нивелирования</a:t>
            </a:r>
            <a:endParaRPr lang="en-US" altLang="ru-RU" sz="1600" kern="0" dirty="0">
              <a:solidFill>
                <a:prstClr val="black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marL="298450" marR="5080" indent="-285750">
              <a:spcBef>
                <a:spcPts val="100"/>
              </a:spcBef>
              <a:buFont typeface="PP Object Sans" panose="00000500000000000000" pitchFamily="50" charset="-52"/>
              <a:buChar char="»"/>
              <a:defRPr/>
            </a:pPr>
            <a:endParaRPr lang="en-US" altLang="ru-RU" sz="1600" kern="0" dirty="0">
              <a:solidFill>
                <a:prstClr val="black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marL="355600" marR="5080" indent="-342900">
              <a:spcBef>
                <a:spcPts val="100"/>
              </a:spcBef>
              <a:buFont typeface="PP Object Sans" panose="00000500000000000000" pitchFamily="50" charset="-52"/>
              <a:buChar char="»"/>
              <a:defRPr/>
            </a:pPr>
            <a:r>
              <a:rPr lang="ru-RU" altLang="ru-RU" sz="1600" kern="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Команда квалифицированных специалистов с опытом работы в отрасли более 15 лет</a:t>
            </a: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14FB6-CE54-0A8F-3397-1AE4D072F569}"/>
              </a:ext>
            </a:extLst>
          </p:cNvPr>
          <p:cNvSpPr txBox="1"/>
          <p:nvPr/>
        </p:nvSpPr>
        <p:spPr>
          <a:xfrm>
            <a:off x="7110192" y="1746551"/>
            <a:ext cx="472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Montserrat ExtraBold" pitchFamily="2" charset="-52"/>
              </a:rPr>
              <a:t>Команда ФН Системы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86D2F6-CC81-3B97-6360-3D26DC9EE2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8" y="205274"/>
            <a:ext cx="796339" cy="7963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F47D7E-E96A-C944-75B7-5275814118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46" y="6399936"/>
            <a:ext cx="1260698" cy="1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37206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A309FB-B82E-005B-8F52-F3A9E2E927D2}"/>
              </a:ext>
            </a:extLst>
          </p:cNvPr>
          <p:cNvSpPr/>
          <p:nvPr/>
        </p:nvSpPr>
        <p:spPr>
          <a:xfrm>
            <a:off x="7750628" y="6284"/>
            <a:ext cx="4441371" cy="1673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078A1E-FBE8-CBDD-1B6F-A22F613780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8" r="25842"/>
          <a:stretch/>
        </p:blipFill>
        <p:spPr>
          <a:xfrm>
            <a:off x="4651557" y="0"/>
            <a:ext cx="754044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3E3F12-0BA4-4C69-ED30-D4B13FB6EF40}"/>
              </a:ext>
            </a:extLst>
          </p:cNvPr>
          <p:cNvSpPr txBox="1"/>
          <p:nvPr/>
        </p:nvSpPr>
        <p:spPr bwMode="auto">
          <a:xfrm>
            <a:off x="348344" y="1952025"/>
            <a:ext cx="6127101" cy="3439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PP Object Sans" panose="00000500000000000000" pitchFamily="50" charset="-52"/>
              <a:buChar char="»"/>
              <a:defRPr/>
            </a:pPr>
            <a:r>
              <a:rPr lang="ru-RU" sz="1500" kern="0" dirty="0">
                <a:solidFill>
                  <a:srgbClr val="010203"/>
                </a:solidFill>
                <a:latin typeface="Montserrat" pitchFamily="2" charset="-52"/>
                <a:cs typeface="Arial"/>
              </a:rPr>
              <a:t>Степень локализации соответствующая критериям Постановления Правительства Российской Федерации № 719</a:t>
            </a:r>
          </a:p>
          <a:p>
            <a:pPr marL="285750" indent="-285750">
              <a:lnSpc>
                <a:spcPct val="150000"/>
              </a:lnSpc>
              <a:buFont typeface="PP Object Sans" panose="00000500000000000000" pitchFamily="50" charset="-52"/>
              <a:buChar char="»"/>
              <a:defRPr/>
            </a:pPr>
            <a:r>
              <a:rPr lang="ru-RU" sz="1500" kern="0" dirty="0">
                <a:solidFill>
                  <a:srgbClr val="010203"/>
                </a:solidFill>
                <a:latin typeface="Montserrat" pitchFamily="2" charset="-52"/>
                <a:cs typeface="Arial"/>
              </a:rPr>
              <a:t>Оригинальная схемотехника</a:t>
            </a:r>
          </a:p>
          <a:p>
            <a:pPr marL="285750" indent="-285750">
              <a:lnSpc>
                <a:spcPct val="150000"/>
              </a:lnSpc>
              <a:buFont typeface="PP Object Sans" panose="00000500000000000000" pitchFamily="50" charset="-52"/>
              <a:buChar char="»"/>
              <a:defRPr/>
            </a:pPr>
            <a:r>
              <a:rPr lang="ru-RU" sz="1500" kern="0" dirty="0">
                <a:solidFill>
                  <a:srgbClr val="010203"/>
                </a:solidFill>
                <a:latin typeface="Montserrat" pitchFamily="2" charset="-52"/>
                <a:cs typeface="Arial"/>
              </a:rPr>
              <a:t>Создание ПО</a:t>
            </a:r>
          </a:p>
          <a:p>
            <a:pPr marL="285750" indent="-285750">
              <a:lnSpc>
                <a:spcPct val="150000"/>
              </a:lnSpc>
              <a:buFont typeface="PP Object Sans" panose="00000500000000000000" pitchFamily="50" charset="-52"/>
              <a:buChar char="»"/>
              <a:defRPr/>
            </a:pPr>
            <a:r>
              <a:rPr lang="ru-RU" sz="1500" kern="0" dirty="0">
                <a:solidFill>
                  <a:srgbClr val="010203"/>
                </a:solidFill>
                <a:latin typeface="Montserrat" pitchFamily="2" charset="-52"/>
                <a:cs typeface="Arial"/>
              </a:rPr>
              <a:t>Производство в Российской Федерации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P Object Sans" panose="00000500000000000000" pitchFamily="50" charset="-52"/>
              <a:buChar char="»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Адаптация решений с учетом отраслевых особенностей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P Object Sans" panose="00000500000000000000" pitchFamily="50" charset="-52"/>
              <a:buChar char="»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Объём инвестиций до 2027 г. - более 1 млрд рублей</a:t>
            </a:r>
          </a:p>
          <a:p>
            <a:pPr marL="285750" marR="0" lvl="0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PP Object Sans" panose="00000500000000000000" pitchFamily="50" charset="-52"/>
              <a:buChar char="»"/>
              <a:tabLst/>
              <a:defRPr/>
            </a:pPr>
            <a:r>
              <a:rPr lang="ru-RU" sz="1500" kern="0" dirty="0">
                <a:solidFill>
                  <a:srgbClr val="010203"/>
                </a:solidFill>
                <a:latin typeface="Montserrat" pitchFamily="2" charset="-52"/>
                <a:cs typeface="Arial"/>
              </a:rPr>
              <a:t>Лабораторный комплекс, обладающий всем необходимым для проведения полноценного тестирования проектируемых образцов                            3</a:t>
            </a:r>
            <a:r>
              <a:rPr lang="en-US" sz="1500" kern="0" dirty="0">
                <a:solidFill>
                  <a:srgbClr val="010203"/>
                </a:solidFill>
                <a:latin typeface="Montserrat" pitchFamily="2" charset="-52"/>
                <a:cs typeface="Arial"/>
              </a:rPr>
              <a:t>D </a:t>
            </a:r>
            <a:r>
              <a:rPr lang="ru-RU" sz="1500" kern="0" dirty="0">
                <a:solidFill>
                  <a:srgbClr val="010203"/>
                </a:solidFill>
                <a:latin typeface="Montserrat" pitchFamily="2" charset="-52"/>
                <a:cs typeface="Arial"/>
              </a:rPr>
              <a:t>Систем нивелирования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10203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9AC265-A600-191D-CA19-CA592DBF9931}"/>
              </a:ext>
            </a:extLst>
          </p:cNvPr>
          <p:cNvSpPr txBox="1"/>
          <p:nvPr/>
        </p:nvSpPr>
        <p:spPr>
          <a:xfrm>
            <a:off x="677777" y="1352161"/>
            <a:ext cx="472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Montserrat ExtraBold" pitchFamily="2" charset="-52"/>
              </a:rPr>
              <a:t>Преимущества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0A1CF7-6B3B-7BEA-75C3-9204D321C0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8" y="205274"/>
            <a:ext cx="796339" cy="7963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746C1A-0F7B-731B-DB6A-8E5A3911E3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134" y="6062029"/>
            <a:ext cx="1389876" cy="7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53990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10574CE-EF81-CB63-49CB-C21C59124E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8C91D4-0A5C-E1B3-5C11-2CB60CA6944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7" t="5282" r="842" b="24717"/>
          <a:stretch/>
        </p:blipFill>
        <p:spPr>
          <a:xfrm>
            <a:off x="174171" y="149296"/>
            <a:ext cx="11880980" cy="6504943"/>
          </a:xfrm>
          <a:prstGeom prst="roundRect">
            <a:avLst>
              <a:gd name="adj" fmla="val 5902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0BCBB5-F71F-786C-DE3C-FEE8F7762AE5}"/>
              </a:ext>
            </a:extLst>
          </p:cNvPr>
          <p:cNvSpPr txBox="1"/>
          <p:nvPr/>
        </p:nvSpPr>
        <p:spPr>
          <a:xfrm>
            <a:off x="3390900" y="990620"/>
            <a:ext cx="541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Montserrat ExtraBold" pitchFamily="2" charset="-52"/>
                <a:cs typeface="Arial" panose="020B0604020202020204" pitchFamily="34" charset="0"/>
              </a:rPr>
              <a:t>Реализовано</a:t>
            </a:r>
          </a:p>
          <a:p>
            <a:pPr algn="ctr"/>
            <a:endParaRPr lang="ru-RU" dirty="0">
              <a:latin typeface="Montserrat ExtraBold" pitchFamily="2" charset="-52"/>
            </a:endParaRPr>
          </a:p>
        </p:txBody>
      </p:sp>
      <p:pic>
        <p:nvPicPr>
          <p:cNvPr id="5" name="Рисунок 4" descr="Изображение выглядит как текст, снимок экрана, Планшет, мультимедиа&#10;&#10;Автоматически созданное описание">
            <a:extLst>
              <a:ext uri="{FF2B5EF4-FFF2-40B4-BE49-F238E27FC236}">
                <a16:creationId xmlns:a16="http://schemas.microsoft.com/office/drawing/2014/main" id="{D7994B24-7FDE-DF38-20B4-778F6BDB67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9" y="2458300"/>
            <a:ext cx="2559124" cy="1620061"/>
          </a:xfrm>
          <a:prstGeom prst="rect">
            <a:avLst/>
          </a:prstGeom>
        </p:spPr>
      </p:pic>
      <p:pic>
        <p:nvPicPr>
          <p:cNvPr id="6" name="Рисунок 5" descr="Изображение выглядит как цилиндр, серебрян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1421428D-C1F2-569F-960C-E1B2FC4040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02" y="2013947"/>
            <a:ext cx="859298" cy="1838536"/>
          </a:xfrm>
          <a:prstGeom prst="rect">
            <a:avLst/>
          </a:prstGeom>
        </p:spPr>
      </p:pic>
      <p:pic>
        <p:nvPicPr>
          <p:cNvPr id="7" name="Рисунок 6" descr="Изображение выглядит как электроника, контро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BD8E950-43EA-B7BB-8EC6-17600AA0DE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7" t="17612" r="13013" b="17005"/>
          <a:stretch/>
        </p:blipFill>
        <p:spPr>
          <a:xfrm>
            <a:off x="8878829" y="2603623"/>
            <a:ext cx="2974081" cy="1388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B28D47-18FB-0F5D-2A03-2E9267A688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/>
          <a:stretch/>
        </p:blipFill>
        <p:spPr>
          <a:xfrm>
            <a:off x="5479904" y="2438545"/>
            <a:ext cx="3560600" cy="1838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CDEF63-543C-9DBB-8B3B-4A8DA2D71D9F}"/>
              </a:ext>
            </a:extLst>
          </p:cNvPr>
          <p:cNvSpPr txBox="1"/>
          <p:nvPr/>
        </p:nvSpPr>
        <p:spPr>
          <a:xfrm>
            <a:off x="534711" y="4402715"/>
            <a:ext cx="2695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kern="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Программное обеспечение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2DD9D6-3F2F-7D82-7FEA-FC70D4674696}"/>
              </a:ext>
            </a:extLst>
          </p:cNvPr>
          <p:cNvSpPr txBox="1"/>
          <p:nvPr/>
        </p:nvSpPr>
        <p:spPr>
          <a:xfrm>
            <a:off x="3698048" y="4402715"/>
            <a:ext cx="196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kern="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Спутниковые </a:t>
            </a:r>
          </a:p>
          <a:p>
            <a:pPr algn="ctr">
              <a:defRPr/>
            </a:pPr>
            <a:r>
              <a:rPr lang="ru-RU" sz="1600" kern="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антенны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CFFAC-D291-41D6-EBA0-C47C58B8AC0E}"/>
              </a:ext>
            </a:extLst>
          </p:cNvPr>
          <p:cNvSpPr txBox="1"/>
          <p:nvPr/>
        </p:nvSpPr>
        <p:spPr>
          <a:xfrm>
            <a:off x="5439024" y="4401567"/>
            <a:ext cx="3642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kern="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Инерциальный </a:t>
            </a:r>
          </a:p>
          <a:p>
            <a:pPr algn="ctr">
              <a:defRPr/>
            </a:pPr>
            <a:r>
              <a:rPr lang="ru-RU" sz="1600" kern="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датчик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87C077-05E5-45CE-91F5-9DEB6A75DB27}"/>
              </a:ext>
            </a:extLst>
          </p:cNvPr>
          <p:cNvSpPr txBox="1"/>
          <p:nvPr/>
        </p:nvSpPr>
        <p:spPr>
          <a:xfrm>
            <a:off x="9111336" y="4401566"/>
            <a:ext cx="257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kern="0" dirty="0">
                <a:solidFill>
                  <a:prstClr val="black"/>
                </a:solidFill>
                <a:latin typeface="Montserrat" pitchFamily="2" charset="-52"/>
                <a:cs typeface="Arial" panose="020B0604020202020204" pitchFamily="34" charset="0"/>
              </a:rPr>
              <a:t>Вычислительный контроллер</a:t>
            </a:r>
          </a:p>
        </p:txBody>
      </p:sp>
      <p:pic>
        <p:nvPicPr>
          <p:cNvPr id="13" name="Рисунок 12" descr="Изображение выглядит как цилиндр, серебрян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6E2A4BFF-5A94-62D0-2B27-849B4DD48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71" y="2268507"/>
            <a:ext cx="859298" cy="18385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72262D-36E0-EE21-4653-FCB189072CA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8" y="357674"/>
            <a:ext cx="796339" cy="7963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C5F5E2-F81E-35FE-F15E-0BD017D304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42" y="6326588"/>
            <a:ext cx="1260698" cy="1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8366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ADDA0BA-C035-9BA0-B747-1459CCA346E8}"/>
              </a:ext>
            </a:extLst>
          </p:cNvPr>
          <p:cNvSpPr/>
          <p:nvPr/>
        </p:nvSpPr>
        <p:spPr>
          <a:xfrm>
            <a:off x="211494" y="5545494"/>
            <a:ext cx="11769012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326022-8474-B5A3-D22A-676B91133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4" r="-3471"/>
          <a:stretch/>
        </p:blipFill>
        <p:spPr>
          <a:xfrm>
            <a:off x="0" y="0"/>
            <a:ext cx="74930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46E9B4-9E65-CCD8-1388-DA33DAE9E64C}"/>
              </a:ext>
            </a:extLst>
          </p:cNvPr>
          <p:cNvSpPr txBox="1"/>
          <p:nvPr/>
        </p:nvSpPr>
        <p:spPr>
          <a:xfrm>
            <a:off x="6662550" y="830989"/>
            <a:ext cx="472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Montserrat ExtraBold" pitchFamily="2" charset="-52"/>
              </a:rPr>
              <a:t>Шаг за Шагом</a:t>
            </a:r>
          </a:p>
        </p:txBody>
      </p:sp>
      <p:sp>
        <p:nvSpPr>
          <p:cNvPr id="5" name="Линия">
            <a:extLst>
              <a:ext uri="{FF2B5EF4-FFF2-40B4-BE49-F238E27FC236}">
                <a16:creationId xmlns:a16="http://schemas.microsoft.com/office/drawing/2014/main" id="{C0E5CD05-1DCE-6FC7-A520-09744C0838E0}"/>
              </a:ext>
            </a:extLst>
          </p:cNvPr>
          <p:cNvSpPr/>
          <p:nvPr/>
        </p:nvSpPr>
        <p:spPr bwMode="auto">
          <a:xfrm rot="5400000" flipH="1" flipV="1">
            <a:off x="6369058" y="2190676"/>
            <a:ext cx="295921" cy="1750212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solidFill>
                  <a:schemeClr val="accent1"/>
                </a:solidFill>
              </a:ln>
              <a:solidFill>
                <a:schemeClr val="accent1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5E151-05BF-8551-AFFC-2313E6357D47}"/>
              </a:ext>
            </a:extLst>
          </p:cNvPr>
          <p:cNvSpPr txBox="1"/>
          <p:nvPr/>
        </p:nvSpPr>
        <p:spPr bwMode="auto">
          <a:xfrm>
            <a:off x="5298357" y="3376469"/>
            <a:ext cx="16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Рабочие прототипы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10203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Систем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10203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BA7AC-2873-0507-2738-99D88B51ADC7}"/>
              </a:ext>
            </a:extLst>
          </p:cNvPr>
          <p:cNvSpPr txBox="1"/>
          <p:nvPr/>
        </p:nvSpPr>
        <p:spPr bwMode="auto">
          <a:xfrm>
            <a:off x="7148929" y="3053606"/>
            <a:ext cx="2200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Старт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бета-тестов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10203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4742F-A40F-6554-FE5A-A85547A74824}"/>
              </a:ext>
            </a:extLst>
          </p:cNvPr>
          <p:cNvSpPr txBox="1"/>
          <p:nvPr/>
        </p:nvSpPr>
        <p:spPr bwMode="auto">
          <a:xfrm>
            <a:off x="5298356" y="2552077"/>
            <a:ext cx="125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Май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2024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10203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F4582-532C-DF56-0315-A3508199AF25}"/>
              </a:ext>
            </a:extLst>
          </p:cNvPr>
          <p:cNvSpPr txBox="1"/>
          <p:nvPr/>
        </p:nvSpPr>
        <p:spPr bwMode="auto">
          <a:xfrm>
            <a:off x="7148928" y="2230282"/>
            <a:ext cx="125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Осень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2024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10203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957DC6-998C-DCE4-5905-862A0948B346}"/>
              </a:ext>
            </a:extLst>
          </p:cNvPr>
          <p:cNvSpPr txBox="1"/>
          <p:nvPr/>
        </p:nvSpPr>
        <p:spPr bwMode="auto">
          <a:xfrm>
            <a:off x="8915730" y="1949067"/>
            <a:ext cx="125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Конец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2024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10203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4CE064-4190-13CB-2F15-5DEEFCBBED17}"/>
              </a:ext>
            </a:extLst>
          </p:cNvPr>
          <p:cNvSpPr txBox="1"/>
          <p:nvPr/>
        </p:nvSpPr>
        <p:spPr bwMode="auto">
          <a:xfrm>
            <a:off x="10175154" y="1656976"/>
            <a:ext cx="125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Второй квартал 2025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10203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D5814-C73A-AF00-0E17-6F109EE6716D}"/>
              </a:ext>
            </a:extLst>
          </p:cNvPr>
          <p:cNvSpPr txBox="1"/>
          <p:nvPr/>
        </p:nvSpPr>
        <p:spPr bwMode="auto">
          <a:xfrm>
            <a:off x="8921109" y="2775341"/>
            <a:ext cx="1311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Запуск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10203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" pitchFamily="2" charset="-52"/>
                <a:cs typeface="Arial"/>
              </a:rPr>
              <a:t>производства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10203"/>
              </a:solidFill>
              <a:effectLst/>
              <a:uLnTx/>
              <a:uFillTx/>
              <a:latin typeface="Montserrat" pitchFamily="2" charset="-52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F57CB-1B15-3A0F-AB5E-9A959A19A19B}"/>
              </a:ext>
            </a:extLst>
          </p:cNvPr>
          <p:cNvSpPr txBox="1"/>
          <p:nvPr/>
        </p:nvSpPr>
        <p:spPr bwMode="auto">
          <a:xfrm>
            <a:off x="10330484" y="2516243"/>
            <a:ext cx="110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Montserrat ExtraBold" pitchFamily="2" charset="-52"/>
                <a:cs typeface="Arial"/>
              </a:rPr>
              <a:t>Старт продаж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B602C8-EBE7-9DA2-B77E-0134F47B1B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58" y="6329085"/>
            <a:ext cx="1260698" cy="1201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E48C5A-0E0A-D2B2-CD10-761BC1201D86}"/>
              </a:ext>
            </a:extLst>
          </p:cNvPr>
          <p:cNvSpPr txBox="1"/>
          <p:nvPr/>
        </p:nvSpPr>
        <p:spPr>
          <a:xfrm>
            <a:off x="7383014" y="4627861"/>
            <a:ext cx="4156372" cy="1972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Montserrat" pitchFamily="2" charset="-52"/>
              <a:buChar char="»"/>
            </a:pPr>
            <a:r>
              <a:rPr lang="ru-RU" sz="1200" b="0" strike="noStrike" spc="-1" dirty="0">
                <a:solidFill>
                  <a:srgbClr val="010203"/>
                </a:solidFill>
                <a:latin typeface="Montserrat" pitchFamily="2" charset="-52"/>
                <a:ea typeface="Helvetica Neue"/>
              </a:rPr>
              <a:t>Передача данных о местоположении и состоянии Системы в личный кабинет пользователя и отображение на карте;</a:t>
            </a:r>
            <a:endParaRPr lang="ru-RU" sz="1200" b="0" strike="noStrike" spc="-1" dirty="0">
              <a:solidFill>
                <a:srgbClr val="010203"/>
              </a:solidFill>
              <a:latin typeface="Montserrat" pitchFamily="2" charset="-52"/>
            </a:endParaRPr>
          </a:p>
          <a:p>
            <a:pPr marL="171450" indent="-17145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Montserrat" pitchFamily="2" charset="-52"/>
              <a:buChar char="»"/>
            </a:pPr>
            <a:r>
              <a:rPr lang="ru-RU" sz="1200" b="0" strike="noStrike" spc="-1" dirty="0">
                <a:solidFill>
                  <a:srgbClr val="010203"/>
                </a:solidFill>
                <a:latin typeface="Montserrat" pitchFamily="2" charset="-52"/>
                <a:ea typeface="Helvetica Neue"/>
              </a:rPr>
              <a:t>Обмен проектными данными: Офис – Строительная площадка;</a:t>
            </a:r>
          </a:p>
          <a:p>
            <a:pPr marL="171450" indent="-17145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Montserrat" pitchFamily="2" charset="-52"/>
              <a:buChar char="»"/>
            </a:pPr>
            <a:r>
              <a:rPr lang="ru-RU" sz="1200" spc="-1" dirty="0">
                <a:solidFill>
                  <a:srgbClr val="010203"/>
                </a:solidFill>
                <a:latin typeface="Montserrat" pitchFamily="2" charset="-52"/>
                <a:ea typeface="Helvetica Neue"/>
              </a:rPr>
              <a:t>Контроль за ежедневной выработкой каждой единицы спец техники оборудованной Системой.</a:t>
            </a:r>
            <a:endParaRPr lang="ru-RU" sz="1200" b="0" strike="noStrike" spc="-1" dirty="0">
              <a:solidFill>
                <a:srgbClr val="010203"/>
              </a:solidFill>
              <a:latin typeface="Montserrat" pitchFamily="2" charset="-52"/>
              <a:ea typeface="Helvetica Neue"/>
            </a:endParaRPr>
          </a:p>
          <a:p>
            <a:pPr marL="171450" indent="-17145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6DCDAD-8FD3-F916-D077-E2AD020BF676}"/>
              </a:ext>
            </a:extLst>
          </p:cNvPr>
          <p:cNvSpPr txBox="1"/>
          <p:nvPr/>
        </p:nvSpPr>
        <p:spPr>
          <a:xfrm>
            <a:off x="7620199" y="4180588"/>
            <a:ext cx="4162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Montserrat ExtraBold" pitchFamily="2" charset="-52"/>
              </a:rPr>
              <a:t>Телематика и облачный сервис</a:t>
            </a:r>
          </a:p>
        </p:txBody>
      </p:sp>
      <p:sp>
        <p:nvSpPr>
          <p:cNvPr id="18" name="Стрелка: шеврон 17">
            <a:extLst>
              <a:ext uri="{FF2B5EF4-FFF2-40B4-BE49-F238E27FC236}">
                <a16:creationId xmlns:a16="http://schemas.microsoft.com/office/drawing/2014/main" id="{8D210334-9F0D-F853-E528-6649B5C4D5CE}"/>
              </a:ext>
            </a:extLst>
          </p:cNvPr>
          <p:cNvSpPr/>
          <p:nvPr/>
        </p:nvSpPr>
        <p:spPr>
          <a:xfrm rot="20899759">
            <a:off x="5396429" y="3137515"/>
            <a:ext cx="180056" cy="205367"/>
          </a:xfrm>
          <a:prstGeom prst="chevron">
            <a:avLst>
              <a:gd name="adj" fmla="val 47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9" name="Стрелка: шеврон 18">
            <a:extLst>
              <a:ext uri="{FF2B5EF4-FFF2-40B4-BE49-F238E27FC236}">
                <a16:creationId xmlns:a16="http://schemas.microsoft.com/office/drawing/2014/main" id="{C3E0AC1F-0DE3-711A-F1E2-AA8A2A73BD24}"/>
              </a:ext>
            </a:extLst>
          </p:cNvPr>
          <p:cNvSpPr/>
          <p:nvPr/>
        </p:nvSpPr>
        <p:spPr>
          <a:xfrm rot="20899759">
            <a:off x="5513382" y="3108190"/>
            <a:ext cx="180056" cy="205367"/>
          </a:xfrm>
          <a:prstGeom prst="chevron">
            <a:avLst>
              <a:gd name="adj" fmla="val 47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0" name="Стрелка: шеврон 19">
            <a:extLst>
              <a:ext uri="{FF2B5EF4-FFF2-40B4-BE49-F238E27FC236}">
                <a16:creationId xmlns:a16="http://schemas.microsoft.com/office/drawing/2014/main" id="{5AEA6B64-A330-5595-C309-1E6E9C5014B7}"/>
              </a:ext>
            </a:extLst>
          </p:cNvPr>
          <p:cNvSpPr/>
          <p:nvPr/>
        </p:nvSpPr>
        <p:spPr>
          <a:xfrm rot="20899759">
            <a:off x="7294080" y="2818007"/>
            <a:ext cx="180056" cy="205367"/>
          </a:xfrm>
          <a:prstGeom prst="chevron">
            <a:avLst>
              <a:gd name="adj" fmla="val 47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1" name="Стрелка: шеврон 20">
            <a:extLst>
              <a:ext uri="{FF2B5EF4-FFF2-40B4-BE49-F238E27FC236}">
                <a16:creationId xmlns:a16="http://schemas.microsoft.com/office/drawing/2014/main" id="{D2BDC321-FC47-ADE2-C072-9BAE8E537F05}"/>
              </a:ext>
            </a:extLst>
          </p:cNvPr>
          <p:cNvSpPr/>
          <p:nvPr/>
        </p:nvSpPr>
        <p:spPr>
          <a:xfrm rot="20899759">
            <a:off x="7411033" y="2788682"/>
            <a:ext cx="180056" cy="205367"/>
          </a:xfrm>
          <a:prstGeom prst="chevron">
            <a:avLst>
              <a:gd name="adj" fmla="val 47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2" name="Стрелка: шеврон 21">
            <a:extLst>
              <a:ext uri="{FF2B5EF4-FFF2-40B4-BE49-F238E27FC236}">
                <a16:creationId xmlns:a16="http://schemas.microsoft.com/office/drawing/2014/main" id="{485714B8-3296-98F6-D528-FD56CCE01E76}"/>
              </a:ext>
            </a:extLst>
          </p:cNvPr>
          <p:cNvSpPr/>
          <p:nvPr/>
        </p:nvSpPr>
        <p:spPr>
          <a:xfrm rot="20899759">
            <a:off x="9041916" y="2525376"/>
            <a:ext cx="180056" cy="205367"/>
          </a:xfrm>
          <a:prstGeom prst="chevron">
            <a:avLst>
              <a:gd name="adj" fmla="val 47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3" name="Стрелка: шеврон 22">
            <a:extLst>
              <a:ext uri="{FF2B5EF4-FFF2-40B4-BE49-F238E27FC236}">
                <a16:creationId xmlns:a16="http://schemas.microsoft.com/office/drawing/2014/main" id="{0E76C885-2603-D52C-7734-6433F4976606}"/>
              </a:ext>
            </a:extLst>
          </p:cNvPr>
          <p:cNvSpPr/>
          <p:nvPr/>
        </p:nvSpPr>
        <p:spPr>
          <a:xfrm rot="20899759">
            <a:off x="9158869" y="2496051"/>
            <a:ext cx="180056" cy="205367"/>
          </a:xfrm>
          <a:prstGeom prst="chevron">
            <a:avLst>
              <a:gd name="adj" fmla="val 47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4" name="Стрелка: шеврон 23">
            <a:extLst>
              <a:ext uri="{FF2B5EF4-FFF2-40B4-BE49-F238E27FC236}">
                <a16:creationId xmlns:a16="http://schemas.microsoft.com/office/drawing/2014/main" id="{C77318C6-DFD9-CCB4-1CCF-5C36DCD0C7AC}"/>
              </a:ext>
            </a:extLst>
          </p:cNvPr>
          <p:cNvSpPr/>
          <p:nvPr/>
        </p:nvSpPr>
        <p:spPr>
          <a:xfrm rot="20899759">
            <a:off x="10861386" y="2226078"/>
            <a:ext cx="180056" cy="205367"/>
          </a:xfrm>
          <a:prstGeom prst="chevron">
            <a:avLst>
              <a:gd name="adj" fmla="val 47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id="{EB0FB267-C57E-7851-579A-7B1D0AA7C6EF}"/>
              </a:ext>
            </a:extLst>
          </p:cNvPr>
          <p:cNvSpPr/>
          <p:nvPr/>
        </p:nvSpPr>
        <p:spPr>
          <a:xfrm rot="20899759">
            <a:off x="10978339" y="2196753"/>
            <a:ext cx="180056" cy="205367"/>
          </a:xfrm>
          <a:prstGeom prst="chevron">
            <a:avLst>
              <a:gd name="adj" fmla="val 47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6" name="Линия">
            <a:extLst>
              <a:ext uri="{FF2B5EF4-FFF2-40B4-BE49-F238E27FC236}">
                <a16:creationId xmlns:a16="http://schemas.microsoft.com/office/drawing/2014/main" id="{2E0F9B8C-74AD-CD49-2E24-42C0727920F4}"/>
              </a:ext>
            </a:extLst>
          </p:cNvPr>
          <p:cNvSpPr/>
          <p:nvPr/>
        </p:nvSpPr>
        <p:spPr bwMode="auto">
          <a:xfrm rot="5400000" flipH="1" flipV="1">
            <a:off x="8194569" y="1948584"/>
            <a:ext cx="263340" cy="1627442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solidFill>
                  <a:schemeClr val="accent1"/>
                </a:solidFill>
              </a:ln>
              <a:solidFill>
                <a:schemeClr val="accent1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7" name="Линия">
            <a:extLst>
              <a:ext uri="{FF2B5EF4-FFF2-40B4-BE49-F238E27FC236}">
                <a16:creationId xmlns:a16="http://schemas.microsoft.com/office/drawing/2014/main" id="{BB122E95-5497-5062-E80E-0AE37E50835C}"/>
              </a:ext>
            </a:extLst>
          </p:cNvPr>
          <p:cNvSpPr/>
          <p:nvPr/>
        </p:nvSpPr>
        <p:spPr bwMode="auto">
          <a:xfrm rot="5400000" flipH="1" flipV="1">
            <a:off x="9976849" y="1620471"/>
            <a:ext cx="279240" cy="1685918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solidFill>
                  <a:schemeClr val="accent1"/>
                </a:solidFill>
              </a:ln>
              <a:solidFill>
                <a:schemeClr val="accent1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7AB248-BD04-80F5-5D4B-8FB575E47D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8" y="205274"/>
            <a:ext cx="796339" cy="7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8782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4392</TotalTime>
  <Words>321</Words>
  <Application>Microsoft Office PowerPoint</Application>
  <PresentationFormat>Широкоэкранный</PresentationFormat>
  <Paragraphs>62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Montserrat</vt:lpstr>
      <vt:lpstr>Arial</vt:lpstr>
      <vt:lpstr>Montserrat ExtraBold</vt:lpstr>
      <vt:lpstr>Calibri</vt:lpstr>
      <vt:lpstr>Century Gothic</vt:lpstr>
      <vt:lpstr>Montserrat Light</vt:lpstr>
      <vt:lpstr>Montserrat Medium</vt:lpstr>
      <vt:lpstr>Wingdings</vt:lpstr>
      <vt:lpstr>PP Object Sans</vt:lpstr>
      <vt:lpstr>Calibri Light</vt:lpstr>
      <vt:lpstr>Тема Office</vt:lpstr>
      <vt:lpstr>1_Тема Office</vt:lpstr>
      <vt:lpstr>Технологический Суверенитет Разработка 3D Систем нивелирования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 Суворов</dc:creator>
  <cp:lastModifiedBy>Илья Суворов</cp:lastModifiedBy>
  <cp:revision>38</cp:revision>
  <dcterms:created xsi:type="dcterms:W3CDTF">2024-08-21T16:32:59Z</dcterms:created>
  <dcterms:modified xsi:type="dcterms:W3CDTF">2024-09-05T11:59:02Z</dcterms:modified>
</cp:coreProperties>
</file>