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80" r:id="rId1"/>
    <p:sldMasterId id="2147483974" r:id="rId2"/>
  </p:sldMasterIdLst>
  <p:notesMasterIdLst>
    <p:notesMasterId r:id="rId17"/>
  </p:notesMasterIdLst>
  <p:sldIdLst>
    <p:sldId id="256" r:id="rId3"/>
    <p:sldId id="435" r:id="rId4"/>
    <p:sldId id="405" r:id="rId5"/>
    <p:sldId id="408" r:id="rId6"/>
    <p:sldId id="431" r:id="rId7"/>
    <p:sldId id="432" r:id="rId8"/>
    <p:sldId id="433" r:id="rId9"/>
    <p:sldId id="414" r:id="rId10"/>
    <p:sldId id="415" r:id="rId11"/>
    <p:sldId id="416" r:id="rId12"/>
    <p:sldId id="411" r:id="rId13"/>
    <p:sldId id="434" r:id="rId14"/>
    <p:sldId id="417" r:id="rId15"/>
    <p:sldId id="259" r:id="rId16"/>
  </p:sldIdLst>
  <p:sldSz cx="12192000" cy="6858000"/>
  <p:notesSz cx="9926638" cy="6797675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PT Sans" panose="020B0604020202020204" charset="-52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1pPr>
    <a:lvl2pPr marL="512161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2pPr>
    <a:lvl3pPr marL="1024323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3pPr>
    <a:lvl4pPr marL="1536484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4pPr>
    <a:lvl5pPr marL="2048646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5pPr>
    <a:lvl6pPr marL="2560805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6pPr>
    <a:lvl7pPr marL="3072968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7pPr>
    <a:lvl8pPr marL="3585128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8pPr>
    <a:lvl9pPr marL="4097290" algn="l" defTabSz="1024323" rtl="0" eaLnBrk="1" latinLnBrk="0" hangingPunct="1">
      <a:defRPr sz="20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7" userDrawn="1">
          <p15:clr>
            <a:srgbClr val="A4A3A4"/>
          </p15:clr>
        </p15:guide>
        <p15:guide id="2" pos="2438" userDrawn="1">
          <p15:clr>
            <a:srgbClr val="A4A3A4"/>
          </p15:clr>
        </p15:guide>
        <p15:guide id="3" orient="horz" pos="2878" userDrawn="1">
          <p15:clr>
            <a:srgbClr val="A4A3A4"/>
          </p15:clr>
        </p15:guide>
        <p15:guide id="4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latunov Alexandr" initials="PA" lastIdx="1" clrIdx="0">
    <p:extLst>
      <p:ext uri="{19B8F6BF-5375-455C-9EA6-DF929625EA0E}">
        <p15:presenceInfo xmlns:p15="http://schemas.microsoft.com/office/powerpoint/2012/main" userId="S-1-5-21-578429825-1942577684-262303683-696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B7B"/>
    <a:srgbClr val="FF5050"/>
    <a:srgbClr val="FF9900"/>
    <a:srgbClr val="00CC99"/>
    <a:srgbClr val="FF7C80"/>
    <a:srgbClr val="00FFCC"/>
    <a:srgbClr val="00FF99"/>
    <a:srgbClr val="339966"/>
    <a:srgbClr val="18499A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D4443E-F989-4FC4-A0C8-D5A2AF1F390B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327" autoAdjust="0"/>
  </p:normalViewPr>
  <p:slideViewPr>
    <p:cSldViewPr>
      <p:cViewPr varScale="1">
        <p:scale>
          <a:sx n="77" d="100"/>
          <a:sy n="77" d="100"/>
        </p:scale>
        <p:origin x="96" y="274"/>
      </p:cViewPr>
      <p:guideLst>
        <p:guide orient="horz" pos="3227"/>
        <p:guide pos="2438"/>
        <p:guide orient="horz" pos="2878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scan_216\842%20&#1054;&#1058;&#1044;&#1045;&#1051;\1)%20&#1052;&#1086;&#1085;&#1080;&#1090;&#1086;&#1088;&#1080;&#1085;&#1075;\14.%20&#1040;&#1057;-24&#1087;&#1088;\2024\4%20&#1082;&#1074;&#1072;&#1088;&#1090;&#1072;&#1083;\&#1040;&#1085;&#1072;&#1083;&#1080;&#1079;\&#1057;&#1088;&#1072;&#1074;&#1085;&#1077;&#1085;&#1080;&#1077;%20&#1089;&#1084;&#1077;&#1090;&#1085;&#1099;&#1093;%20&#1094;&#1077;&#1085;%20&#1060;&#1043;&#1048;&#1057;%20&#1080;%20&#1060;&#1040;&#1059;\&#1055;&#1088;&#1086;&#1087;&#1086;&#1088;&#1094;&#1080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scan_216\842%20&#1054;&#1058;&#1044;&#1045;&#1051;\1)%20&#1052;&#1086;&#1085;&#1080;&#1090;&#1086;&#1088;&#1080;&#1085;&#1075;\14.%20&#1040;&#1057;-24&#1087;&#1088;\2024\4%20&#1082;&#1074;&#1072;&#1088;&#1090;&#1072;&#1083;\&#1040;&#1085;&#1072;&#1083;&#1080;&#1079;\&#1057;&#1088;&#1072;&#1074;&#1085;&#1077;&#1085;&#1080;&#1077;%20&#1089;&#1084;&#1077;&#1090;&#1085;&#1099;&#1093;%20&#1094;&#1077;&#1085;%20&#1060;&#1043;&#1048;&#1057;%20&#1080;%20&#1060;&#1040;&#1059;\&#1055;&#1088;&#1086;&#1087;&#1086;&#1088;&#1094;&#1080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I квартал 2024г.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Размещены только Индексы</c:v>
                </c:pt>
                <c:pt idx="1">
                  <c:v>Размещены прямые сметные цены </c:v>
                </c:pt>
                <c:pt idx="2">
                  <c:v>Отсутствуют прямые сметные цены и Индексы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85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2-4D5F-ADC0-EC3CAAF8675F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II квартал 2024г.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Размещены только Индексы</c:v>
                </c:pt>
                <c:pt idx="1">
                  <c:v>Размещены прямые сметные цены </c:v>
                </c:pt>
                <c:pt idx="2">
                  <c:v>Отсутствуют прямые сметные цены и Индексы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86</c:v>
                </c:pt>
                <c:pt idx="1">
                  <c:v>4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2-4D5F-ADC0-EC3CAAF8675F}"/>
            </c:ext>
          </c:extLst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III квартал 2024г.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Размещены только Индексы</c:v>
                </c:pt>
                <c:pt idx="1">
                  <c:v>Размещены прямые сметные цены </c:v>
                </c:pt>
                <c:pt idx="2">
                  <c:v>Отсутствуют прямые сметные цены и Индексы</c:v>
                </c:pt>
              </c:strCache>
            </c:strRef>
          </c:cat>
          <c:val>
            <c:numRef>
              <c:f>Лист1!$D$3:$D$5</c:f>
              <c:numCache>
                <c:formatCode>General</c:formatCode>
                <c:ptCount val="3"/>
                <c:pt idx="0">
                  <c:v>81</c:v>
                </c:pt>
                <c:pt idx="1">
                  <c:v>5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2-4D5F-ADC0-EC3CAAF867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0477104"/>
        <c:axId val="2021630640"/>
      </c:barChart>
      <c:catAx>
        <c:axId val="190047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53B7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1630640"/>
        <c:crosses val="autoZero"/>
        <c:auto val="1"/>
        <c:lblAlgn val="ctr"/>
        <c:lblOffset val="100"/>
        <c:noMultiLvlLbl val="0"/>
      </c:catAx>
      <c:valAx>
        <c:axId val="202163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rgbClr val="253B7B"/>
                    </a:solidFill>
                  </a:rPr>
                  <a:t>%</a:t>
                </a:r>
                <a:endParaRPr lang="ru-RU" sz="1100" b="1" dirty="0">
                  <a:solidFill>
                    <a:srgbClr val="253B7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253B7B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53B7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047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253B7B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Лист1!$B$12</c:f>
              <c:strCache>
                <c:ptCount val="1"/>
                <c:pt idx="0">
                  <c:v>I квартал 2024г.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Лист1!$A$13:$A$17</c:f>
              <c:strCache>
                <c:ptCount val="5"/>
                <c:pt idx="0">
                  <c:v>Битум и вяжущее</c:v>
                </c:pt>
                <c:pt idx="1">
                  <c:v>Смеси бетонные</c:v>
                </c:pt>
                <c:pt idx="2">
                  <c:v>Асфальтобетонные смеси</c:v>
                </c:pt>
                <c:pt idx="3">
                  <c:v>Щебень</c:v>
                </c:pt>
                <c:pt idx="4">
                  <c:v>Песок</c:v>
                </c:pt>
              </c:strCache>
            </c:strRef>
          </c:cat>
          <c:val>
            <c:numRef>
              <c:f>Лист1!$B$13:$B$17</c:f>
              <c:numCache>
                <c:formatCode>General</c:formatCode>
                <c:ptCount val="5"/>
                <c:pt idx="0">
                  <c:v>1.34</c:v>
                </c:pt>
                <c:pt idx="1">
                  <c:v>1.45</c:v>
                </c:pt>
                <c:pt idx="2">
                  <c:v>1.37</c:v>
                </c:pt>
                <c:pt idx="3">
                  <c:v>1.04</c:v>
                </c:pt>
                <c:pt idx="4">
                  <c:v>1.33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96-4375-96F4-9B614A30DE53}"/>
            </c:ext>
          </c:extLst>
        </c:ser>
        <c:ser>
          <c:idx val="1"/>
          <c:order val="1"/>
          <c:tx>
            <c:strRef>
              <c:f>Лист1!$C$12</c:f>
              <c:strCache>
                <c:ptCount val="1"/>
                <c:pt idx="0">
                  <c:v>II квартал 2024г.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Лист1!$A$13:$A$17</c:f>
              <c:strCache>
                <c:ptCount val="5"/>
                <c:pt idx="0">
                  <c:v>Битум и вяжущее</c:v>
                </c:pt>
                <c:pt idx="1">
                  <c:v>Смеси бетонные</c:v>
                </c:pt>
                <c:pt idx="2">
                  <c:v>Асфальтобетонные смеси</c:v>
                </c:pt>
                <c:pt idx="3">
                  <c:v>Щебень</c:v>
                </c:pt>
                <c:pt idx="4">
                  <c:v>Песок</c:v>
                </c:pt>
              </c:strCache>
            </c:strRef>
          </c:cat>
          <c:val>
            <c:numRef>
              <c:f>Лист1!$C$13:$C$17</c:f>
              <c:numCache>
                <c:formatCode>0.00</c:formatCode>
                <c:ptCount val="5"/>
                <c:pt idx="0">
                  <c:v>1.5</c:v>
                </c:pt>
                <c:pt idx="1">
                  <c:v>1.4</c:v>
                </c:pt>
                <c:pt idx="2">
                  <c:v>1.44</c:v>
                </c:pt>
                <c:pt idx="3">
                  <c:v>1.03</c:v>
                </c:pt>
                <c:pt idx="4">
                  <c:v>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96-4375-96F4-9B614A30DE53}"/>
            </c:ext>
          </c:extLst>
        </c:ser>
        <c:ser>
          <c:idx val="2"/>
          <c:order val="2"/>
          <c:tx>
            <c:strRef>
              <c:f>Лист1!$D$12</c:f>
              <c:strCache>
                <c:ptCount val="1"/>
                <c:pt idx="0">
                  <c:v>III квартал 2024г.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Лист1!$A$13:$A$17</c:f>
              <c:strCache>
                <c:ptCount val="5"/>
                <c:pt idx="0">
                  <c:v>Битум и вяжущее</c:v>
                </c:pt>
                <c:pt idx="1">
                  <c:v>Смеси бетонные</c:v>
                </c:pt>
                <c:pt idx="2">
                  <c:v>Асфальтобетонные смеси</c:v>
                </c:pt>
                <c:pt idx="3">
                  <c:v>Щебень</c:v>
                </c:pt>
                <c:pt idx="4">
                  <c:v>Песок</c:v>
                </c:pt>
              </c:strCache>
            </c:strRef>
          </c:cat>
          <c:val>
            <c:numRef>
              <c:f>Лист1!$D$13:$D$17</c:f>
              <c:numCache>
                <c:formatCode>General</c:formatCode>
                <c:ptCount val="5"/>
                <c:pt idx="0">
                  <c:v>1.66</c:v>
                </c:pt>
                <c:pt idx="1">
                  <c:v>1.45</c:v>
                </c:pt>
                <c:pt idx="2">
                  <c:v>1.5</c:v>
                </c:pt>
                <c:pt idx="3">
                  <c:v>1.03</c:v>
                </c:pt>
                <c:pt idx="4">
                  <c:v>1.62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96-4375-96F4-9B614A30DE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49096592"/>
        <c:axId val="1903624752"/>
      </c:barChart>
      <c:catAx>
        <c:axId val="174909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253B7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3624752"/>
        <c:crosses val="autoZero"/>
        <c:auto val="1"/>
        <c:lblAlgn val="ctr"/>
        <c:lblOffset val="100"/>
        <c:noMultiLvlLbl val="0"/>
      </c:catAx>
      <c:valAx>
        <c:axId val="190362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253B7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rgbClr val="253B7B"/>
                    </a:solidFill>
                  </a:rPr>
                  <a:t>Индекс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253B7B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253B7B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909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253B7B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80263" tIns="40132" rIns="80263" bIns="4013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09" y="0"/>
            <a:ext cx="4301543" cy="339884"/>
          </a:xfrm>
          <a:prstGeom prst="rect">
            <a:avLst/>
          </a:prstGeom>
        </p:spPr>
        <p:txBody>
          <a:bodyPr vert="horz" lIns="80263" tIns="40132" rIns="80263" bIns="40132" rtlCol="0"/>
          <a:lstStyle>
            <a:lvl1pPr algn="r">
              <a:defRPr sz="1100"/>
            </a:lvl1pPr>
          </a:lstStyle>
          <a:p>
            <a:fld id="{395330EA-B26E-4572-80C3-04BB91E9F52B}" type="datetimeFigureOut">
              <a:rPr lang="ru-RU" smtClean="0"/>
              <a:pPr/>
              <a:t>12.09.2024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11175"/>
            <a:ext cx="4529138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63" tIns="40132" rIns="80263" bIns="4013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80263" tIns="40132" rIns="80263" bIns="4013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80263" tIns="40132" rIns="80263" bIns="4013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09" y="6456218"/>
            <a:ext cx="4301543" cy="339884"/>
          </a:xfrm>
          <a:prstGeom prst="rect">
            <a:avLst/>
          </a:prstGeom>
        </p:spPr>
        <p:txBody>
          <a:bodyPr vert="horz" lIns="80263" tIns="40132" rIns="80263" bIns="40132" rtlCol="0" anchor="b"/>
          <a:lstStyle>
            <a:lvl1pPr algn="r">
              <a:defRPr sz="1100"/>
            </a:lvl1pPr>
          </a:lstStyle>
          <a:p>
            <a:fld id="{D8A0E314-D149-492F-825F-89B0D8865C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16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1pPr>
    <a:lvl2pPr marL="475219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2pPr>
    <a:lvl3pPr marL="950438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3pPr>
    <a:lvl4pPr marL="1425657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4pPr>
    <a:lvl5pPr marL="1900875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5pPr>
    <a:lvl6pPr marL="2376095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6pPr>
    <a:lvl7pPr marL="2851311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7pPr>
    <a:lvl8pPr marL="3326530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8pPr>
    <a:lvl9pPr marL="3801750" algn="l" defTabSz="950438" rtl="0" eaLnBrk="1" latinLnBrk="0" hangingPunct="1">
      <a:defRPr sz="12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114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28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782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822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750" y="511175"/>
            <a:ext cx="4529138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60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24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67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48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51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992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50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781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A0E314-D149-492F-825F-89B0D8865CB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62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F9345-EEF7-4831-865F-E98DA329D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b="3087"/>
          <a:stretch/>
        </p:blipFill>
        <p:spPr>
          <a:xfrm>
            <a:off x="300039" y="2184"/>
            <a:ext cx="11891962" cy="6555355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EA5C0FCC-CAE3-4A7C-A41A-E5CE0B95A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  <a:prstGeom prst="rect">
            <a:avLst/>
          </a:prstGeom>
        </p:spPr>
        <p:txBody>
          <a:bodyPr anchor="ctr"/>
          <a:lstStyle>
            <a:lvl1pPr>
              <a:defRPr sz="974" b="1">
                <a:solidFill>
                  <a:srgbClr val="253B7B"/>
                </a:solidFill>
              </a:defRPr>
            </a:lvl1pPr>
          </a:lstStyle>
          <a:p>
            <a:pPr marL="23569">
              <a:spcBef>
                <a:spcPts val="204"/>
              </a:spcBef>
            </a:pPr>
            <a:fld id="{81D60167-4931-47E6-BA6A-407CBD079E47}" type="slidenum">
              <a:rPr lang="ru-RU" smtClean="0"/>
              <a:pPr marL="23569">
                <a:spcBef>
                  <a:spcPts val="204"/>
                </a:spcBef>
              </a:pPr>
              <a:t>‹#›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6C03691-265B-4CBB-A279-6B1031D0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8818562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8922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9ADDF-EDDE-4010-8935-9B2C3AFA94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288000"/>
            <a:ext cx="2555603" cy="6908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15F133-CA78-46AD-8E3F-5931A282B281}"/>
              </a:ext>
            </a:extLst>
          </p:cNvPr>
          <p:cNvSpPr/>
          <p:nvPr userDrawn="1"/>
        </p:nvSpPr>
        <p:spPr>
          <a:xfrm>
            <a:off x="215130" y="-4"/>
            <a:ext cx="153348" cy="827755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C772DBE-B28B-4894-95D3-7F4DA61C7308}"/>
              </a:ext>
            </a:extLst>
          </p:cNvPr>
          <p:cNvSpPr/>
          <p:nvPr userDrawn="1"/>
        </p:nvSpPr>
        <p:spPr>
          <a:xfrm rot="10800000">
            <a:off x="8533333" y="404888"/>
            <a:ext cx="3657143" cy="6453112"/>
          </a:xfrm>
          <a:prstGeom prst="rect">
            <a:avLst/>
          </a:prstGeom>
          <a:solidFill>
            <a:srgbClr val="152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1064E-33A3-498E-BE17-04D3E2E822FA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86" y="0"/>
            <a:ext cx="3250793" cy="6858000"/>
          </a:xfrm>
          <a:prstGeom prst="rect">
            <a:avLst/>
          </a:prstGeom>
        </p:spPr>
      </p:pic>
      <p:sp>
        <p:nvSpPr>
          <p:cNvPr id="9" name="Текст 26">
            <a:extLst>
              <a:ext uri="{FF2B5EF4-FFF2-40B4-BE49-F238E27FC236}">
                <a16:creationId xmlns:a16="http://schemas.microsoft.com/office/drawing/2014/main" id="{A5B0AEF0-831E-4EA8-947F-B45E93470E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2448000"/>
            <a:ext cx="7584803" cy="4878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FontTx/>
              <a:buNone/>
              <a:defRPr lang="ru-RU" sz="3898" b="1" spc="0" dirty="0" smtClean="0">
                <a:solidFill>
                  <a:srgbClr val="253B7B"/>
                </a:solidFill>
              </a:defRPr>
            </a:lvl1pPr>
            <a:lvl2pPr>
              <a:defRPr lang="ru-RU" sz="1595" dirty="0" smtClean="0"/>
            </a:lvl2pPr>
            <a:lvl3pPr>
              <a:defRPr lang="ru-RU" sz="1595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>
              <a:lnSpc>
                <a:spcPct val="80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02D8ABC8-9DDE-41B6-A52B-5F8CDD2A29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796000"/>
            <a:ext cx="4760086" cy="227173"/>
          </a:xfrm>
          <a:prstGeom prst="rect">
            <a:avLst/>
          </a:prstGeom>
        </p:spPr>
        <p:txBody>
          <a:bodyPr wrap="square" lIns="0" tIns="0" rIns="0" bIns="36000" anchor="t">
            <a:spAutoFit/>
          </a:bodyPr>
          <a:lstStyle>
            <a:lvl1pPr>
              <a:defRPr kumimoji="0" lang="ru-RU" sz="124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Инициалы спикера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C10B94B-0324-425B-B873-ED9FC45695B2}"/>
              </a:ext>
            </a:extLst>
          </p:cNvPr>
          <p:cNvCxnSpPr>
            <a:cxnSpLocks/>
          </p:cNvCxnSpPr>
          <p:nvPr userDrawn="1"/>
        </p:nvCxnSpPr>
        <p:spPr>
          <a:xfrm>
            <a:off x="648000" y="6120000"/>
            <a:ext cx="1440000" cy="0"/>
          </a:xfrm>
          <a:prstGeom prst="line">
            <a:avLst/>
          </a:prstGeom>
          <a:ln w="25400">
            <a:solidFill>
              <a:srgbClr val="25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74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095DAA-D893-40AD-B21C-62CA69D24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" y="0"/>
            <a:ext cx="11916000" cy="33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0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78FE021-22AE-40CB-B6AA-0769777BCCB5}"/>
              </a:ext>
            </a:extLst>
          </p:cNvPr>
          <p:cNvSpPr>
            <a:spLocks/>
          </p:cNvSpPr>
          <p:nvPr/>
        </p:nvSpPr>
        <p:spPr>
          <a:xfrm>
            <a:off x="1" y="6557535"/>
            <a:ext cx="12192000" cy="300466"/>
          </a:xfrm>
          <a:prstGeom prst="rect">
            <a:avLst/>
          </a:prstGeom>
          <a:solidFill>
            <a:srgbClr val="E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7314B-8661-4939-A353-66491E7C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8818562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D45593-BFC6-41B1-AE1A-2BAFECA698AB}"/>
              </a:ext>
            </a:extLst>
          </p:cNvPr>
          <p:cNvCxnSpPr>
            <a:cxnSpLocks/>
          </p:cNvCxnSpPr>
          <p:nvPr/>
        </p:nvCxnSpPr>
        <p:spPr>
          <a:xfrm>
            <a:off x="11527839" y="396905"/>
            <a:ext cx="0" cy="2095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335ED17-254C-4CB5-8A97-0FD1E031702A}"/>
              </a:ext>
            </a:extLst>
          </p:cNvPr>
          <p:cNvSpPr/>
          <p:nvPr/>
        </p:nvSpPr>
        <p:spPr>
          <a:xfrm rot="10800000">
            <a:off x="3" y="5"/>
            <a:ext cx="300038" cy="3004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7A3E8E-1D2F-4C92-9AE0-AFD87B8E0378}"/>
              </a:ext>
            </a:extLst>
          </p:cNvPr>
          <p:cNvCxnSpPr>
            <a:cxnSpLocks/>
          </p:cNvCxnSpPr>
          <p:nvPr/>
        </p:nvCxnSpPr>
        <p:spPr>
          <a:xfrm>
            <a:off x="11527839" y="396905"/>
            <a:ext cx="0" cy="209554"/>
          </a:xfrm>
          <a:prstGeom prst="line">
            <a:avLst/>
          </a:prstGeom>
          <a:ln w="12700">
            <a:solidFill>
              <a:srgbClr val="697A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8F01AF-BD1E-4DF9-AEAD-BCBA78133029}"/>
              </a:ext>
            </a:extLst>
          </p:cNvPr>
          <p:cNvSpPr/>
          <p:nvPr/>
        </p:nvSpPr>
        <p:spPr>
          <a:xfrm rot="10800000">
            <a:off x="3" y="5"/>
            <a:ext cx="300038" cy="3004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7F4B14-85EF-400E-BC03-95A95E2646BE}"/>
              </a:ext>
            </a:extLst>
          </p:cNvPr>
          <p:cNvSpPr/>
          <p:nvPr/>
        </p:nvSpPr>
        <p:spPr>
          <a:xfrm rot="10800000">
            <a:off x="3" y="-1"/>
            <a:ext cx="300038" cy="6858001"/>
          </a:xfrm>
          <a:prstGeom prst="rect">
            <a:avLst/>
          </a:prstGeom>
          <a:solidFill>
            <a:srgbClr val="152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5ECD9AAB-AF41-4235-9DAF-09B9B048A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  <a:prstGeom prst="rect">
            <a:avLst/>
          </a:prstGeom>
        </p:spPr>
        <p:txBody>
          <a:bodyPr anchor="ctr"/>
          <a:lstStyle>
            <a:lvl1pPr>
              <a:defRPr sz="974" b="1">
                <a:solidFill>
                  <a:srgbClr val="253B7B"/>
                </a:solidFill>
              </a:defRPr>
            </a:lvl1pPr>
          </a:lstStyle>
          <a:p>
            <a:pPr marL="23569">
              <a:spcBef>
                <a:spcPts val="204"/>
              </a:spcBef>
            </a:pPr>
            <a:fld id="{81D60167-4931-47E6-BA6A-407CBD079E47}" type="slidenum">
              <a:rPr lang="ru-RU" smtClean="0"/>
              <a:pPr marL="23569">
                <a:spcBef>
                  <a:spcPts val="204"/>
                </a:spcBef>
              </a:pPr>
              <a:t>‹#›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4C7CF61-12F8-4FEE-9126-666DB2FE461D}"/>
              </a:ext>
            </a:extLst>
          </p:cNvPr>
          <p:cNvSpPr/>
          <p:nvPr/>
        </p:nvSpPr>
        <p:spPr>
          <a:xfrm>
            <a:off x="215130" y="-4"/>
            <a:ext cx="153348" cy="827755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C23CB-486D-482F-8BDA-C85D7F560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00472"/>
            <a:ext cx="1221005" cy="3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hdr="0" ftr="0" dt="0"/>
  <p:txStyles>
    <p:titleStyle>
      <a:lvl1pPr algn="l" defTabSz="810104" rtl="0" eaLnBrk="1" latinLnBrk="0" hangingPunct="1">
        <a:lnSpc>
          <a:spcPct val="100000"/>
        </a:lnSpc>
        <a:spcBef>
          <a:spcPct val="0"/>
        </a:spcBef>
        <a:buNone/>
        <a:defRPr sz="2000" b="1" kern="1200" cap="all" baseline="0">
          <a:solidFill>
            <a:srgbClr val="253B7B"/>
          </a:solidFill>
          <a:latin typeface="+mj-lt"/>
          <a:ea typeface="+mj-ea"/>
          <a:cs typeface="+mj-cs"/>
        </a:defRPr>
      </a:lvl1pPr>
    </p:titleStyle>
    <p:bodyStyle>
      <a:lvl1pPr marL="202526" indent="-202526" algn="l" defTabSz="810104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2" kern="1200">
          <a:solidFill>
            <a:schemeClr val="tx1"/>
          </a:solidFill>
          <a:latin typeface="+mn-lt"/>
          <a:ea typeface="+mn-ea"/>
          <a:cs typeface="+mn-cs"/>
        </a:defRPr>
      </a:lvl1pPr>
      <a:lvl2pPr marL="607577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629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680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822732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227783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632835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3037886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938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05051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10104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15154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6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25257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43031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83536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240412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597" userDrawn="1">
          <p15:clr>
            <a:srgbClr val="F26B43"/>
          </p15:clr>
        </p15:guide>
        <p15:guide id="16" pos="8669" userDrawn="1">
          <p15:clr>
            <a:srgbClr val="F26B43"/>
          </p15:clr>
        </p15:guide>
        <p15:guide id="17" pos="455" userDrawn="1">
          <p15:clr>
            <a:srgbClr val="F26B43"/>
          </p15:clr>
        </p15:guide>
        <p15:guide id="18" pos="2298" userDrawn="1">
          <p15:clr>
            <a:srgbClr val="F26B43"/>
          </p15:clr>
        </p15:guide>
        <p15:guide id="19" pos="2427" userDrawn="1">
          <p15:clr>
            <a:srgbClr val="F26B43"/>
          </p15:clr>
        </p15:guide>
        <p15:guide id="20" pos="4269" userDrawn="1">
          <p15:clr>
            <a:srgbClr val="F26B43"/>
          </p15:clr>
        </p15:guide>
        <p15:guide id="21" pos="4398" userDrawn="1">
          <p15:clr>
            <a:srgbClr val="F26B43"/>
          </p15:clr>
        </p15:guide>
        <p15:guide id="22" pos="6240" userDrawn="1">
          <p15:clr>
            <a:srgbClr val="F26B43"/>
          </p15:clr>
        </p15:guide>
        <p15:guide id="23" pos="6370" userDrawn="1">
          <p15:clr>
            <a:srgbClr val="F26B43"/>
          </p15:clr>
        </p15:guide>
        <p15:guide id="24" pos="8213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840" userDrawn="1">
          <p15:clr>
            <a:srgbClr val="F26B43"/>
          </p15:clr>
        </p15:guide>
        <p15:guide id="27" orient="horz" pos="641" userDrawn="1">
          <p15:clr>
            <a:srgbClr val="F26B43"/>
          </p15:clr>
        </p15:guide>
        <p15:guide id="28" orient="horz" pos="45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78FE021-22AE-40CB-B6AA-0769777BCCB5}"/>
              </a:ext>
            </a:extLst>
          </p:cNvPr>
          <p:cNvSpPr>
            <a:spLocks/>
          </p:cNvSpPr>
          <p:nvPr/>
        </p:nvSpPr>
        <p:spPr>
          <a:xfrm>
            <a:off x="1" y="6557535"/>
            <a:ext cx="12192000" cy="300466"/>
          </a:xfrm>
          <a:prstGeom prst="rect">
            <a:avLst/>
          </a:prstGeom>
          <a:solidFill>
            <a:srgbClr val="E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DA8B613-9812-4901-9EA3-D58D81AAAE1D}"/>
              </a:ext>
            </a:extLst>
          </p:cNvPr>
          <p:cNvSpPr/>
          <p:nvPr userDrawn="1"/>
        </p:nvSpPr>
        <p:spPr>
          <a:xfrm rot="10800000">
            <a:off x="1" y="3"/>
            <a:ext cx="300037" cy="6858001"/>
          </a:xfrm>
          <a:prstGeom prst="rect">
            <a:avLst/>
          </a:prstGeom>
          <a:solidFill>
            <a:srgbClr val="152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5" dirty="0"/>
          </a:p>
        </p:txBody>
      </p:sp>
    </p:spTree>
    <p:extLst>
      <p:ext uri="{BB962C8B-B14F-4D97-AF65-F5344CB8AC3E}">
        <p14:creationId xmlns:p14="http://schemas.microsoft.com/office/powerpoint/2010/main" val="260377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5" r:id="rId2"/>
  </p:sldLayoutIdLst>
  <p:hf hdr="0" ftr="0" dt="0"/>
  <p:txStyles>
    <p:titleStyle>
      <a:lvl1pPr algn="l" defTabSz="810104" rtl="0" eaLnBrk="1" latinLnBrk="0" hangingPunct="1">
        <a:lnSpc>
          <a:spcPct val="100000"/>
        </a:lnSpc>
        <a:spcBef>
          <a:spcPct val="0"/>
        </a:spcBef>
        <a:buNone/>
        <a:defRPr sz="2126" b="1" kern="1200" cap="all" baseline="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2526" indent="-202526" algn="l" defTabSz="810104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2" kern="1200">
          <a:solidFill>
            <a:schemeClr val="tx1"/>
          </a:solidFill>
          <a:latin typeface="+mn-lt"/>
          <a:ea typeface="+mn-ea"/>
          <a:cs typeface="+mn-cs"/>
        </a:defRPr>
      </a:lvl1pPr>
      <a:lvl2pPr marL="607577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629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680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822732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227783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632835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3037886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442938" indent="-202526" algn="l" defTabSz="81010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05051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10104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15154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6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25257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43031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835360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240412" algn="l" defTabSz="810104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pos="597" userDrawn="1">
          <p15:clr>
            <a:srgbClr val="F26B43"/>
          </p15:clr>
        </p15:guide>
        <p15:guide id="16" pos="8669" userDrawn="1">
          <p15:clr>
            <a:srgbClr val="F26B43"/>
          </p15:clr>
        </p15:guide>
        <p15:guide id="17" pos="455" userDrawn="1">
          <p15:clr>
            <a:srgbClr val="F26B43"/>
          </p15:clr>
        </p15:guide>
        <p15:guide id="18" pos="2298" userDrawn="1">
          <p15:clr>
            <a:srgbClr val="F26B43"/>
          </p15:clr>
        </p15:guide>
        <p15:guide id="19" pos="2427" userDrawn="1">
          <p15:clr>
            <a:srgbClr val="F26B43"/>
          </p15:clr>
        </p15:guide>
        <p15:guide id="20" pos="4269" userDrawn="1">
          <p15:clr>
            <a:srgbClr val="F26B43"/>
          </p15:clr>
        </p15:guide>
        <p15:guide id="21" pos="4398" userDrawn="1">
          <p15:clr>
            <a:srgbClr val="F26B43"/>
          </p15:clr>
        </p15:guide>
        <p15:guide id="22" pos="6240" userDrawn="1">
          <p15:clr>
            <a:srgbClr val="F26B43"/>
          </p15:clr>
        </p15:guide>
        <p15:guide id="23" pos="6370" userDrawn="1">
          <p15:clr>
            <a:srgbClr val="F26B43"/>
          </p15:clr>
        </p15:guide>
        <p15:guide id="24" pos="8213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840" userDrawn="1">
          <p15:clr>
            <a:srgbClr val="F26B43"/>
          </p15:clr>
        </p15:guide>
        <p15:guide id="27" orient="horz" pos="641" userDrawn="1">
          <p15:clr>
            <a:srgbClr val="F26B43"/>
          </p15:clr>
        </p15:guide>
        <p15:guide id="28" orient="horz" pos="45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>
            <a:extLst>
              <a:ext uri="{FF2B5EF4-FFF2-40B4-BE49-F238E27FC236}">
                <a16:creationId xmlns:a16="http://schemas.microsoft.com/office/drawing/2014/main" id="{C227D386-BEBB-4310-B65A-42D0ABC4D7C1}"/>
              </a:ext>
            </a:extLst>
          </p:cNvPr>
          <p:cNvSpPr txBox="1">
            <a:spLocks/>
          </p:cNvSpPr>
          <p:nvPr/>
        </p:nvSpPr>
        <p:spPr>
          <a:xfrm>
            <a:off x="648000" y="2124000"/>
            <a:ext cx="6362400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500" b="0" i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24222">
              <a:defRPr>
                <a:latin typeface="+mn-lt"/>
                <a:ea typeface="+mn-ea"/>
                <a:cs typeface="+mn-cs"/>
              </a:defRPr>
            </a:lvl2pPr>
            <a:lvl3pPr marL="848444">
              <a:defRPr>
                <a:latin typeface="+mn-lt"/>
                <a:ea typeface="+mn-ea"/>
                <a:cs typeface="+mn-cs"/>
              </a:defRPr>
            </a:lvl3pPr>
            <a:lvl4pPr marL="1272666">
              <a:defRPr>
                <a:latin typeface="+mn-lt"/>
                <a:ea typeface="+mn-ea"/>
                <a:cs typeface="+mn-cs"/>
              </a:defRPr>
            </a:lvl4pPr>
            <a:lvl5pPr marL="1696888">
              <a:defRPr>
                <a:latin typeface="+mn-lt"/>
                <a:ea typeface="+mn-ea"/>
                <a:cs typeface="+mn-cs"/>
              </a:defRPr>
            </a:lvl5pPr>
            <a:lvl6pPr marL="2121110">
              <a:defRPr>
                <a:latin typeface="+mn-lt"/>
                <a:ea typeface="+mn-ea"/>
                <a:cs typeface="+mn-cs"/>
              </a:defRPr>
            </a:lvl6pPr>
            <a:lvl7pPr marL="2545331">
              <a:defRPr>
                <a:latin typeface="+mn-lt"/>
                <a:ea typeface="+mn-ea"/>
                <a:cs typeface="+mn-cs"/>
              </a:defRPr>
            </a:lvl7pPr>
            <a:lvl8pPr marL="2969553">
              <a:defRPr>
                <a:latin typeface="+mn-lt"/>
                <a:ea typeface="+mn-ea"/>
                <a:cs typeface="+mn-cs"/>
              </a:defRPr>
            </a:lvl8pPr>
            <a:lvl9pPr marL="3393775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253B7B"/>
                </a:solidFill>
              </a:rPr>
              <a:t>Формирование стоимости строительных ресурсов. </a:t>
            </a:r>
            <a:br>
              <a:rPr lang="ru-RU" sz="4000" b="1" dirty="0">
                <a:solidFill>
                  <a:srgbClr val="253B7B"/>
                </a:solidFill>
              </a:rPr>
            </a:br>
            <a:r>
              <a:rPr lang="ru-RU" sz="4000" b="1" dirty="0">
                <a:solidFill>
                  <a:srgbClr val="253B7B"/>
                </a:solidFill>
              </a:rPr>
              <a:t>Развитие отраслевой сметно-нормативной базы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1AE8C6-5D8A-4C01-8CB3-5286F129D1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5638800"/>
            <a:ext cx="5981400" cy="68268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253B7B"/>
                </a:solidFill>
              </a:rPr>
              <a:t>Платунова Анна Александровна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253B7B"/>
                </a:solidFill>
              </a:rPr>
              <a:t>Директор департамента ценообразования ФАУ «РОСДОРНИИ»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10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Разработка ОСН по ремонту и содержанию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87BDA9-9A8A-94F7-85F5-C8B9230A514B}"/>
              </a:ext>
            </a:extLst>
          </p:cNvPr>
          <p:cNvSpPr/>
          <p:nvPr/>
        </p:nvSpPr>
        <p:spPr>
          <a:xfrm>
            <a:off x="648000" y="900000"/>
            <a:ext cx="11232000" cy="360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Действующая отраслевая сметно-нормативная база: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143F6EF-505E-CE2A-1D15-EB128D8A4B5B}"/>
              </a:ext>
            </a:extLst>
          </p:cNvPr>
          <p:cNvSpPr/>
          <p:nvPr/>
        </p:nvSpPr>
        <p:spPr>
          <a:xfrm>
            <a:off x="647700" y="1260000"/>
            <a:ext cx="11232000" cy="432000"/>
          </a:xfrm>
          <a:prstGeom prst="rect">
            <a:avLst/>
          </a:prstGeom>
          <a:solidFill>
            <a:srgbClr val="253B7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rgbClr val="FF9900"/>
                </a:solidFill>
                <a:latin typeface="+mj-lt"/>
              </a:rPr>
              <a:t>1066 ОСН по содержанию, 130 ОСН по ремонту </a:t>
            </a:r>
            <a:r>
              <a:rPr lang="ru-RU" sz="1600" dirty="0">
                <a:solidFill>
                  <a:srgbClr val="253B7B"/>
                </a:solidFill>
                <a:latin typeface="+mj-lt"/>
              </a:rPr>
              <a:t>приказы Минтранса России по субъектам России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2163A2-E0F3-3197-5BE6-FFE593812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7333" y="1307301"/>
            <a:ext cx="303867" cy="34314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3D2584E-953F-1FBE-AE0A-F7701FE0AD14}"/>
              </a:ext>
            </a:extLst>
          </p:cNvPr>
          <p:cNvSpPr/>
          <p:nvPr/>
        </p:nvSpPr>
        <p:spPr>
          <a:xfrm>
            <a:off x="647700" y="1800000"/>
            <a:ext cx="11232000" cy="360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 Актуализированная отраслевая сметно-нормативная база: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D79C66C-8F89-A152-E5D3-BFA4BD6F6E75}"/>
              </a:ext>
            </a:extLst>
          </p:cNvPr>
          <p:cNvSpPr/>
          <p:nvPr/>
        </p:nvSpPr>
        <p:spPr>
          <a:xfrm>
            <a:off x="647700" y="2160000"/>
            <a:ext cx="11232000" cy="576000"/>
          </a:xfrm>
          <a:prstGeom prst="rect">
            <a:avLst/>
          </a:prstGeom>
          <a:solidFill>
            <a:srgbClr val="253B7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rgbClr val="FF9900"/>
                </a:solidFill>
                <a:latin typeface="+mj-lt"/>
              </a:rPr>
              <a:t>791 ОСН по содержанию, ремонту и диагностике</a:t>
            </a:r>
          </a:p>
          <a:p>
            <a:pPr algn="ctr"/>
            <a:r>
              <a:rPr lang="ru-RU" sz="1400" dirty="0">
                <a:solidFill>
                  <a:srgbClr val="253B7B"/>
                </a:solidFill>
                <a:latin typeface="+mj-lt"/>
              </a:rPr>
              <a:t>Подготовлен проект «Единого» сборника отраслевых сметных норм:</a:t>
            </a:r>
          </a:p>
        </p:txBody>
      </p:sp>
      <p:graphicFrame>
        <p:nvGraphicFramePr>
          <p:cNvPr id="34" name="Таблица 52">
            <a:extLst>
              <a:ext uri="{FF2B5EF4-FFF2-40B4-BE49-F238E27FC236}">
                <a16:creationId xmlns:a16="http://schemas.microsoft.com/office/drawing/2014/main" id="{852DD81B-F2A1-4536-F3C1-E4FC929E5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05628"/>
              </p:ext>
            </p:extLst>
          </p:nvPr>
        </p:nvGraphicFramePr>
        <p:xfrm>
          <a:off x="647700" y="4032000"/>
          <a:ext cx="6480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068242335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403558745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134597201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</a:rPr>
                        <a:t>РАЗДЕЛЫ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60354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§"/>
                      </a:pPr>
                      <a:r>
                        <a:rPr lang="ru-RU" sz="1100" b="0" dirty="0">
                          <a:solidFill>
                            <a:srgbClr val="253B7B"/>
                          </a:solidFill>
                        </a:rPr>
                        <a:t>Автомобильные дороги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3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100" b="0" dirty="0">
                          <a:solidFill>
                            <a:srgbClr val="253B7B"/>
                          </a:solidFill>
                        </a:rPr>
                        <a:t>Искусственные дорожные сооружения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53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3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§"/>
                      </a:pPr>
                      <a:r>
                        <a:rPr lang="ru-RU" sz="1100" b="0" dirty="0">
                          <a:solidFill>
                            <a:srgbClr val="253B7B"/>
                          </a:solidFill>
                        </a:rPr>
                        <a:t>Обустройство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53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28666"/>
                  </a:ext>
                </a:extLst>
              </a:tr>
            </a:tbl>
          </a:graphicData>
        </a:graphic>
      </p:graphicFrame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4FC1D96-06EA-F8F3-3AB7-481798060D24}"/>
              </a:ext>
            </a:extLst>
          </p:cNvPr>
          <p:cNvSpPr/>
          <p:nvPr/>
        </p:nvSpPr>
        <p:spPr>
          <a:xfrm>
            <a:off x="647700" y="2952000"/>
            <a:ext cx="6480000" cy="360000"/>
          </a:xfrm>
          <a:prstGeom prst="rect">
            <a:avLst/>
          </a:prstGeom>
          <a:solidFill>
            <a:srgbClr val="253B7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400" b="1" dirty="0">
                <a:solidFill>
                  <a:srgbClr val="253B7B"/>
                </a:solidFill>
                <a:latin typeface="+mj-lt"/>
              </a:rPr>
              <a:t>по содержанию и ремонту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50098C86-B8EA-170A-9268-D7F966CA9E92}"/>
              </a:ext>
            </a:extLst>
          </p:cNvPr>
          <p:cNvSpPr/>
          <p:nvPr/>
        </p:nvSpPr>
        <p:spPr>
          <a:xfrm>
            <a:off x="648000" y="3384000"/>
            <a:ext cx="6480000" cy="576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706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сметных норм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8FAD55D-DD77-CF16-2C0B-DD599BC83F85}"/>
              </a:ext>
            </a:extLst>
          </p:cNvPr>
          <p:cNvSpPr/>
          <p:nvPr/>
        </p:nvSpPr>
        <p:spPr>
          <a:xfrm>
            <a:off x="647700" y="4824000"/>
            <a:ext cx="6480000" cy="599607"/>
          </a:xfrm>
          <a:prstGeom prst="rect">
            <a:avLst/>
          </a:prstGeom>
          <a:gradFill>
            <a:gsLst>
              <a:gs pos="0">
                <a:srgbClr val="253B7B">
                  <a:alpha val="10000"/>
                </a:srgbClr>
              </a:gs>
              <a:gs pos="100000">
                <a:srgbClr val="FF5050">
                  <a:alpha val="10000"/>
                </a:srgbClr>
              </a:gs>
            </a:gsLst>
            <a:lin ang="19800000" scaled="0"/>
          </a:gra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53B7B"/>
                </a:solidFill>
                <a:latin typeface="+mj-lt"/>
              </a:rPr>
              <a:t>в 2024 году разрабатывается </a:t>
            </a:r>
          </a:p>
          <a:p>
            <a:pPr algn="ctr"/>
            <a:r>
              <a:rPr lang="ru-RU" sz="1600" b="1" dirty="0">
                <a:solidFill>
                  <a:srgbClr val="FF5050"/>
                </a:solidFill>
                <a:latin typeface="+mj-lt"/>
              </a:rPr>
              <a:t>45 ОСН по ремонту и  содержанию, включая: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D30069A-422C-E16E-3BBB-FE0CF344778C}"/>
              </a:ext>
            </a:extLst>
          </p:cNvPr>
          <p:cNvSpPr/>
          <p:nvPr/>
        </p:nvSpPr>
        <p:spPr>
          <a:xfrm>
            <a:off x="7488000" y="2952000"/>
            <a:ext cx="4392000" cy="360000"/>
          </a:xfrm>
          <a:prstGeom prst="rect">
            <a:avLst/>
          </a:prstGeom>
          <a:solidFill>
            <a:srgbClr val="253B7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400" b="1" dirty="0">
                <a:solidFill>
                  <a:srgbClr val="253B7B"/>
                </a:solidFill>
                <a:latin typeface="+mj-lt"/>
              </a:rPr>
              <a:t>по диагностике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952944-FADB-C6FF-845E-41FF9BC39017}"/>
              </a:ext>
            </a:extLst>
          </p:cNvPr>
          <p:cNvSpPr/>
          <p:nvPr/>
        </p:nvSpPr>
        <p:spPr>
          <a:xfrm>
            <a:off x="7487700" y="3384000"/>
            <a:ext cx="4392000" cy="1080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85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сметных норм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C7FAA9-BE13-7638-5AF4-794821E40136}"/>
              </a:ext>
            </a:extLst>
          </p:cNvPr>
          <p:cNvSpPr/>
          <p:nvPr/>
        </p:nvSpPr>
        <p:spPr>
          <a:xfrm>
            <a:off x="7487700" y="4536000"/>
            <a:ext cx="4392000" cy="216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+mj-lt"/>
              </a:rPr>
              <a:t>РАЗРАБОТАНЫ ВПЕРВЫЕ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AC736A0-D4BB-C09A-E4E6-CF684928C87D}"/>
              </a:ext>
            </a:extLst>
          </p:cNvPr>
          <p:cNvSpPr/>
          <p:nvPr/>
        </p:nvSpPr>
        <p:spPr>
          <a:xfrm>
            <a:off x="7487700" y="4824000"/>
            <a:ext cx="4392000" cy="599607"/>
          </a:xfrm>
          <a:prstGeom prst="rect">
            <a:avLst/>
          </a:prstGeom>
          <a:gradFill>
            <a:gsLst>
              <a:gs pos="0">
                <a:srgbClr val="253B7B">
                  <a:alpha val="10000"/>
                </a:srgbClr>
              </a:gs>
              <a:gs pos="100000">
                <a:srgbClr val="FF5050">
                  <a:alpha val="10000"/>
                </a:srgbClr>
              </a:gs>
            </a:gsLst>
            <a:lin ang="19800000" scaled="0"/>
          </a:gra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53B7B"/>
                </a:solidFill>
                <a:latin typeface="+mj-lt"/>
              </a:rPr>
              <a:t>в 2024 году разрабатывается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+mj-lt"/>
              </a:rPr>
              <a:t>42 ОСН по диагностике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AC7ECC7-FF4B-9FBF-E848-AF72AAF33500}"/>
              </a:ext>
            </a:extLst>
          </p:cNvPr>
          <p:cNvSpPr/>
          <p:nvPr/>
        </p:nvSpPr>
        <p:spPr>
          <a:xfrm>
            <a:off x="647700" y="5423606"/>
            <a:ext cx="6480000" cy="1075055"/>
          </a:xfrm>
          <a:prstGeom prst="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144000" indent="-108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53B7B"/>
                </a:solidFill>
                <a:latin typeface="+mj-lt"/>
              </a:rPr>
              <a:t>устройство тонких защитных слоев</a:t>
            </a:r>
          </a:p>
          <a:p>
            <a:pPr marL="144000" indent="-108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53B7B"/>
                </a:solidFill>
                <a:latin typeface="+mj-lt"/>
              </a:rPr>
              <a:t>содержание разных типов </a:t>
            </a:r>
            <a:br>
              <a:rPr lang="ru-RU" sz="1100" dirty="0">
                <a:solidFill>
                  <a:srgbClr val="253B7B"/>
                </a:solidFill>
                <a:latin typeface="+mj-lt"/>
              </a:rPr>
            </a:br>
            <a:r>
              <a:rPr lang="ru-RU" sz="1100" dirty="0">
                <a:solidFill>
                  <a:srgbClr val="253B7B"/>
                </a:solidFill>
                <a:latin typeface="+mj-lt"/>
              </a:rPr>
              <a:t>деформационных швов </a:t>
            </a:r>
          </a:p>
          <a:p>
            <a:pPr marL="144000" indent="-108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53B7B"/>
                </a:solidFill>
                <a:latin typeface="+mj-lt"/>
              </a:rPr>
              <a:t>содержание интеллектуальных транспортных систем</a:t>
            </a:r>
          </a:p>
          <a:p>
            <a:pPr marL="144000" indent="-108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53B7B"/>
                </a:solidFill>
                <a:latin typeface="+mj-lt"/>
              </a:rPr>
              <a:t>приготовление жидких противогололедных реагентов</a:t>
            </a:r>
          </a:p>
          <a:p>
            <a:pPr marL="144000" indent="-1080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253B7B"/>
                </a:solidFill>
                <a:latin typeface="+mj-lt"/>
              </a:rPr>
              <a:t>содержание автозимников и ледовых переправ</a:t>
            </a:r>
          </a:p>
        </p:txBody>
      </p:sp>
      <p:cxnSp>
        <p:nvCxnSpPr>
          <p:cNvPr id="46" name="Соединитель: уступ 45">
            <a:extLst>
              <a:ext uri="{FF2B5EF4-FFF2-40B4-BE49-F238E27FC236}">
                <a16:creationId xmlns:a16="http://schemas.microsoft.com/office/drawing/2014/main" id="{E6EE891E-8E73-2ED7-4182-40927C70A293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 rot="5400000">
            <a:off x="4967700" y="1656000"/>
            <a:ext cx="216000" cy="2376000"/>
          </a:xfrm>
          <a:prstGeom prst="bentConnector3">
            <a:avLst/>
          </a:prstGeom>
          <a:ln w="12700">
            <a:solidFill>
              <a:srgbClr val="253B7B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193943D8-2390-4161-F366-DAE2E44CD1A1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rot="16200000" flipH="1">
            <a:off x="7865850" y="1133850"/>
            <a:ext cx="216000" cy="3420300"/>
          </a:xfrm>
          <a:prstGeom prst="bentConnector3">
            <a:avLst>
              <a:gd name="adj1" fmla="val 50000"/>
            </a:avLst>
          </a:prstGeom>
          <a:ln w="12700">
            <a:solidFill>
              <a:srgbClr val="253B7B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6BCECC61-2838-ED21-424F-74C1304A3BC7}"/>
              </a:ext>
            </a:extLst>
          </p:cNvPr>
          <p:cNvCxnSpPr/>
          <p:nvPr/>
        </p:nvCxnSpPr>
        <p:spPr>
          <a:xfrm>
            <a:off x="647700" y="2952000"/>
            <a:ext cx="6480000" cy="0"/>
          </a:xfrm>
          <a:prstGeom prst="line">
            <a:avLst/>
          </a:prstGeom>
          <a:ln w="12700">
            <a:solidFill>
              <a:srgbClr val="25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7C53ACFD-73E9-04E7-C317-55CD402938C7}"/>
              </a:ext>
            </a:extLst>
          </p:cNvPr>
          <p:cNvCxnSpPr>
            <a:cxnSpLocks/>
          </p:cNvCxnSpPr>
          <p:nvPr/>
        </p:nvCxnSpPr>
        <p:spPr>
          <a:xfrm>
            <a:off x="7487700" y="2952000"/>
            <a:ext cx="4387803" cy="0"/>
          </a:xfrm>
          <a:prstGeom prst="line">
            <a:avLst/>
          </a:prstGeom>
          <a:ln w="12700">
            <a:solidFill>
              <a:srgbClr val="25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C70FBDDD-4383-8115-C504-3B12DA54EC2C}"/>
              </a:ext>
            </a:extLst>
          </p:cNvPr>
          <p:cNvCxnSpPr>
            <a:cxnSpLocks/>
          </p:cNvCxnSpPr>
          <p:nvPr/>
        </p:nvCxnSpPr>
        <p:spPr>
          <a:xfrm flipV="1">
            <a:off x="647700" y="2707602"/>
            <a:ext cx="11227803" cy="28397"/>
          </a:xfrm>
          <a:prstGeom prst="line">
            <a:avLst/>
          </a:prstGeom>
          <a:ln w="12700">
            <a:solidFill>
              <a:srgbClr val="25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5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11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Проведение хронометражных работ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6660AA8-0C27-96D2-1FA2-9D83AD148545}"/>
              </a:ext>
            </a:extLst>
          </p:cNvPr>
          <p:cNvGrpSpPr>
            <a:grpSpLocks noChangeAspect="1"/>
          </p:cNvGrpSpPr>
          <p:nvPr/>
        </p:nvGrpSpPr>
        <p:grpSpPr>
          <a:xfrm>
            <a:off x="648000" y="864000"/>
            <a:ext cx="11232000" cy="4867200"/>
            <a:chOff x="720000" y="1296000"/>
            <a:chExt cx="10800001" cy="4680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651FD1E-4D63-7F7B-B4CD-5358CC3F6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24"/>
                      </a14:imgEffect>
                      <a14:imgEffect>
                        <a14:saturation sat="10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" t="15594" r="-84" b="543"/>
            <a:stretch/>
          </p:blipFill>
          <p:spPr>
            <a:xfrm>
              <a:off x="3204000" y="1296000"/>
              <a:ext cx="2340000" cy="226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A758758-FA66-4078-6025-651CCF31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" t="874" r="1759" b="874"/>
            <a:stretch/>
          </p:blipFill>
          <p:spPr>
            <a:xfrm>
              <a:off x="720000" y="1296000"/>
              <a:ext cx="2340000" cy="226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1907F0D-AAFD-B709-548E-0D9DDDC3A07C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662"/>
                      </a14:imgEffect>
                      <a14:imgEffect>
                        <a14:brightnessContrast bright="14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5905" b="-1"/>
            <a:stretch/>
          </p:blipFill>
          <p:spPr>
            <a:xfrm>
              <a:off x="721954" y="3708000"/>
              <a:ext cx="2880000" cy="22680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B1E1499-7094-876C-A930-6D4418ADE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011"/>
                      </a14:imgEffect>
                      <a14:imgEffect>
                        <a14:saturation sat="94000"/>
                      </a14:imgEffect>
                      <a14:imgEffect>
                        <a14:brightnessContrast bright="10000" contras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90" b="19498"/>
            <a:stretch/>
          </p:blipFill>
          <p:spPr>
            <a:xfrm>
              <a:off x="5687023" y="1301373"/>
              <a:ext cx="2340000" cy="226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9791249-11D2-9939-07BA-CFC645867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377"/>
                      </a14:imgEffect>
                      <a14:imgEffect>
                        <a14:saturation sat="140000"/>
                      </a14:imgEffect>
                      <a14:imgEffect>
                        <a14:brightnessContrast bright="17000" contras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" r="802" b="1014"/>
            <a:stretch/>
          </p:blipFill>
          <p:spPr>
            <a:xfrm>
              <a:off x="3744000" y="3708000"/>
              <a:ext cx="4284000" cy="2268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D92C5F-01CC-A56B-68FD-1EFEF4C54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5476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5" b="4587"/>
            <a:stretch/>
          </p:blipFill>
          <p:spPr>
            <a:xfrm>
              <a:off x="8172001" y="1296000"/>
              <a:ext cx="3348000" cy="46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750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12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Определение сметной стоимости работ по ремонту и содержанию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87BDA9-9A8A-94F7-85F5-C8B9230A514B}"/>
              </a:ext>
            </a:extLst>
          </p:cNvPr>
          <p:cNvSpPr/>
          <p:nvPr/>
        </p:nvSpPr>
        <p:spPr>
          <a:xfrm>
            <a:off x="648000" y="900000"/>
            <a:ext cx="11232000" cy="648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Разработаны и находятся на стадии согласования и утверждения: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D79C66C-8F89-A152-E5D3-BFA4BD6F6E75}"/>
              </a:ext>
            </a:extLst>
          </p:cNvPr>
          <p:cNvSpPr/>
          <p:nvPr/>
        </p:nvSpPr>
        <p:spPr>
          <a:xfrm>
            <a:off x="647700" y="1656000"/>
            <a:ext cx="5400000" cy="576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В РАЗРАБОТКЕ: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171D81-91F9-42ED-952D-588B24758AD3}"/>
              </a:ext>
            </a:extLst>
          </p:cNvPr>
          <p:cNvSpPr/>
          <p:nvPr/>
        </p:nvSpPr>
        <p:spPr>
          <a:xfrm>
            <a:off x="6479700" y="1656000"/>
            <a:ext cx="5400000" cy="576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НА СОГЛАСОВАНИИ: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FDAD72-E346-453F-6BA8-96812AC4D5D2}"/>
              </a:ext>
            </a:extLst>
          </p:cNvPr>
          <p:cNvSpPr/>
          <p:nvPr/>
        </p:nvSpPr>
        <p:spPr>
          <a:xfrm>
            <a:off x="647700" y="2412000"/>
            <a:ext cx="5400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1350" b="1" dirty="0">
                <a:solidFill>
                  <a:schemeClr val="bg1"/>
                </a:solidFill>
                <a:latin typeface="+mj-lt"/>
              </a:rPr>
              <a:t>Методика определения сметной стоимости </a:t>
            </a:r>
            <a:r>
              <a:rPr lang="ru-RU" sz="1350" b="1" u="sng" dirty="0">
                <a:solidFill>
                  <a:schemeClr val="bg1"/>
                </a:solidFill>
                <a:latin typeface="+mj-lt"/>
              </a:rPr>
              <a:t>работ по РЕМОНТУ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36CB6E-644B-D8DC-E141-046548FB4BB1}"/>
              </a:ext>
            </a:extLst>
          </p:cNvPr>
          <p:cNvSpPr/>
          <p:nvPr/>
        </p:nvSpPr>
        <p:spPr>
          <a:xfrm>
            <a:off x="6479700" y="2412000"/>
            <a:ext cx="5400000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1350" b="1" dirty="0">
                <a:solidFill>
                  <a:schemeClr val="bg1"/>
                </a:solidFill>
                <a:latin typeface="+mj-lt"/>
              </a:rPr>
              <a:t>Методика определения сметной стоимости </a:t>
            </a:r>
            <a:r>
              <a:rPr lang="ru-RU" sz="1350" b="1" u="sng" dirty="0">
                <a:solidFill>
                  <a:schemeClr val="bg1"/>
                </a:solidFill>
                <a:latin typeface="+mj-lt"/>
              </a:rPr>
              <a:t>работ по СОДЕРЖАНИЮ</a:t>
            </a:r>
            <a:endParaRPr lang="ru-RU" sz="1350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FE0E0A-7B4B-32E8-6691-A5B6AAF66B90}"/>
              </a:ext>
            </a:extLst>
          </p:cNvPr>
          <p:cNvSpPr/>
          <p:nvPr/>
        </p:nvSpPr>
        <p:spPr>
          <a:xfrm>
            <a:off x="647700" y="2772000"/>
            <a:ext cx="5400000" cy="216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+mj-lt"/>
              </a:rPr>
              <a:t>РАЗРАБОТАНА ВПЕРВЫЕ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EB684B3-1C96-65D9-3C19-876CBD2A13D4}"/>
              </a:ext>
            </a:extLst>
          </p:cNvPr>
          <p:cNvGrpSpPr/>
          <p:nvPr/>
        </p:nvGrpSpPr>
        <p:grpSpPr>
          <a:xfrm>
            <a:off x="647700" y="5508000"/>
            <a:ext cx="11232299" cy="684000"/>
            <a:chOff x="647700" y="5806506"/>
            <a:chExt cx="11232299" cy="684000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5521B79D-C7C0-1505-A2DC-43FC7E5C1B08}"/>
                </a:ext>
              </a:extLst>
            </p:cNvPr>
            <p:cNvSpPr/>
            <p:nvPr/>
          </p:nvSpPr>
          <p:spPr>
            <a:xfrm>
              <a:off x="1763701" y="5806506"/>
              <a:ext cx="10116298" cy="684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44000" tIns="4260" rIns="144000" bIns="4260" numCol="1" spcCol="1270" anchor="ctr" anchorCtr="0">
              <a:noAutofit/>
            </a:bodyPr>
            <a:lstStyle/>
            <a:p>
              <a:pPr algn="just"/>
              <a:r>
                <a:rPr lang="ru-RU" sz="1200" b="1" dirty="0">
                  <a:solidFill>
                    <a:srgbClr val="FF5050"/>
                  </a:solidFill>
                  <a:latin typeface="+mj-lt"/>
                </a:rPr>
                <a:t>Подготовка разделов методики</a:t>
              </a:r>
              <a:r>
                <a:rPr lang="ru-RU" sz="1200" dirty="0">
                  <a:solidFill>
                    <a:srgbClr val="FF5050"/>
                  </a:solidFill>
                  <a:latin typeface="+mj-lt"/>
                </a:rPr>
                <a:t> </a:t>
              </a:r>
              <a:r>
                <a:rPr lang="ru-RU" sz="1200" b="1" dirty="0">
                  <a:solidFill>
                    <a:srgbClr val="FF5050"/>
                  </a:solidFill>
                  <a:latin typeface="+mj-lt"/>
                </a:rPr>
                <a:t>по РЕМОНТУ, в части нормативов лимитированных затрат, не относящихся к СМР: </a:t>
              </a:r>
            </a:p>
            <a:p>
              <a:pPr algn="just"/>
              <a:r>
                <a:rPr lang="ru-RU" sz="1200" dirty="0">
                  <a:solidFill>
                    <a:srgbClr val="FF5050"/>
                  </a:solidFill>
                  <a:latin typeface="+mj-lt"/>
                </a:rPr>
                <a:t>нормативы на строительный контроль, авторский надзор, затраты на </a:t>
              </a:r>
              <a:r>
                <a:rPr lang="ru-RU" sz="1200" dirty="0" err="1">
                  <a:solidFill>
                    <a:srgbClr val="FF5050"/>
                  </a:solidFill>
                  <a:latin typeface="+mj-lt"/>
                </a:rPr>
                <a:t>ВЗиС</a:t>
              </a:r>
              <a:r>
                <a:rPr lang="ru-RU" sz="1200" dirty="0">
                  <a:solidFill>
                    <a:srgbClr val="FF5050"/>
                  </a:solidFill>
                  <a:latin typeface="+mj-lt"/>
                </a:rPr>
                <a:t>, зимнее удорожание и прочие затраты, относящихся к условиям эксплуатации</a:t>
              </a: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F6EB9274-DF29-57A4-A923-ABC0C9938C2A}"/>
                </a:ext>
              </a:extLst>
            </p:cNvPr>
            <p:cNvSpPr/>
            <p:nvPr/>
          </p:nvSpPr>
          <p:spPr>
            <a:xfrm>
              <a:off x="647700" y="5806506"/>
              <a:ext cx="1116000" cy="684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2000" tIns="4260" rIns="72000" bIns="4260" numCol="1" spcCol="127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</a:rPr>
                <a:t>В РАБОТЕ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135CF05-9DCE-58CC-DB4C-D4A43500E353}"/>
              </a:ext>
            </a:extLst>
          </p:cNvPr>
          <p:cNvGrpSpPr/>
          <p:nvPr/>
        </p:nvGrpSpPr>
        <p:grpSpPr>
          <a:xfrm>
            <a:off x="647699" y="3168000"/>
            <a:ext cx="11232301" cy="2160000"/>
            <a:chOff x="647699" y="3384000"/>
            <a:chExt cx="11232301" cy="216000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50098C86-B8EA-170A-9268-D7F966CA9E92}"/>
                </a:ext>
              </a:extLst>
            </p:cNvPr>
            <p:cNvSpPr/>
            <p:nvPr/>
          </p:nvSpPr>
          <p:spPr>
            <a:xfrm>
              <a:off x="648000" y="3384000"/>
              <a:ext cx="11232000" cy="432000"/>
            </a:xfrm>
            <a:prstGeom prst="rect">
              <a:avLst/>
            </a:prstGeom>
            <a:solidFill>
              <a:srgbClr val="253B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</a:rPr>
                <a:t>Основные принципы в проектах Методик:</a:t>
              </a: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157C3FC4-4A0A-B165-0F4A-2DB51219619F}"/>
                </a:ext>
              </a:extLst>
            </p:cNvPr>
            <p:cNvGrpSpPr/>
            <p:nvPr/>
          </p:nvGrpSpPr>
          <p:grpSpPr>
            <a:xfrm>
              <a:off x="647699" y="3888000"/>
              <a:ext cx="11232001" cy="1656000"/>
              <a:chOff x="647699" y="3960000"/>
              <a:chExt cx="11232001" cy="1656000"/>
            </a:xfrm>
          </p:grpSpPr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83E4C85C-7569-6D32-E863-5BCD364EAEB7}"/>
                  </a:ext>
                </a:extLst>
              </p:cNvPr>
              <p:cNvGrpSpPr/>
              <p:nvPr/>
            </p:nvGrpSpPr>
            <p:grpSpPr>
              <a:xfrm>
                <a:off x="647699" y="3960000"/>
                <a:ext cx="11232001" cy="504000"/>
                <a:chOff x="647699" y="3960000"/>
                <a:chExt cx="11232001" cy="504000"/>
              </a:xfrm>
            </p:grpSpPr>
            <p:sp>
              <p:nvSpPr>
                <p:cNvPr id="14" name="Полилиния: фигура 13">
                  <a:extLst>
                    <a:ext uri="{FF2B5EF4-FFF2-40B4-BE49-F238E27FC236}">
                      <a16:creationId xmlns:a16="http://schemas.microsoft.com/office/drawing/2014/main" id="{0E72E73A-3951-7FEE-6762-BA5A5C16A3F4}"/>
                    </a:ext>
                  </a:extLst>
                </p:cNvPr>
                <p:cNvSpPr/>
                <p:nvPr/>
              </p:nvSpPr>
              <p:spPr>
                <a:xfrm>
                  <a:off x="1224000" y="3960000"/>
                  <a:ext cx="10655700" cy="504000"/>
                </a:xfrm>
                <a:custGeom>
                  <a:avLst/>
                  <a:gdLst>
                    <a:gd name="connsiteX0" fmla="*/ 0 w 1519085"/>
                    <a:gd name="connsiteY0" fmla="*/ 0 h 463135"/>
                    <a:gd name="connsiteX1" fmla="*/ 1519085 w 1519085"/>
                    <a:gd name="connsiteY1" fmla="*/ 0 h 463135"/>
                    <a:gd name="connsiteX2" fmla="*/ 1519085 w 1519085"/>
                    <a:gd name="connsiteY2" fmla="*/ 463135 h 463135"/>
                    <a:gd name="connsiteX3" fmla="*/ 0 w 1519085"/>
                    <a:gd name="connsiteY3" fmla="*/ 463135 h 463135"/>
                    <a:gd name="connsiteX4" fmla="*/ 0 w 1519085"/>
                    <a:gd name="connsiteY4" fmla="*/ 0 h 463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9085" h="463135">
                      <a:moveTo>
                        <a:pt x="0" y="0"/>
                      </a:moveTo>
                      <a:lnTo>
                        <a:pt x="1519085" y="0"/>
                      </a:lnTo>
                      <a:lnTo>
                        <a:pt x="1519085" y="463135"/>
                      </a:lnTo>
                      <a:lnTo>
                        <a:pt x="0" y="4631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53B7B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144000" tIns="72000" rIns="144000" bIns="72000" numCol="1" spcCol="1270" anchor="ctr" anchorCtr="0">
                  <a:noAutofit/>
                </a:bodyPr>
                <a:lstStyle/>
                <a:p>
                  <a:pPr indent="-245461">
                    <a:spcAft>
                      <a:spcPts val="1200"/>
                    </a:spcAft>
                  </a:pPr>
                  <a:r>
                    <a:rPr lang="ru-RU" sz="1400" dirty="0">
                      <a:solidFill>
                        <a:srgbClr val="253B7B"/>
                      </a:solidFill>
                      <a:latin typeface="+mj-lt"/>
                    </a:rPr>
                    <a:t>Определение сметной стоимости ремонта и содержания ресурсно-индексным и ресурсным методами посредством сметных цен,                         опубликованных в ФГИС ЦС</a:t>
                  </a:r>
                </a:p>
              </p:txBody>
            </p:sp>
            <p:grpSp>
              <p:nvGrpSpPr>
                <p:cNvPr id="15" name="Группа 14">
                  <a:extLst>
                    <a:ext uri="{FF2B5EF4-FFF2-40B4-BE49-F238E27FC236}">
                      <a16:creationId xmlns:a16="http://schemas.microsoft.com/office/drawing/2014/main" id="{74337185-E543-DA1A-8871-D35C137114CB}"/>
                    </a:ext>
                  </a:extLst>
                </p:cNvPr>
                <p:cNvGrpSpPr/>
                <p:nvPr/>
              </p:nvGrpSpPr>
              <p:grpSpPr>
                <a:xfrm>
                  <a:off x="647699" y="3960000"/>
                  <a:ext cx="504000" cy="504000"/>
                  <a:chOff x="6120000" y="900001"/>
                  <a:chExt cx="648000" cy="648000"/>
                </a:xfrm>
              </p:grpSpPr>
              <p:sp>
                <p:nvSpPr>
                  <p:cNvPr id="16" name="Полилиния: фигура 15">
                    <a:extLst>
                      <a:ext uri="{FF2B5EF4-FFF2-40B4-BE49-F238E27FC236}">
                        <a16:creationId xmlns:a16="http://schemas.microsoft.com/office/drawing/2014/main" id="{631DFF67-AD5C-D305-A181-A00BF99B3AD7}"/>
                      </a:ext>
                    </a:extLst>
                  </p:cNvPr>
                  <p:cNvSpPr/>
                  <p:nvPr/>
                </p:nvSpPr>
                <p:spPr>
                  <a:xfrm>
                    <a:off x="6120000" y="900001"/>
                    <a:ext cx="648000" cy="648000"/>
                  </a:xfrm>
                  <a:custGeom>
                    <a:avLst/>
                    <a:gdLst>
                      <a:gd name="connsiteX0" fmla="*/ 0 w 1519085"/>
                      <a:gd name="connsiteY0" fmla="*/ 0 h 463135"/>
                      <a:gd name="connsiteX1" fmla="*/ 1519085 w 1519085"/>
                      <a:gd name="connsiteY1" fmla="*/ 0 h 463135"/>
                      <a:gd name="connsiteX2" fmla="*/ 1519085 w 1519085"/>
                      <a:gd name="connsiteY2" fmla="*/ 463135 h 463135"/>
                      <a:gd name="connsiteX3" fmla="*/ 0 w 1519085"/>
                      <a:gd name="connsiteY3" fmla="*/ 463135 h 463135"/>
                      <a:gd name="connsiteX4" fmla="*/ 0 w 1519085"/>
                      <a:gd name="connsiteY4" fmla="*/ 0 h 463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9085" h="463135">
                        <a:moveTo>
                          <a:pt x="0" y="0"/>
                        </a:moveTo>
                        <a:lnTo>
                          <a:pt x="1519085" y="0"/>
                        </a:lnTo>
                        <a:lnTo>
                          <a:pt x="1519085" y="463135"/>
                        </a:lnTo>
                        <a:lnTo>
                          <a:pt x="0" y="4631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3B7B"/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61029" tIns="4260" rIns="161029" bIns="4260" numCol="1" spcCol="1270" anchor="ctr" anchorCtr="0">
                    <a:noAutofit/>
                  </a:bodyPr>
                  <a:lstStyle/>
                  <a:p>
                    <a:pPr algn="ctr"/>
                    <a:endParaRPr lang="ru-RU" sz="1600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  <p:pic>
                <p:nvPicPr>
                  <p:cNvPr id="18" name="Рисунок 17">
                    <a:extLst>
                      <a:ext uri="{FF2B5EF4-FFF2-40B4-BE49-F238E27FC236}">
                        <a16:creationId xmlns:a16="http://schemas.microsoft.com/office/drawing/2014/main" id="{4659F9AF-9B42-FB57-C407-5BE419AED2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92000" y="972001"/>
                    <a:ext cx="504000" cy="5040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2BCFE221-9668-D73A-8572-0FAB6856F9D3}"/>
                  </a:ext>
                </a:extLst>
              </p:cNvPr>
              <p:cNvGrpSpPr/>
              <p:nvPr/>
            </p:nvGrpSpPr>
            <p:grpSpPr>
              <a:xfrm>
                <a:off x="647699" y="4536000"/>
                <a:ext cx="11232001" cy="504000"/>
                <a:chOff x="647699" y="3960000"/>
                <a:chExt cx="11232001" cy="504000"/>
              </a:xfrm>
            </p:grpSpPr>
            <p:sp>
              <p:nvSpPr>
                <p:cNvPr id="45" name="Полилиния: фигура 44">
                  <a:extLst>
                    <a:ext uri="{FF2B5EF4-FFF2-40B4-BE49-F238E27FC236}">
                      <a16:creationId xmlns:a16="http://schemas.microsoft.com/office/drawing/2014/main" id="{2338406D-8EFD-4262-83BE-B66826AED862}"/>
                    </a:ext>
                  </a:extLst>
                </p:cNvPr>
                <p:cNvSpPr/>
                <p:nvPr/>
              </p:nvSpPr>
              <p:spPr>
                <a:xfrm>
                  <a:off x="1224000" y="3960000"/>
                  <a:ext cx="10655700" cy="504000"/>
                </a:xfrm>
                <a:custGeom>
                  <a:avLst/>
                  <a:gdLst>
                    <a:gd name="connsiteX0" fmla="*/ 0 w 1519085"/>
                    <a:gd name="connsiteY0" fmla="*/ 0 h 463135"/>
                    <a:gd name="connsiteX1" fmla="*/ 1519085 w 1519085"/>
                    <a:gd name="connsiteY1" fmla="*/ 0 h 463135"/>
                    <a:gd name="connsiteX2" fmla="*/ 1519085 w 1519085"/>
                    <a:gd name="connsiteY2" fmla="*/ 463135 h 463135"/>
                    <a:gd name="connsiteX3" fmla="*/ 0 w 1519085"/>
                    <a:gd name="connsiteY3" fmla="*/ 463135 h 463135"/>
                    <a:gd name="connsiteX4" fmla="*/ 0 w 1519085"/>
                    <a:gd name="connsiteY4" fmla="*/ 0 h 463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9085" h="463135">
                      <a:moveTo>
                        <a:pt x="0" y="0"/>
                      </a:moveTo>
                      <a:lnTo>
                        <a:pt x="1519085" y="0"/>
                      </a:lnTo>
                      <a:lnTo>
                        <a:pt x="1519085" y="463135"/>
                      </a:lnTo>
                      <a:lnTo>
                        <a:pt x="0" y="4631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53B7B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144000" tIns="72000" rIns="144000" bIns="72000" numCol="1" spcCol="1270" anchor="ctr" anchorCtr="0">
                  <a:noAutofit/>
                </a:bodyPr>
                <a:lstStyle/>
                <a:p>
                  <a:pPr indent="-245461">
                    <a:spcAft>
                      <a:spcPts val="1200"/>
                    </a:spcAft>
                  </a:pPr>
                  <a:r>
                    <a:rPr lang="ru-RU" sz="1400" dirty="0">
                      <a:solidFill>
                        <a:srgbClr val="253B7B"/>
                      </a:solidFill>
                      <a:latin typeface="+mj-lt"/>
                    </a:rPr>
                    <a:t>Актуализированы нормативы накладных расходов и сметной прибыли по содержанию. Расчет от ФОТ</a:t>
                  </a:r>
                </a:p>
              </p:txBody>
            </p:sp>
            <p:grpSp>
              <p:nvGrpSpPr>
                <p:cNvPr id="48" name="Группа 47">
                  <a:extLst>
                    <a:ext uri="{FF2B5EF4-FFF2-40B4-BE49-F238E27FC236}">
                      <a16:creationId xmlns:a16="http://schemas.microsoft.com/office/drawing/2014/main" id="{37661D91-B99F-D17E-362F-65BDFE7BF78F}"/>
                    </a:ext>
                  </a:extLst>
                </p:cNvPr>
                <p:cNvGrpSpPr/>
                <p:nvPr/>
              </p:nvGrpSpPr>
              <p:grpSpPr>
                <a:xfrm>
                  <a:off x="647699" y="3960000"/>
                  <a:ext cx="504000" cy="504000"/>
                  <a:chOff x="6120000" y="900001"/>
                  <a:chExt cx="648000" cy="648000"/>
                </a:xfrm>
              </p:grpSpPr>
              <p:sp>
                <p:nvSpPr>
                  <p:cNvPr id="49" name="Полилиния: фигура 48">
                    <a:extLst>
                      <a:ext uri="{FF2B5EF4-FFF2-40B4-BE49-F238E27FC236}">
                        <a16:creationId xmlns:a16="http://schemas.microsoft.com/office/drawing/2014/main" id="{A9654E9A-E05B-A5E8-AF39-4B295AE759AA}"/>
                      </a:ext>
                    </a:extLst>
                  </p:cNvPr>
                  <p:cNvSpPr/>
                  <p:nvPr/>
                </p:nvSpPr>
                <p:spPr>
                  <a:xfrm>
                    <a:off x="6120000" y="900001"/>
                    <a:ext cx="648000" cy="648000"/>
                  </a:xfrm>
                  <a:custGeom>
                    <a:avLst/>
                    <a:gdLst>
                      <a:gd name="connsiteX0" fmla="*/ 0 w 1519085"/>
                      <a:gd name="connsiteY0" fmla="*/ 0 h 463135"/>
                      <a:gd name="connsiteX1" fmla="*/ 1519085 w 1519085"/>
                      <a:gd name="connsiteY1" fmla="*/ 0 h 463135"/>
                      <a:gd name="connsiteX2" fmla="*/ 1519085 w 1519085"/>
                      <a:gd name="connsiteY2" fmla="*/ 463135 h 463135"/>
                      <a:gd name="connsiteX3" fmla="*/ 0 w 1519085"/>
                      <a:gd name="connsiteY3" fmla="*/ 463135 h 463135"/>
                      <a:gd name="connsiteX4" fmla="*/ 0 w 1519085"/>
                      <a:gd name="connsiteY4" fmla="*/ 0 h 463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9085" h="463135">
                        <a:moveTo>
                          <a:pt x="0" y="0"/>
                        </a:moveTo>
                        <a:lnTo>
                          <a:pt x="1519085" y="0"/>
                        </a:lnTo>
                        <a:lnTo>
                          <a:pt x="1519085" y="463135"/>
                        </a:lnTo>
                        <a:lnTo>
                          <a:pt x="0" y="4631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3B7B"/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61029" tIns="4260" rIns="161029" bIns="4260" numCol="1" spcCol="1270" anchor="ctr" anchorCtr="0">
                    <a:noAutofit/>
                  </a:bodyPr>
                  <a:lstStyle/>
                  <a:p>
                    <a:pPr algn="ctr"/>
                    <a:endParaRPr lang="ru-RU" sz="1600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  <p:pic>
                <p:nvPicPr>
                  <p:cNvPr id="50" name="Рисунок 49">
                    <a:extLst>
                      <a:ext uri="{FF2B5EF4-FFF2-40B4-BE49-F238E27FC236}">
                        <a16:creationId xmlns:a16="http://schemas.microsoft.com/office/drawing/2014/main" id="{BB4CE91A-970B-828D-E5C1-55A9D12C6C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92000" y="972001"/>
                    <a:ext cx="504000" cy="50400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99A4C9C9-19D3-92FB-0465-BC11A73ED2F8}"/>
                  </a:ext>
                </a:extLst>
              </p:cNvPr>
              <p:cNvGrpSpPr/>
              <p:nvPr/>
            </p:nvGrpSpPr>
            <p:grpSpPr>
              <a:xfrm>
                <a:off x="647699" y="5112000"/>
                <a:ext cx="11232001" cy="504000"/>
                <a:chOff x="647699" y="3960000"/>
                <a:chExt cx="11232001" cy="504000"/>
              </a:xfrm>
            </p:grpSpPr>
            <p:sp>
              <p:nvSpPr>
                <p:cNvPr id="52" name="Полилиния: фигура 51">
                  <a:extLst>
                    <a:ext uri="{FF2B5EF4-FFF2-40B4-BE49-F238E27FC236}">
                      <a16:creationId xmlns:a16="http://schemas.microsoft.com/office/drawing/2014/main" id="{0CA96009-A427-C2ED-B0A8-33536082F80F}"/>
                    </a:ext>
                  </a:extLst>
                </p:cNvPr>
                <p:cNvSpPr/>
                <p:nvPr/>
              </p:nvSpPr>
              <p:spPr>
                <a:xfrm>
                  <a:off x="1224000" y="3960000"/>
                  <a:ext cx="10655700" cy="504000"/>
                </a:xfrm>
                <a:custGeom>
                  <a:avLst/>
                  <a:gdLst>
                    <a:gd name="connsiteX0" fmla="*/ 0 w 1519085"/>
                    <a:gd name="connsiteY0" fmla="*/ 0 h 463135"/>
                    <a:gd name="connsiteX1" fmla="*/ 1519085 w 1519085"/>
                    <a:gd name="connsiteY1" fmla="*/ 0 h 463135"/>
                    <a:gd name="connsiteX2" fmla="*/ 1519085 w 1519085"/>
                    <a:gd name="connsiteY2" fmla="*/ 463135 h 463135"/>
                    <a:gd name="connsiteX3" fmla="*/ 0 w 1519085"/>
                    <a:gd name="connsiteY3" fmla="*/ 463135 h 463135"/>
                    <a:gd name="connsiteX4" fmla="*/ 0 w 1519085"/>
                    <a:gd name="connsiteY4" fmla="*/ 0 h 463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9085" h="463135">
                      <a:moveTo>
                        <a:pt x="0" y="0"/>
                      </a:moveTo>
                      <a:lnTo>
                        <a:pt x="1519085" y="0"/>
                      </a:lnTo>
                      <a:lnTo>
                        <a:pt x="1519085" y="463135"/>
                      </a:lnTo>
                      <a:lnTo>
                        <a:pt x="0" y="4631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53B7B">
                    <a:alpha val="10000"/>
                  </a:srgb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144000" tIns="72000" rIns="144000" bIns="72000" numCol="1" spcCol="1270" anchor="ctr" anchorCtr="0">
                  <a:noAutofit/>
                </a:bodyPr>
                <a:lstStyle/>
                <a:p>
                  <a:pPr indent="-245461">
                    <a:spcAft>
                      <a:spcPts val="1200"/>
                    </a:spcAft>
                  </a:pPr>
                  <a:r>
                    <a:rPr lang="ru-RU" sz="1400" dirty="0">
                      <a:solidFill>
                        <a:srgbClr val="253B7B"/>
                      </a:solidFill>
                      <a:latin typeface="+mj-lt"/>
                    </a:rPr>
                    <a:t>Рассчитаны нормативы накладных расходов и сметной прибыли по ремонту. Расчет от ФОТ</a:t>
                  </a:r>
                </a:p>
              </p:txBody>
            </p:sp>
            <p:grpSp>
              <p:nvGrpSpPr>
                <p:cNvPr id="53" name="Группа 52">
                  <a:extLst>
                    <a:ext uri="{FF2B5EF4-FFF2-40B4-BE49-F238E27FC236}">
                      <a16:creationId xmlns:a16="http://schemas.microsoft.com/office/drawing/2014/main" id="{1762876D-09A1-B0F0-3E6D-AF699DB0395D}"/>
                    </a:ext>
                  </a:extLst>
                </p:cNvPr>
                <p:cNvGrpSpPr/>
                <p:nvPr/>
              </p:nvGrpSpPr>
              <p:grpSpPr>
                <a:xfrm>
                  <a:off x="647699" y="3960000"/>
                  <a:ext cx="504000" cy="504000"/>
                  <a:chOff x="6120000" y="900001"/>
                  <a:chExt cx="648000" cy="648000"/>
                </a:xfrm>
              </p:grpSpPr>
              <p:sp>
                <p:nvSpPr>
                  <p:cNvPr id="54" name="Полилиния: фигура 53">
                    <a:extLst>
                      <a:ext uri="{FF2B5EF4-FFF2-40B4-BE49-F238E27FC236}">
                        <a16:creationId xmlns:a16="http://schemas.microsoft.com/office/drawing/2014/main" id="{833EEA1D-65A9-69AD-C1C0-2BF7384B1341}"/>
                      </a:ext>
                    </a:extLst>
                  </p:cNvPr>
                  <p:cNvSpPr/>
                  <p:nvPr/>
                </p:nvSpPr>
                <p:spPr>
                  <a:xfrm>
                    <a:off x="6120000" y="900001"/>
                    <a:ext cx="648000" cy="648000"/>
                  </a:xfrm>
                  <a:custGeom>
                    <a:avLst/>
                    <a:gdLst>
                      <a:gd name="connsiteX0" fmla="*/ 0 w 1519085"/>
                      <a:gd name="connsiteY0" fmla="*/ 0 h 463135"/>
                      <a:gd name="connsiteX1" fmla="*/ 1519085 w 1519085"/>
                      <a:gd name="connsiteY1" fmla="*/ 0 h 463135"/>
                      <a:gd name="connsiteX2" fmla="*/ 1519085 w 1519085"/>
                      <a:gd name="connsiteY2" fmla="*/ 463135 h 463135"/>
                      <a:gd name="connsiteX3" fmla="*/ 0 w 1519085"/>
                      <a:gd name="connsiteY3" fmla="*/ 463135 h 463135"/>
                      <a:gd name="connsiteX4" fmla="*/ 0 w 1519085"/>
                      <a:gd name="connsiteY4" fmla="*/ 0 h 463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9085" h="463135">
                        <a:moveTo>
                          <a:pt x="0" y="0"/>
                        </a:moveTo>
                        <a:lnTo>
                          <a:pt x="1519085" y="0"/>
                        </a:lnTo>
                        <a:lnTo>
                          <a:pt x="1519085" y="463135"/>
                        </a:lnTo>
                        <a:lnTo>
                          <a:pt x="0" y="4631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3B7B"/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61029" tIns="4260" rIns="161029" bIns="4260" numCol="1" spcCol="1270" anchor="ctr" anchorCtr="0">
                    <a:noAutofit/>
                  </a:bodyPr>
                  <a:lstStyle/>
                  <a:p>
                    <a:pPr algn="ctr"/>
                    <a:endParaRPr lang="ru-RU" sz="1600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ED6391C3-0801-F3A9-65BA-3F1DB345AD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92000" y="972001"/>
                    <a:ext cx="504000" cy="504000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73469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287E043-5070-85AF-31B6-2470FF0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9486600" cy="307777"/>
          </a:xfrm>
        </p:spPr>
        <p:txBody>
          <a:bodyPr/>
          <a:lstStyle/>
          <a:p>
            <a:pPr algn="just">
              <a:spcAft>
                <a:spcPts val="3600"/>
              </a:spcAft>
            </a:pPr>
            <a:r>
              <a:rPr lang="ru-RU" dirty="0"/>
              <a:t>Участие профессионального сообщества</a:t>
            </a:r>
            <a:endParaRPr lang="ru-RU" sz="2000" dirty="0">
              <a:solidFill>
                <a:srgbClr val="253B7B"/>
              </a:solidFill>
            </a:endParaRP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13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EB8FED-9294-2173-4E0A-5090D9ABD31D}"/>
              </a:ext>
            </a:extLst>
          </p:cNvPr>
          <p:cNvSpPr/>
          <p:nvPr/>
        </p:nvSpPr>
        <p:spPr>
          <a:xfrm>
            <a:off x="6336000" y="857269"/>
            <a:ext cx="5544000" cy="5396727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08000" bIns="108000" rtlCol="0" anchor="t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Рабочая группа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«Экономика и ценообразование»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325970-E7AB-03D4-FCAF-D8BD4962B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"/>
          <a:stretch/>
        </p:blipFill>
        <p:spPr>
          <a:xfrm>
            <a:off x="647994" y="864001"/>
            <a:ext cx="5544000" cy="538999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14C5B75-CD1E-7BF6-5087-BC3F7F0890DD}"/>
              </a:ext>
            </a:extLst>
          </p:cNvPr>
          <p:cNvGrpSpPr/>
          <p:nvPr/>
        </p:nvGrpSpPr>
        <p:grpSpPr>
          <a:xfrm>
            <a:off x="6588000" y="1905000"/>
            <a:ext cx="5040000" cy="720001"/>
            <a:chOff x="6628956" y="1905000"/>
            <a:chExt cx="4896000" cy="7200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280985F-ADA9-3CCF-D0F7-904458DEC928}"/>
                </a:ext>
              </a:extLst>
            </p:cNvPr>
            <p:cNvSpPr/>
            <p:nvPr/>
          </p:nvSpPr>
          <p:spPr>
            <a:xfrm>
              <a:off x="6636916" y="1905001"/>
              <a:ext cx="88864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08000" tIns="72000" rIns="108000" bIns="72000" rtlCol="0" anchor="ctr"/>
            <a:lstStyle/>
            <a:p>
              <a:pPr algn="ctr"/>
              <a:r>
                <a:rPr lang="ru-RU" sz="1600" b="1" dirty="0">
                  <a:solidFill>
                    <a:srgbClr val="253B7B"/>
                  </a:solidFill>
                  <a:latin typeface="+mj-lt"/>
                </a:rPr>
                <a:t>ЦЕЛЬ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122A737-0BD9-1A2E-FF80-8EAD738C22ED}"/>
                </a:ext>
              </a:extLst>
            </p:cNvPr>
            <p:cNvSpPr/>
            <p:nvPr/>
          </p:nvSpPr>
          <p:spPr>
            <a:xfrm>
              <a:off x="6628956" y="1905000"/>
              <a:ext cx="4896000" cy="720000"/>
            </a:xfrm>
            <a:prstGeom prst="rect">
              <a:avLst/>
            </a:prstGeom>
            <a:noFill/>
            <a:ln w="508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6000" tIns="72000" rIns="108000" bIns="72000" rtlCol="0" anchor="ctr"/>
            <a:lstStyle/>
            <a:p>
              <a:r>
                <a:rPr lang="ru-RU" sz="1400" b="1" dirty="0">
                  <a:solidFill>
                    <a:schemeClr val="bg1"/>
                  </a:solidFill>
                  <a:latin typeface="+mj-lt"/>
                </a:rPr>
                <a:t>Рассмотрение номенклатуры и проектов ОСН, включая методики</a:t>
              </a:r>
            </a:p>
          </p:txBody>
        </p:sp>
      </p:grp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F1260CD1-4AA0-BEFE-BA4F-9F6D363F5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186424"/>
              </p:ext>
            </p:extLst>
          </p:nvPr>
        </p:nvGraphicFramePr>
        <p:xfrm>
          <a:off x="7014000" y="3823490"/>
          <a:ext cx="1620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73861071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3425738055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22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/>
                        <a:t>ЭКСПЕРТА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370747"/>
                  </a:ext>
                </a:extLst>
              </a:tr>
            </a:tbl>
          </a:graphicData>
        </a:graphic>
      </p:graphicFrame>
      <p:graphicFrame>
        <p:nvGraphicFramePr>
          <p:cNvPr id="16" name="Таблица 13">
            <a:extLst>
              <a:ext uri="{FF2B5EF4-FFF2-40B4-BE49-F238E27FC236}">
                <a16:creationId xmlns:a16="http://schemas.microsoft.com/office/drawing/2014/main" id="{EE9BBC2B-228A-B787-8798-6E9D6C7B1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38208"/>
              </p:ext>
            </p:extLst>
          </p:nvPr>
        </p:nvGraphicFramePr>
        <p:xfrm>
          <a:off x="9336000" y="3823490"/>
          <a:ext cx="19440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73861071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25738055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19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/>
                        <a:t>ОРГАНИЗАЦИЙ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370747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5BB84F-9CF1-41D8-D697-2424F97DA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4000" y="3107497"/>
            <a:ext cx="720000" cy="7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290F42-263D-4DDF-D376-D71C320F9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8000" y="3107497"/>
            <a:ext cx="720000" cy="720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54BCC6-0F29-B633-96C2-961AE0AB70E5}"/>
              </a:ext>
            </a:extLst>
          </p:cNvPr>
          <p:cNvSpPr/>
          <p:nvPr/>
        </p:nvSpPr>
        <p:spPr>
          <a:xfrm>
            <a:off x="6624000" y="4800600"/>
            <a:ext cx="4968000" cy="118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216000" rtlCol="0" anchor="ctr"/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Минтранс России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Росавтодор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ГК «</a:t>
            </a:r>
            <a:r>
              <a:rPr lang="ru-RU" sz="1400" dirty="0" err="1">
                <a:solidFill>
                  <a:schemeClr val="bg1"/>
                </a:solidFill>
                <a:latin typeface="+mj-lt"/>
              </a:rPr>
              <a:t>Автодор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ФАУ «РОСДОРНИИ»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ФКУ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+mj-lt"/>
              </a:rPr>
              <a:t>Подрядные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420798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809DB9C-8FCC-43F8-9E09-6F80189A7F81}"/>
              </a:ext>
            </a:extLst>
          </p:cNvPr>
          <p:cNvGrpSpPr/>
          <p:nvPr/>
        </p:nvGrpSpPr>
        <p:grpSpPr>
          <a:xfrm>
            <a:off x="8530310" y="4685542"/>
            <a:ext cx="3118225" cy="1440000"/>
            <a:chOff x="8530310" y="4685542"/>
            <a:chExt cx="3118225" cy="1440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B3A998B-252D-4F48-AD96-9BCF44C5B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30310" y="4685542"/>
              <a:ext cx="1440000" cy="1440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E9613CB-4407-4AFF-B5C1-47A75F107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8535" y="4685542"/>
              <a:ext cx="1440000" cy="1440000"/>
            </a:xfrm>
            <a:prstGeom prst="rect">
              <a:avLst/>
            </a:prstGeom>
          </p:spPr>
        </p:pic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49E43FBC-B40D-4B85-A0A0-BDDDD0186C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1288" y="425450"/>
            <a:ext cx="620712" cy="152400"/>
          </a:xfrm>
          <a:prstGeom prst="rect">
            <a:avLst/>
          </a:prstGeom>
        </p:spPr>
        <p:txBody>
          <a:bodyPr anchor="ctr"/>
          <a:lstStyle>
            <a:lvl1pPr>
              <a:defRPr sz="974" b="1">
                <a:solidFill>
                  <a:srgbClr val="697A98"/>
                </a:solidFill>
              </a:defRPr>
            </a:lvl1pPr>
          </a:lstStyle>
          <a:p>
            <a:pPr marL="23569">
              <a:spcBef>
                <a:spcPts val="204"/>
              </a:spcBef>
            </a:pPr>
            <a:fld id="{81D60167-4931-47E6-BA6A-407CBD079E47}" type="slidenum">
              <a:rPr lang="ru-RU" smtClean="0"/>
              <a:pPr marL="23569">
                <a:spcBef>
                  <a:spcPts val="204"/>
                </a:spcBef>
              </a:pPr>
              <a:t>14</a:t>
            </a:fld>
            <a:endParaRPr lang="ru-RU" dirty="0"/>
          </a:p>
        </p:txBody>
      </p:sp>
      <p:sp>
        <p:nvSpPr>
          <p:cNvPr id="13" name="Текст 26">
            <a:extLst>
              <a:ext uri="{FF2B5EF4-FFF2-40B4-BE49-F238E27FC236}">
                <a16:creationId xmlns:a16="http://schemas.microsoft.com/office/drawing/2014/main" id="{BA70382D-7034-48B5-BE55-2F8477AC3D64}"/>
              </a:ext>
            </a:extLst>
          </p:cNvPr>
          <p:cNvSpPr txBox="1">
            <a:spLocks/>
          </p:cNvSpPr>
          <p:nvPr/>
        </p:nvSpPr>
        <p:spPr>
          <a:xfrm>
            <a:off x="1066800" y="5560223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4400" b="1" kern="1200" spc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4000" dirty="0">
                <a:solidFill>
                  <a:srgbClr val="15283D"/>
                </a:solidFill>
                <a:latin typeface="+mj-lt"/>
                <a:cs typeface="Arial" panose="020B0604020202020204" pitchFamily="34" charset="0"/>
              </a:rPr>
              <a:t>Спасибо за внимание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6EA4BAA-6510-4278-862A-9EC530994587}"/>
              </a:ext>
            </a:extLst>
          </p:cNvPr>
          <p:cNvSpPr/>
          <p:nvPr/>
        </p:nvSpPr>
        <p:spPr>
          <a:xfrm>
            <a:off x="864000" y="5616000"/>
            <a:ext cx="108000" cy="504000"/>
          </a:xfrm>
          <a:prstGeom prst="rect">
            <a:avLst/>
          </a:prstGeom>
          <a:solidFill>
            <a:srgbClr val="697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rgbClr val="5AC4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0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2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Формирование стоимости строительных ресурсов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87BDA9-9A8A-94F7-85F5-C8B9230A514B}"/>
              </a:ext>
            </a:extLst>
          </p:cNvPr>
          <p:cNvSpPr/>
          <p:nvPr/>
        </p:nvSpPr>
        <p:spPr>
          <a:xfrm>
            <a:off x="648000" y="864000"/>
            <a:ext cx="11232000" cy="360000"/>
          </a:xfrm>
          <a:prstGeom prst="rect">
            <a:avLst/>
          </a:prstGeom>
          <a:solidFill>
            <a:srgbClr val="253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ППРФ 1452 «О мониторинге цен строительных ресурсов»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E97EDFB-5265-4EDF-BE89-DB254FF85596}"/>
              </a:ext>
            </a:extLst>
          </p:cNvPr>
          <p:cNvGrpSpPr/>
          <p:nvPr/>
        </p:nvGrpSpPr>
        <p:grpSpPr>
          <a:xfrm>
            <a:off x="647700" y="1404000"/>
            <a:ext cx="11232000" cy="4068000"/>
            <a:chOff x="647700" y="1620000"/>
            <a:chExt cx="11232000" cy="406800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591BA20E-0864-4B02-9285-065378F4FC06}"/>
                </a:ext>
              </a:extLst>
            </p:cNvPr>
            <p:cNvSpPr/>
            <p:nvPr/>
          </p:nvSpPr>
          <p:spPr>
            <a:xfrm>
              <a:off x="6479700" y="4680000"/>
              <a:ext cx="5400000" cy="1008000"/>
            </a:xfrm>
            <a:prstGeom prst="rect">
              <a:avLst/>
            </a:prstGeom>
            <a:gradFill>
              <a:gsLst>
                <a:gs pos="0">
                  <a:srgbClr val="253B7B">
                    <a:alpha val="10000"/>
                  </a:srgbClr>
                </a:gs>
                <a:gs pos="100000">
                  <a:srgbClr val="FF5050">
                    <a:alpha val="10000"/>
                  </a:srgbClr>
                </a:gs>
              </a:gsLst>
              <a:lin ang="19800000" scaled="0"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108000" rtlCol="0" anchor="t"/>
            <a:lstStyle/>
            <a:p>
              <a:pPr algn="ctr"/>
              <a:r>
                <a:rPr lang="ru-RU" sz="1600" b="1" dirty="0">
                  <a:solidFill>
                    <a:srgbClr val="253B7B"/>
                  </a:solidFill>
                  <a:latin typeface="+mj-lt"/>
                </a:rPr>
                <a:t>Источники: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D79C66C-8F89-A152-E5D3-BFA4BD6F6E75}"/>
                </a:ext>
              </a:extLst>
            </p:cNvPr>
            <p:cNvSpPr/>
            <p:nvPr/>
          </p:nvSpPr>
          <p:spPr>
            <a:xfrm>
              <a:off x="647700" y="1620000"/>
              <a:ext cx="5400000" cy="576000"/>
            </a:xfrm>
            <a:prstGeom prst="rect">
              <a:avLst/>
            </a:prstGeom>
            <a:solidFill>
              <a:srgbClr val="253B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</a:rPr>
                <a:t>Сметные цены </a:t>
              </a:r>
              <a:endParaRPr lang="ru-RU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7B171D81-91F9-42ED-952D-588B24758AD3}"/>
                </a:ext>
              </a:extLst>
            </p:cNvPr>
            <p:cNvSpPr/>
            <p:nvPr/>
          </p:nvSpPr>
          <p:spPr>
            <a:xfrm>
              <a:off x="6479700" y="1620000"/>
              <a:ext cx="5400000" cy="576000"/>
            </a:xfrm>
            <a:prstGeom prst="rect">
              <a:avLst/>
            </a:prstGeom>
            <a:solidFill>
              <a:srgbClr val="253B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+mj-lt"/>
                </a:rPr>
                <a:t>Индексы по ГОСР</a:t>
              </a:r>
              <a:endParaRPr lang="ru-RU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2FDAD72-E346-453F-6BA8-96812AC4D5D2}"/>
                </a:ext>
              </a:extLst>
            </p:cNvPr>
            <p:cNvSpPr/>
            <p:nvPr/>
          </p:nvSpPr>
          <p:spPr>
            <a:xfrm>
              <a:off x="647700" y="2376000"/>
              <a:ext cx="5400000" cy="50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+mj-lt"/>
                </a:rPr>
                <a:t>Методика определения сметных цен строительных ресурсов (904/</a:t>
              </a:r>
              <a:r>
                <a:rPr lang="ru-RU" sz="1300" b="1" dirty="0" err="1">
                  <a:solidFill>
                    <a:schemeClr val="bg1"/>
                  </a:solidFill>
                  <a:latin typeface="+mj-lt"/>
                </a:rPr>
                <a:t>пр</a:t>
              </a:r>
              <a:r>
                <a:rPr lang="ru-RU" sz="1300" b="1" dirty="0">
                  <a:solidFill>
                    <a:schemeClr val="bg1"/>
                  </a:solidFill>
                  <a:latin typeface="+mj-lt"/>
                </a:rPr>
                <a:t>)</a:t>
              </a:r>
              <a:endParaRPr lang="ru-RU" sz="1300" b="1" u="sng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436CB6E-644B-D8DC-E141-046548FB4BB1}"/>
                </a:ext>
              </a:extLst>
            </p:cNvPr>
            <p:cNvSpPr/>
            <p:nvPr/>
          </p:nvSpPr>
          <p:spPr>
            <a:xfrm>
              <a:off x="6479700" y="2376000"/>
              <a:ext cx="5400000" cy="50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+mj-lt"/>
                </a:rPr>
                <a:t>Методика расчета индексов изменения сметной стоимости (326/</a:t>
              </a:r>
              <a:r>
                <a:rPr lang="ru-RU" sz="1300" b="1" dirty="0" err="1">
                  <a:solidFill>
                    <a:schemeClr val="bg1"/>
                  </a:solidFill>
                  <a:latin typeface="+mj-lt"/>
                </a:rPr>
                <a:t>пр</a:t>
              </a:r>
              <a:r>
                <a:rPr lang="ru-RU" sz="1300" b="1" dirty="0">
                  <a:solidFill>
                    <a:schemeClr val="bg1"/>
                  </a:solidFill>
                  <a:latin typeface="+mj-lt"/>
                </a:rPr>
                <a:t>)</a:t>
              </a:r>
              <a:endParaRPr lang="ru-RU" sz="1300" u="sng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3BF95BDC-199A-4426-9733-C9C02A3ECAC5}"/>
                </a:ext>
              </a:extLst>
            </p:cNvPr>
            <p:cNvSpPr/>
            <p:nvPr/>
          </p:nvSpPr>
          <p:spPr>
            <a:xfrm>
              <a:off x="647700" y="3060000"/>
              <a:ext cx="5400000" cy="1440000"/>
            </a:xfrm>
            <a:prstGeom prst="rect">
              <a:avLst/>
            </a:pr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pPr marL="0" lvl="1" algn="ctr">
                <a:spcBef>
                  <a:spcPts val="600"/>
                </a:spcBef>
                <a:spcAft>
                  <a:spcPts val="1200"/>
                </a:spcAft>
                <a:buClr>
                  <a:srgbClr val="253B7B"/>
                </a:buClr>
                <a:buSzPct val="100000"/>
              </a:pPr>
              <a:r>
                <a:rPr lang="ru-RU" sz="1300" dirty="0">
                  <a:solidFill>
                    <a:srgbClr val="253B7B"/>
                  </a:solidFill>
                </a:rPr>
                <a:t>Агрегированная отпускная цена – </a:t>
              </a:r>
              <a:r>
                <a:rPr lang="ru-RU" sz="1300" b="1" dirty="0">
                  <a:solidFill>
                    <a:srgbClr val="253B7B"/>
                  </a:solidFill>
                </a:rPr>
                <a:t>взвешенное </a:t>
              </a:r>
              <a:r>
                <a:rPr lang="ru-RU" sz="1300" dirty="0">
                  <a:solidFill>
                    <a:srgbClr val="253B7B"/>
                  </a:solidFill>
                </a:rPr>
                <a:t>значение </a:t>
              </a:r>
              <a:r>
                <a:rPr lang="ru-RU" sz="1300" b="1" dirty="0">
                  <a:solidFill>
                    <a:srgbClr val="253B7B"/>
                  </a:solidFill>
                </a:rPr>
                <a:t>с учетом</a:t>
              </a:r>
              <a:r>
                <a:rPr lang="ru-RU" sz="1300" dirty="0">
                  <a:solidFill>
                    <a:srgbClr val="253B7B"/>
                  </a:solidFill>
                </a:rPr>
                <a:t>:</a:t>
              </a:r>
            </a:p>
            <a:p>
              <a:pPr marL="252000" lvl="1" indent="-252000" algn="just">
                <a:spcAft>
                  <a:spcPts val="600"/>
                </a:spcAft>
                <a:buClr>
                  <a:srgbClr val="253B7B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dirty="0">
                  <a:solidFill>
                    <a:srgbClr val="253B7B"/>
                  </a:solidFill>
                </a:rPr>
                <a:t>кол-ва отпускных цен (реализации)</a:t>
              </a:r>
            </a:p>
            <a:p>
              <a:pPr marL="252000" lvl="1" indent="-252000" algn="just">
                <a:spcAft>
                  <a:spcPts val="600"/>
                </a:spcAft>
                <a:buClr>
                  <a:srgbClr val="253B7B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b="1" dirty="0">
                  <a:solidFill>
                    <a:srgbClr val="253B7B"/>
                  </a:solidFill>
                </a:rPr>
                <a:t>фактических объемов </a:t>
              </a:r>
              <a:r>
                <a:rPr lang="ru-RU" sz="1400" dirty="0">
                  <a:solidFill>
                    <a:srgbClr val="253B7B"/>
                  </a:solidFill>
                </a:rPr>
                <a:t>реализации ресурсов</a:t>
              </a:r>
            </a:p>
            <a:p>
              <a:pPr marL="252000" lvl="1" indent="-252000" algn="just">
                <a:spcAft>
                  <a:spcPts val="600"/>
                </a:spcAft>
                <a:buClr>
                  <a:srgbClr val="253B7B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dirty="0">
                  <a:solidFill>
                    <a:srgbClr val="253B7B"/>
                  </a:solidFill>
                </a:rPr>
                <a:t>кол-ва источников информации</a:t>
              </a:r>
            </a:p>
            <a:p>
              <a:pPr marL="324000" lvl="1" indent="-324000" algn="just">
                <a:spcBef>
                  <a:spcPts val="600"/>
                </a:spcBef>
                <a:spcAft>
                  <a:spcPts val="1200"/>
                </a:spcAft>
                <a:buClr>
                  <a:srgbClr val="253B7B"/>
                </a:buClr>
                <a:buSzPct val="100000"/>
                <a:buFont typeface="Wingdings" panose="05000000000000000000" pitchFamily="2" charset="2"/>
                <a:buChar char="§"/>
              </a:pPr>
              <a:endParaRPr lang="ru-RU" sz="1400" dirty="0">
                <a:solidFill>
                  <a:srgbClr val="253B7B"/>
                </a:solidFill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5EDF4D3-FA26-425C-B9C5-C9DB12CA36BB}"/>
                </a:ext>
              </a:extLst>
            </p:cNvPr>
            <p:cNvSpPr/>
            <p:nvPr/>
          </p:nvSpPr>
          <p:spPr>
            <a:xfrm>
              <a:off x="6479700" y="3060000"/>
              <a:ext cx="5400000" cy="1440000"/>
            </a:xfrm>
            <a:prstGeom prst="rect">
              <a:avLst/>
            </a:pr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pPr marL="0" lvl="1" algn="ctr">
                <a:spcBef>
                  <a:spcPts val="600"/>
                </a:spcBef>
                <a:spcAft>
                  <a:spcPts val="1200"/>
                </a:spcAft>
                <a:buClr>
                  <a:srgbClr val="253B7B"/>
                </a:buClr>
                <a:buSzPct val="100000"/>
              </a:pPr>
              <a:r>
                <a:rPr lang="ru-RU" sz="1300" dirty="0">
                  <a:solidFill>
                    <a:srgbClr val="253B7B"/>
                  </a:solidFill>
                </a:rPr>
                <a:t>Стоимость в текущем уровне цен для расчета индекса определяется:</a:t>
              </a:r>
            </a:p>
            <a:p>
              <a:pPr marL="252000" lvl="1" indent="-252000" algn="just">
                <a:spcAft>
                  <a:spcPts val="600"/>
                </a:spcAft>
                <a:buClr>
                  <a:srgbClr val="253B7B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ru-RU" sz="1400" dirty="0">
                  <a:solidFill>
                    <a:srgbClr val="253B7B"/>
                  </a:solidFill>
                </a:rPr>
                <a:t>путем выбора </a:t>
              </a:r>
              <a:r>
                <a:rPr lang="ru-RU" sz="1400" b="1" dirty="0">
                  <a:solidFill>
                    <a:srgbClr val="253B7B"/>
                  </a:solidFill>
                </a:rPr>
                <a:t>минимальной</a:t>
              </a:r>
              <a:r>
                <a:rPr lang="ru-RU" sz="1400" dirty="0">
                  <a:solidFill>
                    <a:srgbClr val="253B7B"/>
                  </a:solidFill>
                </a:rPr>
                <a:t> отпускной цены из 3-х предложений</a:t>
              </a:r>
            </a:p>
            <a:p>
              <a:pPr marL="0" lvl="1" algn="just">
                <a:spcBef>
                  <a:spcPts val="600"/>
                </a:spcBef>
                <a:spcAft>
                  <a:spcPts val="1200"/>
                </a:spcAft>
                <a:buClr>
                  <a:srgbClr val="253B7B"/>
                </a:buClr>
                <a:buSzPct val="100000"/>
              </a:pPr>
              <a:endParaRPr lang="ru-RU" sz="1400" dirty="0">
                <a:solidFill>
                  <a:srgbClr val="253B7B"/>
                </a:solidFill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0923FEB-CDC6-4AF9-9DC7-F4BF69719256}"/>
                </a:ext>
              </a:extLst>
            </p:cNvPr>
            <p:cNvSpPr/>
            <p:nvPr/>
          </p:nvSpPr>
          <p:spPr>
            <a:xfrm>
              <a:off x="647700" y="4680000"/>
              <a:ext cx="5400000" cy="1008000"/>
            </a:xfrm>
            <a:prstGeom prst="rect">
              <a:avLst/>
            </a:prstGeom>
            <a:gradFill>
              <a:gsLst>
                <a:gs pos="0">
                  <a:srgbClr val="253B7B">
                    <a:alpha val="10000"/>
                  </a:srgbClr>
                </a:gs>
                <a:gs pos="100000">
                  <a:srgbClr val="FF5050">
                    <a:alpha val="10000"/>
                  </a:srgbClr>
                </a:gs>
              </a:gsLst>
              <a:lin ang="19800000" scaled="0"/>
            </a:gra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108000" rtlCol="0" anchor="t"/>
            <a:lstStyle/>
            <a:p>
              <a:pPr algn="ctr"/>
              <a:r>
                <a:rPr lang="ru-RU" sz="1600" b="1" dirty="0">
                  <a:solidFill>
                    <a:srgbClr val="253B7B"/>
                  </a:solidFill>
                  <a:latin typeface="+mj-lt"/>
                </a:rPr>
                <a:t>Источники:</a:t>
              </a:r>
              <a:endParaRPr lang="ru-RU" sz="1600" dirty="0">
                <a:solidFill>
                  <a:srgbClr val="253B7B"/>
                </a:solidFill>
                <a:latin typeface="+mj-lt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EF2401A4-E35C-45BC-B688-72CC2ED8829C}"/>
                </a:ext>
              </a:extLst>
            </p:cNvPr>
            <p:cNvCxnSpPr>
              <a:stCxn id="31" idx="2"/>
              <a:endCxn id="4" idx="0"/>
            </p:cNvCxnSpPr>
            <p:nvPr/>
          </p:nvCxnSpPr>
          <p:spPr>
            <a:xfrm>
              <a:off x="3347700" y="2196000"/>
              <a:ext cx="0" cy="18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5F197B5F-9209-472C-B217-E76EF6662381}"/>
                </a:ext>
              </a:extLst>
            </p:cNvPr>
            <p:cNvCxnSpPr>
              <a:stCxn id="4" idx="2"/>
              <a:endCxn id="33" idx="0"/>
            </p:cNvCxnSpPr>
            <p:nvPr/>
          </p:nvCxnSpPr>
          <p:spPr>
            <a:xfrm>
              <a:off x="3347700" y="2880000"/>
              <a:ext cx="0" cy="1800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09871D04-F614-4684-B9BE-36B1C2CE801A}"/>
                </a:ext>
              </a:extLst>
            </p:cNvPr>
            <p:cNvCxnSpPr>
              <a:stCxn id="2" idx="2"/>
              <a:endCxn id="5" idx="0"/>
            </p:cNvCxnSpPr>
            <p:nvPr/>
          </p:nvCxnSpPr>
          <p:spPr>
            <a:xfrm>
              <a:off x="9179700" y="2196000"/>
              <a:ext cx="0" cy="1800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9B22634-E103-431F-8CB8-CDC8E7495217}"/>
                </a:ext>
              </a:extLst>
            </p:cNvPr>
            <p:cNvCxnSpPr>
              <a:stCxn id="5" idx="2"/>
              <a:endCxn id="34" idx="0"/>
            </p:cNvCxnSpPr>
            <p:nvPr/>
          </p:nvCxnSpPr>
          <p:spPr>
            <a:xfrm>
              <a:off x="9179700" y="2880000"/>
              <a:ext cx="0" cy="180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0C6A115-D395-4B00-A1A3-CC94B0954A16}"/>
                </a:ext>
              </a:extLst>
            </p:cNvPr>
            <p:cNvSpPr/>
            <p:nvPr/>
          </p:nvSpPr>
          <p:spPr>
            <a:xfrm>
              <a:off x="647700" y="5004000"/>
              <a:ext cx="5400000" cy="576000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Ins="288000" numCol="2" spcCol="180000" rtlCol="0" anchor="ctr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rgbClr val="253B7B"/>
                  </a:solidFill>
                  <a:latin typeface="+mj-lt"/>
                </a:rPr>
                <a:t>Производители, поставщики торговые дома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rgbClr val="253B7B"/>
                  </a:solidFill>
                  <a:latin typeface="+mj-lt"/>
                </a:rPr>
                <a:t>импортеры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rgbClr val="253B7B"/>
                  </a:solidFill>
                  <a:latin typeface="+mj-lt"/>
                </a:rPr>
                <a:t>субъекты РФ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6883CD7-AF64-4351-8EED-F2C51FB2DADF}"/>
                </a:ext>
              </a:extLst>
            </p:cNvPr>
            <p:cNvSpPr/>
            <p:nvPr/>
          </p:nvSpPr>
          <p:spPr>
            <a:xfrm>
              <a:off x="6479700" y="5004000"/>
              <a:ext cx="5400000" cy="576000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rIns="288000" numCol="2" spcCol="180000" rtlCol="0" anchor="ctr"/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dirty="0">
                  <a:solidFill>
                    <a:srgbClr val="253B7B"/>
                  </a:solidFill>
                  <a:latin typeface="+mj-lt"/>
                </a:rPr>
                <a:t>Субъекты РФ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b="1" dirty="0">
                  <a:solidFill>
                    <a:srgbClr val="253B7B"/>
                  </a:solidFill>
                  <a:latin typeface="+mj-lt"/>
                </a:rPr>
                <a:t>ФОИВ – Росавтодор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ru-RU" sz="1300" dirty="0">
                <a:solidFill>
                  <a:srgbClr val="253B7B"/>
                </a:solidFill>
                <a:latin typeface="+mj-lt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300" b="1" dirty="0">
                  <a:solidFill>
                    <a:srgbClr val="253B7B"/>
                  </a:solidFill>
                  <a:latin typeface="+mj-lt"/>
                </a:rPr>
                <a:t>ФАУ «РОСДОРНИИ»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EB712BD4-5C58-4F9C-9B97-60B2CAD58EA0}"/>
                </a:ext>
              </a:extLst>
            </p:cNvPr>
            <p:cNvCxnSpPr>
              <a:cxnSpLocks/>
            </p:cNvCxnSpPr>
            <p:nvPr/>
          </p:nvCxnSpPr>
          <p:spPr>
            <a:xfrm>
              <a:off x="8748000" y="5400000"/>
              <a:ext cx="360000" cy="0"/>
            </a:xfrm>
            <a:prstGeom prst="straightConnector1">
              <a:avLst/>
            </a:prstGeom>
            <a:ln w="25400">
              <a:solidFill>
                <a:srgbClr val="253B7B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43C5D021-A36B-4FC7-81E3-4C9764DF31D9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" y="3060000"/>
              <a:ext cx="5400000" cy="0"/>
            </a:xfrm>
            <a:prstGeom prst="line">
              <a:avLst/>
            </a:prstGeom>
            <a:ln w="12700">
              <a:solidFill>
                <a:srgbClr val="253B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46D40B63-EF1B-4DA7-B718-F412794FC687}"/>
                </a:ext>
              </a:extLst>
            </p:cNvPr>
            <p:cNvCxnSpPr>
              <a:cxnSpLocks/>
            </p:cNvCxnSpPr>
            <p:nvPr/>
          </p:nvCxnSpPr>
          <p:spPr>
            <a:xfrm>
              <a:off x="6477716" y="3055375"/>
              <a:ext cx="5400000" cy="0"/>
            </a:xfrm>
            <a:prstGeom prst="line">
              <a:avLst/>
            </a:prstGeom>
            <a:ln w="12700">
              <a:solidFill>
                <a:srgbClr val="253B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7752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287E043-5070-85AF-31B6-2470FF0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9486600" cy="307777"/>
          </a:xfrm>
        </p:spPr>
        <p:txBody>
          <a:bodyPr/>
          <a:lstStyle/>
          <a:p>
            <a:r>
              <a:rPr lang="ru-RU" dirty="0"/>
              <a:t>СПЕЦИАЛИЗИРОВАННЫЕ СТРОИТЕЛЬНЫЕ РЕСУРСЫ</a:t>
            </a: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3</a:t>
            </a:fld>
            <a:endParaRPr lang="ru-RU" dirty="0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2F2FAE7A-6595-D9E7-9D26-01C8A3277B02}"/>
              </a:ext>
            </a:extLst>
          </p:cNvPr>
          <p:cNvSpPr/>
          <p:nvPr/>
        </p:nvSpPr>
        <p:spPr>
          <a:xfrm>
            <a:off x="647999" y="864000"/>
            <a:ext cx="11232000" cy="360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 defTabSz="948706">
              <a:lnSpc>
                <a:spcPts val="1789"/>
              </a:lnSpc>
            </a:pPr>
            <a:r>
              <a:rPr lang="ru-RU" sz="1597" b="1" dirty="0">
                <a:solidFill>
                  <a:schemeClr val="bg1"/>
                </a:solidFill>
                <a:latin typeface="+mj-lt"/>
              </a:rPr>
              <a:t>ДОРОЖНОЕ СТРОИТЕЛЬСТВО 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3A41E0C5-C76C-49CC-0A34-3F6BBEA91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47078"/>
              </p:ext>
            </p:extLst>
          </p:nvPr>
        </p:nvGraphicFramePr>
        <p:xfrm>
          <a:off x="8351999" y="1404000"/>
          <a:ext cx="3528000" cy="428771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ВКЛЮЧАЯ</a:t>
                      </a:r>
                      <a:r>
                        <a:rPr lang="en-US" sz="14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21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МАШИНУ И МЕХАНИЗМ</a:t>
                      </a:r>
                      <a:endParaRPr lang="ru-RU" sz="14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3603719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Бульдозеры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Экскаваторы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Краны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Асфальтоукладчики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Перегружатели 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Катки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Автобетоносмесители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Тракторы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Компрессоры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Установки копровые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Машины поливомоечные</a:t>
                      </a:r>
                      <a:endParaRPr lang="ru-RU" sz="1400" dirty="0">
                        <a:solidFill>
                          <a:srgbClr val="253B7B"/>
                        </a:solidFill>
                        <a:latin typeface="+mj-lt"/>
                      </a:endParaRPr>
                    </a:p>
                  </a:txBody>
                  <a:tcPr marL="143733" marR="143733" marT="143733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1A64A5CD-E02F-6A67-56AD-CBAAB6B8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007842"/>
              </p:ext>
            </p:extLst>
          </p:nvPr>
        </p:nvGraphicFramePr>
        <p:xfrm>
          <a:off x="683489" y="1404000"/>
          <a:ext cx="3528000" cy="4968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Приказ Минстроя России от 06.10.2023 № 725/</a:t>
                      </a:r>
                      <a:r>
                        <a:rPr lang="ru-RU" sz="14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пр</a:t>
                      </a: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 (ред. от  24.06.2024)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862387"/>
                  </a:ext>
                </a:extLst>
              </a:tr>
              <a:tr h="4248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Асфальтобетонные смеси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Щебеночно-песчаные смеси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Щебень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Песок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Битум и вяжущее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Материалы для дорожной разметки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Ограждения дорожные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Шумозащитные экраны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Знаки дорожные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Светофоры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 err="1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Геосинтетические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 материалы</a:t>
                      </a:r>
                    </a:p>
                  </a:txBody>
                  <a:tcPr marL="143733" marR="143733" marT="143733" marB="718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F46D2291-E786-FDA9-BBE5-8F7BB4303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968892"/>
              </p:ext>
            </p:extLst>
          </p:nvPr>
        </p:nvGraphicFramePr>
        <p:xfrm>
          <a:off x="4492422" y="1404000"/>
          <a:ext cx="3528000" cy="4968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97</a:t>
                      </a:r>
                      <a:r>
                        <a:rPr lang="ru-RU" sz="14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СПЕЦИАЛИЗИРОВАННЫХ СТРОИТЕЛЬНЫХ РЕСУРСА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4248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Смеси бетонные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Балки и пролетные строения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Плиты железобетонные</a:t>
                      </a:r>
                    </a:p>
                    <a:p>
                      <a:pPr marL="171450" marR="0" lvl="0" indent="-171450" algn="l" defTabSz="8100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Деформационные швы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Трубы гофрированные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Опоры силовые/</a:t>
                      </a:r>
                      <a:r>
                        <a:rPr lang="ru-RU" sz="1400" dirty="0" err="1">
                          <a:solidFill>
                            <a:srgbClr val="253B7B"/>
                          </a:solidFill>
                          <a:latin typeface="+mj-lt"/>
                        </a:rPr>
                        <a:t>несиловые</a:t>
                      </a:r>
                      <a:endParaRPr lang="ru-RU" sz="1400" dirty="0">
                        <a:solidFill>
                          <a:srgbClr val="253B7B"/>
                        </a:solidFill>
                        <a:latin typeface="+mj-lt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Профили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Сталь арматурная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Сваи мостовые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Сварные конструкции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Болты высокопрочные</a:t>
                      </a:r>
                      <a:endParaRPr lang="ru-RU" sz="1400" dirty="0">
                        <a:solidFill>
                          <a:srgbClr val="253B7B"/>
                        </a:solidFill>
                        <a:latin typeface="+mj-lt"/>
                      </a:endParaRPr>
                    </a:p>
                  </a:txBody>
                  <a:tcPr marL="143733" marR="143733" marT="143733" marB="718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25B9B32B-6876-9231-34D6-FF5AA0D14D43}"/>
              </a:ext>
            </a:extLst>
          </p:cNvPr>
          <p:cNvSpPr/>
          <p:nvPr/>
        </p:nvSpPr>
        <p:spPr>
          <a:xfrm>
            <a:off x="8351999" y="5940800"/>
            <a:ext cx="3528000" cy="4312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>
              <a:alpha val="10000"/>
            </a:srgbClr>
          </a:solidFill>
          <a:ln w="254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marL="285207" indent="-285207">
              <a:buFont typeface="Wingdings" panose="05000000000000000000" pitchFamily="2" charset="2"/>
              <a:buChar char="§"/>
            </a:pPr>
            <a:r>
              <a:rPr lang="ru-RU" sz="1397" dirty="0">
                <a:solidFill>
                  <a:srgbClr val="253B7B"/>
                </a:solidFill>
                <a:latin typeface="+mj-lt"/>
                <a:ea typeface="Times New Roman" panose="02020603050405020304" pitchFamily="18" charset="0"/>
              </a:rPr>
              <a:t>Горюче-смазочные</a:t>
            </a:r>
            <a:r>
              <a:rPr lang="en-US" sz="1397" dirty="0">
                <a:solidFill>
                  <a:srgbClr val="253B7B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397" dirty="0">
                <a:solidFill>
                  <a:srgbClr val="253B7B"/>
                </a:solidFill>
                <a:latin typeface="+mj-lt"/>
                <a:ea typeface="Times New Roman" panose="02020603050405020304" pitchFamily="18" charset="0"/>
              </a:rPr>
              <a:t>материалы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7CE84A-1299-CA26-6E17-C2353D99F29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6166" y="5726426"/>
            <a:ext cx="179667" cy="1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4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НАПОЛНЕНИЕ ФГИС ЦС</a:t>
            </a: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D1535773-3570-1BF9-1330-E60D293F4362}"/>
              </a:ext>
            </a:extLst>
          </p:cNvPr>
          <p:cNvSpPr/>
          <p:nvPr/>
        </p:nvSpPr>
        <p:spPr>
          <a:xfrm>
            <a:off x="647999" y="864000"/>
            <a:ext cx="11232000" cy="360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 defTabSz="948706">
              <a:lnSpc>
                <a:spcPts val="1789"/>
              </a:lnSpc>
            </a:pPr>
            <a:r>
              <a:rPr lang="ru-RU" sz="1597" b="1" dirty="0">
                <a:solidFill>
                  <a:schemeClr val="bg1"/>
                </a:solidFill>
                <a:latin typeface="+mj-lt"/>
              </a:rPr>
              <a:t>Для специализированных строительных ресурсов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2B79AFB2-E45E-BD02-D707-B9F87EB557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616065"/>
              </p:ext>
            </p:extLst>
          </p:nvPr>
        </p:nvGraphicFramePr>
        <p:xfrm>
          <a:off x="647700" y="1404000"/>
          <a:ext cx="112320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241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5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ИНДЕКСЫ ПО ГОСР</a:t>
            </a: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D1535773-3570-1BF9-1330-E60D293F4362}"/>
              </a:ext>
            </a:extLst>
          </p:cNvPr>
          <p:cNvSpPr/>
          <p:nvPr/>
        </p:nvSpPr>
        <p:spPr>
          <a:xfrm>
            <a:off x="647999" y="864000"/>
            <a:ext cx="11232000" cy="360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 defTabSz="948706">
              <a:lnSpc>
                <a:spcPts val="1789"/>
              </a:lnSpc>
            </a:pPr>
            <a:r>
              <a:rPr lang="ru-RU" sz="1597" b="1" dirty="0">
                <a:solidFill>
                  <a:schemeClr val="bg1"/>
                </a:solidFill>
                <a:latin typeface="+mj-lt"/>
              </a:rPr>
              <a:t>Средние значения по 85 субъектам Российской Федерации 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11C5275D-0E1A-228C-BB58-A7494B024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763894"/>
              </p:ext>
            </p:extLst>
          </p:nvPr>
        </p:nvGraphicFramePr>
        <p:xfrm>
          <a:off x="648000" y="1404000"/>
          <a:ext cx="11232000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897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287E043-5070-85AF-31B6-2470FF0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9486600" cy="307777"/>
          </a:xfrm>
        </p:spPr>
        <p:txBody>
          <a:bodyPr/>
          <a:lstStyle/>
          <a:p>
            <a:r>
              <a:rPr lang="ru-RU" dirty="0"/>
              <a:t>Недостаточное КОЛИЧЕСТВО ДАННЫХ </a:t>
            </a: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6</a:t>
            </a:fld>
            <a:endParaRPr lang="ru-RU" dirty="0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3A41E0C5-C76C-49CC-0A34-3F6BBEA91E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54271"/>
              </p:ext>
            </p:extLst>
          </p:nvPr>
        </p:nvGraphicFramePr>
        <p:xfrm>
          <a:off x="8351999" y="864000"/>
          <a:ext cx="3528000" cy="1512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Смеси бетонные</a:t>
                      </a:r>
                      <a:endParaRPr lang="ru-RU" sz="1400" b="1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Класс В7,5 (М100)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Класс В15 (М200)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Класс В35 (М450)</a:t>
                      </a:r>
                    </a:p>
                  </a:txBody>
                  <a:tcPr marL="143733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1A64A5CD-E02F-6A67-56AD-CBAAB6B86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591766"/>
              </p:ext>
            </p:extLst>
          </p:nvPr>
        </p:nvGraphicFramePr>
        <p:xfrm>
          <a:off x="683489" y="864000"/>
          <a:ext cx="3528000" cy="5256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Асфальтобетонные смеси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862387"/>
                  </a:ext>
                </a:extLst>
              </a:tr>
              <a:tr h="4824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SP 22, 32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 16 ВТ на БНД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 22 НТ на БНД, на ПБВ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 32 ОТ на БНД, на ПБВ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 22 НТ на PG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А 32 ОТ на PG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ЩМА – 16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SMA - 16</a:t>
                      </a:r>
                    </a:p>
                  </a:txBody>
                  <a:tcPr marL="143733" marR="143733" marT="143733" marB="718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F46D2291-E786-FDA9-BBE5-8F7BB43039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611540"/>
              </p:ext>
            </p:extLst>
          </p:nvPr>
        </p:nvGraphicFramePr>
        <p:xfrm>
          <a:off x="4492422" y="864000"/>
          <a:ext cx="3528000" cy="5256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Щебень</a:t>
                      </a:r>
                      <a:endParaRPr lang="ru-RU" sz="1400" b="0" i="0" u="none" strike="noStrike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4824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Из плотных горных пород для строительных работ М 600, фр. 5(3) – 10 мм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Из плотных горных пород для строительных работ М 1000 -1200, фр. 40 – 80(70) мм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Из гравия для строительных работ М 800, фр. 10 – 20 мм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Из плотных горных пород для дорожного строительства М 1200, фр. 31,5 – 63 мм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solidFill>
                            <a:srgbClr val="253B7B"/>
                          </a:solidFill>
                          <a:latin typeface="+mj-lt"/>
                        </a:rPr>
                        <a:t>Из гравия для дорожного строительства М 800, фр. 8 – 16 мм, 16 - 31,5 мм</a:t>
                      </a:r>
                    </a:p>
                  </a:txBody>
                  <a:tcPr marL="143733" marR="143733" marT="72000" marB="7186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F498623-0ED1-4970-B1A9-241D76551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2763"/>
              </p:ext>
            </p:extLst>
          </p:nvPr>
        </p:nvGraphicFramePr>
        <p:xfrm>
          <a:off x="8351999" y="2664000"/>
          <a:ext cx="3528000" cy="2124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Песок природный</a:t>
                      </a:r>
                      <a:endParaRPr lang="ru-RU" sz="14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Для дорожного строительства, II класс, мелкий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Для дорожного строительства, II класс, очень мелкий, квадратные сита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Для дорожного строительства, II класс, средний, квадратные сита</a:t>
                      </a:r>
                    </a:p>
                  </a:txBody>
                  <a:tcPr marL="143733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790925-BF67-8151-0715-B850F4E18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906174"/>
              </p:ext>
            </p:extLst>
          </p:nvPr>
        </p:nvGraphicFramePr>
        <p:xfrm>
          <a:off x="8351999" y="5076000"/>
          <a:ext cx="3528000" cy="1080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Щебеночно – песчаная смесь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3503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М 600 - 1200, номер смеси С4, фр. 0 – 80 мм</a:t>
                      </a:r>
                    </a:p>
                  </a:txBody>
                  <a:tcPr marL="143733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65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287E043-5070-85AF-31B6-2470FF0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288000"/>
            <a:ext cx="9486600" cy="307777"/>
          </a:xfrm>
        </p:spPr>
        <p:txBody>
          <a:bodyPr/>
          <a:lstStyle/>
          <a:p>
            <a:r>
              <a:rPr lang="ru-RU" dirty="0"/>
              <a:t>ДАННЫЕ ФГИС ЦС В III КВАРТАЛЕ 2024 ГОДА </a:t>
            </a: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7</a:t>
            </a:fld>
            <a:endParaRPr lang="ru-RU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A9F6F086-5584-3D09-8158-166B74FD2287}"/>
              </a:ext>
            </a:extLst>
          </p:cNvPr>
          <p:cNvSpPr/>
          <p:nvPr/>
        </p:nvSpPr>
        <p:spPr>
          <a:xfrm>
            <a:off x="647999" y="864000"/>
            <a:ext cx="11232000" cy="360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 defTabSz="948706">
              <a:lnSpc>
                <a:spcPts val="1789"/>
              </a:lnSpc>
            </a:pPr>
            <a:r>
              <a:rPr lang="ru-RU" sz="1597" b="1" dirty="0">
                <a:solidFill>
                  <a:schemeClr val="bg1"/>
                </a:solidFill>
                <a:latin typeface="+mj-lt"/>
              </a:rPr>
              <a:t>Отклонения по результатам сопоставления данных ФАУ «РОСДОРНИИ» с данными ФГИС ЦС: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FA66A98-B1FC-F2BF-5199-2CBE7C0B6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70382"/>
              </p:ext>
            </p:extLst>
          </p:nvPr>
        </p:nvGraphicFramePr>
        <p:xfrm>
          <a:off x="648000" y="1404000"/>
          <a:ext cx="11232000" cy="3204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5616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  <a:gridCol w="5616000">
                  <a:extLst>
                    <a:ext uri="{9D8B030D-6E8A-4147-A177-3AD203B41FA5}">
                      <a16:colId xmlns:a16="http://schemas.microsoft.com/office/drawing/2014/main" val="2645337497"/>
                    </a:ext>
                  </a:extLst>
                </a:gridCol>
              </a:tblGrid>
              <a:tr h="432000">
                <a:tc gridSpan="2"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+mn-cs"/>
                        </a:rPr>
                        <a:t>СВЫШЕ 50 %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b="1" i="0" u="none" strike="noStrike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862387"/>
                  </a:ext>
                </a:extLst>
              </a:tr>
              <a:tr h="2772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Форма штучная из термопластика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Панель акустическая </a:t>
                      </a:r>
                      <a:r>
                        <a:rPr lang="ru-RU" sz="1400" kern="1200" dirty="0" err="1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отражающепоглощающая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Стойка акустического экрана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 err="1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Геополотно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 нетканое полиэфирное, </a:t>
                      </a:r>
                      <a:r>
                        <a:rPr lang="ru-RU" sz="1400" kern="1200" dirty="0" err="1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иглопробивное</a:t>
                      </a:r>
                      <a:endParaRPr lang="ru-RU" sz="1400" kern="1200" dirty="0">
                        <a:solidFill>
                          <a:srgbClr val="253B7B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Болты стальные высокопрочные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ЩПС М 600, С4, фр. 0 – 80 мм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ЩПС М 1200, С4, фр. 0 – 80 мм</a:t>
                      </a:r>
                    </a:p>
                  </a:txBody>
                  <a:tcPr marL="612000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Щебень М 600, фр. 5(3) – 10 мм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Щебень М 1200, фр. 40 – 80(70) мм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Щебень М 800, фр. 10 – 20 мм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Песок природный, </a:t>
                      </a:r>
                      <a:r>
                        <a:rPr lang="en-US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 класс, мелкий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Песок природный, </a:t>
                      </a:r>
                      <a:r>
                        <a:rPr lang="en-US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 класс, очень мелкий</a:t>
                      </a:r>
                    </a:p>
                    <a:p>
                      <a:pPr marL="171450" marR="0" lvl="0" indent="-1714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Песок природный, </a:t>
                      </a:r>
                      <a:r>
                        <a:rPr lang="en-US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n-lt"/>
                          <a:ea typeface="+mn-ea"/>
                          <a:cs typeface="+mn-cs"/>
                        </a:rPr>
                        <a:t> класс, средний</a:t>
                      </a:r>
                    </a:p>
                  </a:txBody>
                  <a:tcPr marL="612000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F6AC7C3-BD33-B794-E27E-44B83BBC0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873732"/>
              </p:ext>
            </p:extLst>
          </p:nvPr>
        </p:nvGraphicFramePr>
        <p:xfrm>
          <a:off x="648000" y="4788000"/>
          <a:ext cx="11232000" cy="11520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1232000">
                  <a:extLst>
                    <a:ext uri="{9D8B030D-6E8A-4147-A177-3AD203B41FA5}">
                      <a16:colId xmlns:a16="http://schemas.microsoft.com/office/drawing/2014/main" val="3840641875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8101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НИЖЕ 50 %</a:t>
                      </a:r>
                    </a:p>
                  </a:txBody>
                  <a:tcPr marL="143733" marR="143733" marT="71867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86238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12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kern="1200" dirty="0">
                          <a:solidFill>
                            <a:srgbClr val="253B7B"/>
                          </a:solidFill>
                          <a:latin typeface="+mj-lt"/>
                          <a:ea typeface="+mn-ea"/>
                          <a:cs typeface="+mn-cs"/>
                        </a:rPr>
                        <a:t>Конструкция многопрофильного деформационного шва с поворотными траверсами и резиновыми V-образными компенсаторами для железобетонных пролетных строений</a:t>
                      </a:r>
                    </a:p>
                  </a:txBody>
                  <a:tcPr marL="143733" marR="143733" marT="72000" marB="71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3B7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6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70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8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Гармонизация ОСНБ и ФСНБ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DA06275D-B3C2-0B82-19AA-ED90E45571A3}"/>
              </a:ext>
            </a:extLst>
          </p:cNvPr>
          <p:cNvSpPr/>
          <p:nvPr/>
        </p:nvSpPr>
        <p:spPr>
          <a:xfrm>
            <a:off x="647999" y="864000"/>
            <a:ext cx="11232000" cy="648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В рамках Плана мероприятий Минтранса России, Минстроя России и ФАУ «Главгосэкспертиза России»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была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проведена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гармонизация ОСНБ с ФСНБ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80FD004-BDEA-AF71-4243-E9CF4E7F74A8}"/>
              </a:ext>
            </a:extLst>
          </p:cNvPr>
          <p:cNvSpPr/>
          <p:nvPr/>
        </p:nvSpPr>
        <p:spPr>
          <a:xfrm>
            <a:off x="647999" y="1692000"/>
            <a:ext cx="11232000" cy="432000"/>
          </a:xfrm>
          <a:custGeom>
            <a:avLst/>
            <a:gdLst>
              <a:gd name="connsiteX0" fmla="*/ 0 w 1519085"/>
              <a:gd name="connsiteY0" fmla="*/ 0 h 463135"/>
              <a:gd name="connsiteX1" fmla="*/ 1519085 w 1519085"/>
              <a:gd name="connsiteY1" fmla="*/ 0 h 463135"/>
              <a:gd name="connsiteX2" fmla="*/ 1519085 w 1519085"/>
              <a:gd name="connsiteY2" fmla="*/ 463135 h 463135"/>
              <a:gd name="connsiteX3" fmla="*/ 0 w 1519085"/>
              <a:gd name="connsiteY3" fmla="*/ 463135 h 463135"/>
              <a:gd name="connsiteX4" fmla="*/ 0 w 1519085"/>
              <a:gd name="connsiteY4" fmla="*/ 0 h 46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085" h="463135">
                <a:moveTo>
                  <a:pt x="0" y="0"/>
                </a:moveTo>
                <a:lnTo>
                  <a:pt x="1519085" y="0"/>
                </a:lnTo>
                <a:lnTo>
                  <a:pt x="1519085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solidFill>
            <a:srgbClr val="253B7B">
              <a:alpha val="1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161029" tIns="4260" rIns="161029" bIns="4260" numCol="1" spcCol="1270" anchor="ctr" anchorCtr="0">
            <a:noAutofit/>
          </a:bodyPr>
          <a:lstStyle/>
          <a:p>
            <a:pPr algn="ctr"/>
            <a:r>
              <a:rPr lang="ru-RU" sz="1600" b="1" dirty="0">
                <a:solidFill>
                  <a:srgbClr val="253B7B"/>
                </a:solidFill>
                <a:latin typeface="+mj-lt"/>
              </a:rPr>
              <a:t>За период гармонизации с 2019 по 2024 год в состав ФСНБ-2022 включено 112 сметных норм:</a:t>
            </a: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068C7A4-8442-9575-DF60-38D1CAB2A3E5}"/>
              </a:ext>
            </a:extLst>
          </p:cNvPr>
          <p:cNvGrpSpPr/>
          <p:nvPr/>
        </p:nvGrpSpPr>
        <p:grpSpPr>
          <a:xfrm>
            <a:off x="646264" y="2232000"/>
            <a:ext cx="11233736" cy="720000"/>
            <a:chOff x="646264" y="2232000"/>
            <a:chExt cx="11233736" cy="720000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169D9399-A8F7-EBC5-B1FD-13438F80D269}"/>
                </a:ext>
              </a:extLst>
            </p:cNvPr>
            <p:cNvSpPr/>
            <p:nvPr/>
          </p:nvSpPr>
          <p:spPr>
            <a:xfrm>
              <a:off x="646264" y="2232000"/>
              <a:ext cx="720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algn="ctr"/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7A43BED-9441-44B7-D187-ECCEF50C896D}"/>
                </a:ext>
              </a:extLst>
            </p:cNvPr>
            <p:cNvSpPr/>
            <p:nvPr/>
          </p:nvSpPr>
          <p:spPr>
            <a:xfrm>
              <a:off x="1476000" y="2232000"/>
              <a:ext cx="10404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marL="266700" lvl="1">
                <a:spcAft>
                  <a:spcPts val="1200"/>
                </a:spcAft>
              </a:pP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Сборник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 </a:t>
              </a: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27. Автомобильные дороги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 – </a:t>
              </a: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96 СН 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(27 технологий)</a:t>
              </a: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32D5A2DC-A7EE-6FA0-A9A0-F570E5B87BBE}"/>
                </a:ext>
              </a:extLst>
            </p:cNvPr>
            <p:cNvGrpSpPr/>
            <p:nvPr/>
          </p:nvGrpSpPr>
          <p:grpSpPr>
            <a:xfrm>
              <a:off x="759190" y="2400784"/>
              <a:ext cx="494149" cy="382433"/>
              <a:chOff x="5918200" y="5662613"/>
              <a:chExt cx="361950" cy="247650"/>
            </a:xfrm>
          </p:grpSpPr>
          <p:sp>
            <p:nvSpPr>
              <p:cNvPr id="35" name="Line 871">
                <a:extLst>
                  <a:ext uri="{FF2B5EF4-FFF2-40B4-BE49-F238E27FC236}">
                    <a16:creationId xmlns:a16="http://schemas.microsoft.com/office/drawing/2014/main" id="{A1438930-C3DC-28CA-5570-35A32ACFD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1575" y="5761038"/>
                <a:ext cx="0" cy="10953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36" name="Line 872">
                <a:extLst>
                  <a:ext uri="{FF2B5EF4-FFF2-40B4-BE49-F238E27FC236}">
                    <a16:creationId xmlns:a16="http://schemas.microsoft.com/office/drawing/2014/main" id="{D195A1BB-E54C-1754-191D-BF22D6E9B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9175" y="5815013"/>
                <a:ext cx="0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37" name="Line 873">
                <a:extLst>
                  <a:ext uri="{FF2B5EF4-FFF2-40B4-BE49-F238E27FC236}">
                    <a16:creationId xmlns:a16="http://schemas.microsoft.com/office/drawing/2014/main" id="{03251B3D-91B2-4375-376C-FD8962441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9175" y="5761038"/>
                <a:ext cx="0" cy="2381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38" name="Line 874">
                <a:extLst>
                  <a:ext uri="{FF2B5EF4-FFF2-40B4-BE49-F238E27FC236}">
                    <a16:creationId xmlns:a16="http://schemas.microsoft.com/office/drawing/2014/main" id="{E55F5903-190E-7CE1-3B94-6264A2788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54738" y="5726113"/>
                <a:ext cx="125412" cy="1841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39" name="Line 875">
                <a:extLst>
                  <a:ext uri="{FF2B5EF4-FFF2-40B4-BE49-F238E27FC236}">
                    <a16:creationId xmlns:a16="http://schemas.microsoft.com/office/drawing/2014/main" id="{68551EF8-9B81-7C6A-EDF5-013E24CCE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18200" y="5726113"/>
                <a:ext cx="125412" cy="1841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0" name="Line 876">
                <a:extLst>
                  <a:ext uri="{FF2B5EF4-FFF2-40B4-BE49-F238E27FC236}">
                    <a16:creationId xmlns:a16="http://schemas.microsoft.com/office/drawing/2014/main" id="{4D14843C-CDA4-972C-1BEA-03175C0D2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64250" y="5815013"/>
                <a:ext cx="7937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1" name="Line 877">
                <a:extLst>
                  <a:ext uri="{FF2B5EF4-FFF2-40B4-BE49-F238E27FC236}">
                    <a16:creationId xmlns:a16="http://schemas.microsoft.com/office/drawing/2014/main" id="{548951E8-1157-ED3F-5294-0166FBFC5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32500" y="5815013"/>
                <a:ext cx="7937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2" name="Line 878">
                <a:extLst>
                  <a:ext uri="{FF2B5EF4-FFF2-40B4-BE49-F238E27FC236}">
                    <a16:creationId xmlns:a16="http://schemas.microsoft.com/office/drawing/2014/main" id="{2D8E7B35-CA17-95F3-B303-5E234708F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97575" y="5815013"/>
                <a:ext cx="15875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3" name="Line 879">
                <a:extLst>
                  <a:ext uri="{FF2B5EF4-FFF2-40B4-BE49-F238E27FC236}">
                    <a16:creationId xmlns:a16="http://schemas.microsoft.com/office/drawing/2014/main" id="{DAAA34EC-E7C3-5F94-3770-FC0F3C032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9175" y="5870575"/>
                <a:ext cx="0" cy="396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4" name="Freeform 880">
                <a:extLst>
                  <a:ext uri="{FF2B5EF4-FFF2-40B4-BE49-F238E27FC236}">
                    <a16:creationId xmlns:a16="http://schemas.microsoft.com/office/drawing/2014/main" id="{CE272DEA-CE7F-667A-09A9-F9DEB6867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9350" y="5662613"/>
                <a:ext cx="46037" cy="98425"/>
              </a:xfrm>
              <a:custGeom>
                <a:avLst/>
                <a:gdLst>
                  <a:gd name="T0" fmla="*/ 12 w 12"/>
                  <a:gd name="T1" fmla="*/ 23 h 25"/>
                  <a:gd name="T2" fmla="*/ 10 w 12"/>
                  <a:gd name="T3" fmla="*/ 25 h 25"/>
                  <a:gd name="T4" fmla="*/ 6 w 12"/>
                  <a:gd name="T5" fmla="*/ 25 h 25"/>
                  <a:gd name="T6" fmla="*/ 2 w 12"/>
                  <a:gd name="T7" fmla="*/ 25 h 25"/>
                  <a:gd name="T8" fmla="*/ 0 w 12"/>
                  <a:gd name="T9" fmla="*/ 23 h 25"/>
                  <a:gd name="T10" fmla="*/ 0 w 12"/>
                  <a:gd name="T11" fmla="*/ 2 h 25"/>
                  <a:gd name="T12" fmla="*/ 2 w 12"/>
                  <a:gd name="T13" fmla="*/ 0 h 25"/>
                  <a:gd name="T14" fmla="*/ 10 w 12"/>
                  <a:gd name="T15" fmla="*/ 0 h 25"/>
                  <a:gd name="T16" fmla="*/ 12 w 12"/>
                  <a:gd name="T17" fmla="*/ 2 h 25"/>
                  <a:gd name="T18" fmla="*/ 12 w 12"/>
                  <a:gd name="T1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5">
                    <a:moveTo>
                      <a:pt x="12" y="23"/>
                    </a:moveTo>
                    <a:cubicBezTo>
                      <a:pt x="12" y="24"/>
                      <a:pt x="11" y="25"/>
                      <a:pt x="1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25"/>
                      <a:pt x="0" y="24"/>
                      <a:pt x="0" y="2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lnTo>
                      <a:pt x="12" y="23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5" name="Oval 881">
                <a:extLst>
                  <a:ext uri="{FF2B5EF4-FFF2-40B4-BE49-F238E27FC236}">
                    <a16:creationId xmlns:a16="http://schemas.microsoft.com/office/drawing/2014/main" id="{2B0FF23A-EC18-51CB-66E2-6F5D9DD09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8400" y="5681663"/>
                <a:ext cx="7937" cy="7937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6" name="Oval 882">
                <a:extLst>
                  <a:ext uri="{FF2B5EF4-FFF2-40B4-BE49-F238E27FC236}">
                    <a16:creationId xmlns:a16="http://schemas.microsoft.com/office/drawing/2014/main" id="{94D18B2B-F1AA-A516-2D2A-944D5C4F7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8400" y="5705475"/>
                <a:ext cx="7937" cy="12700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7" name="Oval 883">
                <a:extLst>
                  <a:ext uri="{FF2B5EF4-FFF2-40B4-BE49-F238E27FC236}">
                    <a16:creationId xmlns:a16="http://schemas.microsoft.com/office/drawing/2014/main" id="{82B242E1-AE79-93C0-ED7B-E3591EEB8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8400" y="5734050"/>
                <a:ext cx="7937" cy="6350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8" name="Line 884">
                <a:extLst>
                  <a:ext uri="{FF2B5EF4-FFF2-40B4-BE49-F238E27FC236}">
                    <a16:creationId xmlns:a16="http://schemas.microsoft.com/office/drawing/2014/main" id="{CCD64600-882D-06DB-5F46-4BD1A3E89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9175" y="5726113"/>
                <a:ext cx="0" cy="11112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49" name="Line 885">
                <a:extLst>
                  <a:ext uri="{FF2B5EF4-FFF2-40B4-BE49-F238E27FC236}">
                    <a16:creationId xmlns:a16="http://schemas.microsoft.com/office/drawing/2014/main" id="{1604916C-511A-D8B9-8D65-51C63436C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26163" y="5815013"/>
                <a:ext cx="7937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0" name="Line 886">
                <a:extLst>
                  <a:ext uri="{FF2B5EF4-FFF2-40B4-BE49-F238E27FC236}">
                    <a16:creationId xmlns:a16="http://schemas.microsoft.com/office/drawing/2014/main" id="{DE769E53-1E0F-4BD8-8C41-E792DF1FB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57913" y="5815013"/>
                <a:ext cx="7937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1" name="Line 887">
                <a:extLst>
                  <a:ext uri="{FF2B5EF4-FFF2-40B4-BE49-F238E27FC236}">
                    <a16:creationId xmlns:a16="http://schemas.microsoft.com/office/drawing/2014/main" id="{C5E8F156-E25C-6237-4363-9780FA0C7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84900" y="5815013"/>
                <a:ext cx="15875" cy="285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</p:grp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92E51F1-F39E-29A2-CEEA-D297FC084949}"/>
              </a:ext>
            </a:extLst>
          </p:cNvPr>
          <p:cNvGrpSpPr/>
          <p:nvPr/>
        </p:nvGrpSpPr>
        <p:grpSpPr>
          <a:xfrm>
            <a:off x="646264" y="3132000"/>
            <a:ext cx="11233736" cy="720000"/>
            <a:chOff x="646264" y="3132000"/>
            <a:chExt cx="11233736" cy="720000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A89D3745-217D-72C4-54BB-F670B4965222}"/>
                </a:ext>
              </a:extLst>
            </p:cNvPr>
            <p:cNvSpPr/>
            <p:nvPr/>
          </p:nvSpPr>
          <p:spPr>
            <a:xfrm>
              <a:off x="646264" y="3132000"/>
              <a:ext cx="720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algn="ctr"/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F9C89421-D0C8-197B-E6CF-D78CD996267E}"/>
                </a:ext>
              </a:extLst>
            </p:cNvPr>
            <p:cNvSpPr/>
            <p:nvPr/>
          </p:nvSpPr>
          <p:spPr>
            <a:xfrm>
              <a:off x="1476000" y="3132000"/>
              <a:ext cx="10404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marL="266700" lvl="1">
                <a:spcAft>
                  <a:spcPts val="1200"/>
                </a:spcAft>
              </a:pP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Сборник 30. Мосты и трубы – 10 СН 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(3 технологии)</a:t>
              </a: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94726346-7184-3FCA-A127-8BD5B9E025AC}"/>
                </a:ext>
              </a:extLst>
            </p:cNvPr>
            <p:cNvGrpSpPr/>
            <p:nvPr/>
          </p:nvGrpSpPr>
          <p:grpSpPr>
            <a:xfrm>
              <a:off x="811940" y="3316510"/>
              <a:ext cx="388647" cy="350980"/>
              <a:chOff x="4694238" y="4398963"/>
              <a:chExt cx="360362" cy="325437"/>
            </a:xfrm>
          </p:grpSpPr>
          <p:sp>
            <p:nvSpPr>
              <p:cNvPr id="53" name="Line 757">
                <a:extLst>
                  <a:ext uri="{FF2B5EF4-FFF2-40B4-BE49-F238E27FC236}">
                    <a16:creationId xmlns:a16="http://schemas.microsoft.com/office/drawing/2014/main" id="{7770FB22-F4DC-20D2-BA54-7E6D554A3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9650" y="4524375"/>
                <a:ext cx="0" cy="8572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4" name="Line 758">
                <a:extLst>
                  <a:ext uri="{FF2B5EF4-FFF2-40B4-BE49-F238E27FC236}">
                    <a16:creationId xmlns:a16="http://schemas.microsoft.com/office/drawing/2014/main" id="{11AB0CC7-8A54-D7B1-A8D7-BBB348A20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9188" y="4524375"/>
                <a:ext cx="0" cy="8572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5" name="Line 759">
                <a:extLst>
                  <a:ext uri="{FF2B5EF4-FFF2-40B4-BE49-F238E27FC236}">
                    <a16:creationId xmlns:a16="http://schemas.microsoft.com/office/drawing/2014/main" id="{1F261C49-2398-DF4B-8D8A-D6BB96D0B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9188" y="4398963"/>
                <a:ext cx="0" cy="396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6" name="Line 760">
                <a:extLst>
                  <a:ext uri="{FF2B5EF4-FFF2-40B4-BE49-F238E27FC236}">
                    <a16:creationId xmlns:a16="http://schemas.microsoft.com/office/drawing/2014/main" id="{6735E6AC-DBFA-43E4-B670-499FA1267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9650" y="4398963"/>
                <a:ext cx="0" cy="396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7" name="Freeform 761">
                <a:extLst>
                  <a:ext uri="{FF2B5EF4-FFF2-40B4-BE49-F238E27FC236}">
                    <a16:creationId xmlns:a16="http://schemas.microsoft.com/office/drawing/2014/main" id="{9921A526-F8B4-3350-5EAB-46BA2A141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238" y="4462463"/>
                <a:ext cx="180975" cy="261937"/>
              </a:xfrm>
              <a:custGeom>
                <a:avLst/>
                <a:gdLst>
                  <a:gd name="T0" fmla="*/ 46 w 46"/>
                  <a:gd name="T1" fmla="*/ 0 h 67"/>
                  <a:gd name="T2" fmla="*/ 18 w 46"/>
                  <a:gd name="T3" fmla="*/ 0 h 67"/>
                  <a:gd name="T4" fmla="*/ 0 w 46"/>
                  <a:gd name="T5" fmla="*/ 18 h 67"/>
                  <a:gd name="T6" fmla="*/ 9 w 46"/>
                  <a:gd name="T7" fmla="*/ 33 h 67"/>
                  <a:gd name="T8" fmla="*/ 11 w 46"/>
                  <a:gd name="T9" fmla="*/ 34 h 67"/>
                  <a:gd name="T10" fmla="*/ 32 w 46"/>
                  <a:gd name="T11" fmla="*/ 53 h 67"/>
                  <a:gd name="T12" fmla="*/ 32 w 4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67">
                    <a:moveTo>
                      <a:pt x="4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4"/>
                      <a:pt x="3" y="30"/>
                      <a:pt x="9" y="33"/>
                    </a:cubicBezTo>
                    <a:cubicBezTo>
                      <a:pt x="9" y="33"/>
                      <a:pt x="10" y="34"/>
                      <a:pt x="11" y="34"/>
                    </a:cubicBezTo>
                    <a:cubicBezTo>
                      <a:pt x="30" y="46"/>
                      <a:pt x="32" y="53"/>
                      <a:pt x="32" y="53"/>
                    </a:cubicBezTo>
                    <a:cubicBezTo>
                      <a:pt x="32" y="67"/>
                      <a:pt x="32" y="67"/>
                      <a:pt x="32" y="6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8" name="Freeform 762">
                <a:extLst>
                  <a:ext uri="{FF2B5EF4-FFF2-40B4-BE49-F238E27FC236}">
                    <a16:creationId xmlns:a16="http://schemas.microsoft.com/office/drawing/2014/main" id="{8C809DEF-8A66-1BD0-BDE8-DDC2CE674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925" y="4500563"/>
                <a:ext cx="141287" cy="109537"/>
              </a:xfrm>
              <a:custGeom>
                <a:avLst/>
                <a:gdLst>
                  <a:gd name="T0" fmla="*/ 22 w 36"/>
                  <a:gd name="T1" fmla="*/ 28 h 28"/>
                  <a:gd name="T2" fmla="*/ 19 w 36"/>
                  <a:gd name="T3" fmla="*/ 25 h 28"/>
                  <a:gd name="T4" fmla="*/ 6 w 36"/>
                  <a:gd name="T5" fmla="*/ 16 h 28"/>
                  <a:gd name="T6" fmla="*/ 4 w 36"/>
                  <a:gd name="T7" fmla="*/ 15 h 28"/>
                  <a:gd name="T8" fmla="*/ 4 w 36"/>
                  <a:gd name="T9" fmla="*/ 15 h 28"/>
                  <a:gd name="T10" fmla="*/ 0 w 36"/>
                  <a:gd name="T11" fmla="*/ 8 h 28"/>
                  <a:gd name="T12" fmla="*/ 8 w 36"/>
                  <a:gd name="T13" fmla="*/ 0 h 28"/>
                  <a:gd name="T14" fmla="*/ 36 w 36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8">
                    <a:moveTo>
                      <a:pt x="22" y="28"/>
                    </a:moveTo>
                    <a:cubicBezTo>
                      <a:pt x="21" y="27"/>
                      <a:pt x="21" y="26"/>
                      <a:pt x="19" y="25"/>
                    </a:cubicBezTo>
                    <a:cubicBezTo>
                      <a:pt x="15" y="22"/>
                      <a:pt x="10" y="18"/>
                      <a:pt x="6" y="16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0" y="10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59" name="Freeform 763">
                <a:extLst>
                  <a:ext uri="{FF2B5EF4-FFF2-40B4-BE49-F238E27FC236}">
                    <a16:creationId xmlns:a16="http://schemas.microsoft.com/office/drawing/2014/main" id="{2D85BC14-9BF7-F3A7-02E9-6D010CCF2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213" y="4462463"/>
                <a:ext cx="179387" cy="261937"/>
              </a:xfrm>
              <a:custGeom>
                <a:avLst/>
                <a:gdLst>
                  <a:gd name="T0" fmla="*/ 0 w 46"/>
                  <a:gd name="T1" fmla="*/ 0 h 67"/>
                  <a:gd name="T2" fmla="*/ 28 w 46"/>
                  <a:gd name="T3" fmla="*/ 0 h 67"/>
                  <a:gd name="T4" fmla="*/ 46 w 46"/>
                  <a:gd name="T5" fmla="*/ 18 h 67"/>
                  <a:gd name="T6" fmla="*/ 37 w 46"/>
                  <a:gd name="T7" fmla="*/ 33 h 67"/>
                  <a:gd name="T8" fmla="*/ 35 w 46"/>
                  <a:gd name="T9" fmla="*/ 34 h 67"/>
                  <a:gd name="T10" fmla="*/ 14 w 46"/>
                  <a:gd name="T11" fmla="*/ 53 h 67"/>
                  <a:gd name="T12" fmla="*/ 14 w 46"/>
                  <a:gd name="T1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67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8" y="0"/>
                      <a:pt x="46" y="8"/>
                      <a:pt x="46" y="18"/>
                    </a:cubicBezTo>
                    <a:cubicBezTo>
                      <a:pt x="46" y="24"/>
                      <a:pt x="43" y="30"/>
                      <a:pt x="37" y="33"/>
                    </a:cubicBezTo>
                    <a:cubicBezTo>
                      <a:pt x="37" y="33"/>
                      <a:pt x="36" y="34"/>
                      <a:pt x="35" y="34"/>
                    </a:cubicBezTo>
                    <a:cubicBezTo>
                      <a:pt x="16" y="46"/>
                      <a:pt x="14" y="53"/>
                      <a:pt x="14" y="53"/>
                    </a:cubicBezTo>
                    <a:cubicBezTo>
                      <a:pt x="14" y="67"/>
                      <a:pt x="14" y="67"/>
                      <a:pt x="14" y="6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0" name="Freeform 764">
                <a:extLst>
                  <a:ext uri="{FF2B5EF4-FFF2-40B4-BE49-F238E27FC236}">
                    <a16:creationId xmlns:a16="http://schemas.microsoft.com/office/drawing/2014/main" id="{799A36B1-21E4-38A9-4830-F7905C6A3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213" y="4500563"/>
                <a:ext cx="141287" cy="109537"/>
              </a:xfrm>
              <a:custGeom>
                <a:avLst/>
                <a:gdLst>
                  <a:gd name="T0" fmla="*/ 14 w 36"/>
                  <a:gd name="T1" fmla="*/ 28 h 28"/>
                  <a:gd name="T2" fmla="*/ 17 w 36"/>
                  <a:gd name="T3" fmla="*/ 25 h 28"/>
                  <a:gd name="T4" fmla="*/ 30 w 36"/>
                  <a:gd name="T5" fmla="*/ 16 h 28"/>
                  <a:gd name="T6" fmla="*/ 32 w 36"/>
                  <a:gd name="T7" fmla="*/ 15 h 28"/>
                  <a:gd name="T8" fmla="*/ 32 w 36"/>
                  <a:gd name="T9" fmla="*/ 15 h 28"/>
                  <a:gd name="T10" fmla="*/ 36 w 36"/>
                  <a:gd name="T11" fmla="*/ 8 h 28"/>
                  <a:gd name="T12" fmla="*/ 28 w 36"/>
                  <a:gd name="T13" fmla="*/ 0 h 28"/>
                  <a:gd name="T14" fmla="*/ 0 w 36"/>
                  <a:gd name="T1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8">
                    <a:moveTo>
                      <a:pt x="14" y="28"/>
                    </a:moveTo>
                    <a:cubicBezTo>
                      <a:pt x="15" y="27"/>
                      <a:pt x="16" y="26"/>
                      <a:pt x="17" y="25"/>
                    </a:cubicBezTo>
                    <a:cubicBezTo>
                      <a:pt x="21" y="22"/>
                      <a:pt x="26" y="18"/>
                      <a:pt x="30" y="16"/>
                    </a:cubicBezTo>
                    <a:cubicBezTo>
                      <a:pt x="31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5" y="13"/>
                      <a:pt x="36" y="10"/>
                      <a:pt x="36" y="8"/>
                    </a:cubicBezTo>
                    <a:cubicBezTo>
                      <a:pt x="36" y="3"/>
                      <a:pt x="33" y="0"/>
                      <a:pt x="2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1" name="Line 765">
                <a:extLst>
                  <a:ext uri="{FF2B5EF4-FFF2-40B4-BE49-F238E27FC236}">
                    <a16:creationId xmlns:a16="http://schemas.microsoft.com/office/drawing/2014/main" id="{BA11E7C0-AA5F-0B45-AFAC-D69A90D7F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5213" y="4398963"/>
                <a:ext cx="0" cy="396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2" name="Line 766">
                <a:extLst>
                  <a:ext uri="{FF2B5EF4-FFF2-40B4-BE49-F238E27FC236}">
                    <a16:creationId xmlns:a16="http://schemas.microsoft.com/office/drawing/2014/main" id="{1B819C8B-5378-26A6-18E9-E44CAE017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5213" y="4524375"/>
                <a:ext cx="0" cy="20002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3" name="Line 767">
                <a:extLst>
                  <a:ext uri="{FF2B5EF4-FFF2-40B4-BE49-F238E27FC236}">
                    <a16:creationId xmlns:a16="http://schemas.microsoft.com/office/drawing/2014/main" id="{4A02C0EB-62D0-EC7F-FC38-8DD2F49FD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2200" y="4700588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4" name="Line 768">
                <a:extLst>
                  <a:ext uri="{FF2B5EF4-FFF2-40B4-BE49-F238E27FC236}">
                    <a16:creationId xmlns:a16="http://schemas.microsoft.com/office/drawing/2014/main" id="{372C0912-3F6D-F053-1DCD-A60D2C36B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2200" y="4646613"/>
                <a:ext cx="0" cy="190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5" name="Line 769">
                <a:extLst>
                  <a:ext uri="{FF2B5EF4-FFF2-40B4-BE49-F238E27FC236}">
                    <a16:creationId xmlns:a16="http://schemas.microsoft.com/office/drawing/2014/main" id="{D850E11B-9F4E-DF80-043B-AC9C3C07C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2200" y="4595813"/>
                <a:ext cx="0" cy="142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6" name="Line 770">
                <a:extLst>
                  <a:ext uri="{FF2B5EF4-FFF2-40B4-BE49-F238E27FC236}">
                    <a16:creationId xmlns:a16="http://schemas.microsoft.com/office/drawing/2014/main" id="{555C4943-7433-02E7-7435-3AB281190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2200" y="4543425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7" name="Line 771">
                <a:extLst>
                  <a:ext uri="{FF2B5EF4-FFF2-40B4-BE49-F238E27FC236}">
                    <a16:creationId xmlns:a16="http://schemas.microsoft.com/office/drawing/2014/main" id="{6F71883B-6C2B-4FCD-3C15-940A437FE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2200" y="4410075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8" name="Line 772">
                <a:extLst>
                  <a:ext uri="{FF2B5EF4-FFF2-40B4-BE49-F238E27FC236}">
                    <a16:creationId xmlns:a16="http://schemas.microsoft.com/office/drawing/2014/main" id="{0BE87348-25AE-D4CE-3176-718DF04E2B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6638" y="4700588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69" name="Line 773">
                <a:extLst>
                  <a:ext uri="{FF2B5EF4-FFF2-40B4-BE49-F238E27FC236}">
                    <a16:creationId xmlns:a16="http://schemas.microsoft.com/office/drawing/2014/main" id="{94030E75-1E93-78BE-C156-4B1D08443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6638" y="4646613"/>
                <a:ext cx="0" cy="1905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0" name="Line 774">
                <a:extLst>
                  <a:ext uri="{FF2B5EF4-FFF2-40B4-BE49-F238E27FC236}">
                    <a16:creationId xmlns:a16="http://schemas.microsoft.com/office/drawing/2014/main" id="{C22CA1B0-E8A9-ABCC-2D2F-69B6C59F6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6638" y="4595813"/>
                <a:ext cx="0" cy="14287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1" name="Line 775">
                <a:extLst>
                  <a:ext uri="{FF2B5EF4-FFF2-40B4-BE49-F238E27FC236}">
                    <a16:creationId xmlns:a16="http://schemas.microsoft.com/office/drawing/2014/main" id="{67736774-E503-3C6B-41B7-E208A3B77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6638" y="4543425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2" name="Line 776">
                <a:extLst>
                  <a:ext uri="{FF2B5EF4-FFF2-40B4-BE49-F238E27FC236}">
                    <a16:creationId xmlns:a16="http://schemas.microsoft.com/office/drawing/2014/main" id="{890FE703-9E76-0ACB-2A21-22943AA60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6638" y="4410075"/>
                <a:ext cx="0" cy="15875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</p:grp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5D18058F-A238-31E7-3275-9B30C2B35B22}"/>
              </a:ext>
            </a:extLst>
          </p:cNvPr>
          <p:cNvGrpSpPr/>
          <p:nvPr/>
        </p:nvGrpSpPr>
        <p:grpSpPr>
          <a:xfrm>
            <a:off x="646264" y="4032000"/>
            <a:ext cx="11233736" cy="720000"/>
            <a:chOff x="646264" y="4032000"/>
            <a:chExt cx="11233736" cy="720000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6C81DD8A-8030-906B-29B9-6186F30BAE87}"/>
                </a:ext>
              </a:extLst>
            </p:cNvPr>
            <p:cNvSpPr/>
            <p:nvPr/>
          </p:nvSpPr>
          <p:spPr>
            <a:xfrm>
              <a:off x="646264" y="4032000"/>
              <a:ext cx="720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algn="ctr"/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E57D506F-128E-12A2-AEB6-D491A185C2FB}"/>
                </a:ext>
              </a:extLst>
            </p:cNvPr>
            <p:cNvSpPr/>
            <p:nvPr/>
          </p:nvSpPr>
          <p:spPr>
            <a:xfrm>
              <a:off x="1476000" y="4032000"/>
              <a:ext cx="10404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marL="266700" lvl="1">
                <a:spcAft>
                  <a:spcPts val="1200"/>
                </a:spcAft>
              </a:pP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Сборник 68. Благоустройство – 5 СН 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(2 технологии)</a:t>
              </a:r>
            </a:p>
          </p:txBody>
        </p: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24D9A37B-FAE9-CED9-7610-8FEC526538AE}"/>
                </a:ext>
              </a:extLst>
            </p:cNvPr>
            <p:cNvGrpSpPr/>
            <p:nvPr/>
          </p:nvGrpSpPr>
          <p:grpSpPr>
            <a:xfrm>
              <a:off x="801684" y="4191073"/>
              <a:ext cx="409161" cy="401854"/>
              <a:chOff x="3016250" y="2457450"/>
              <a:chExt cx="355600" cy="349250"/>
            </a:xfrm>
          </p:grpSpPr>
          <p:sp>
            <p:nvSpPr>
              <p:cNvPr id="74" name="Line 295">
                <a:extLst>
                  <a:ext uri="{FF2B5EF4-FFF2-40B4-BE49-F238E27FC236}">
                    <a16:creationId xmlns:a16="http://schemas.microsoft.com/office/drawing/2014/main" id="{93F4C783-7634-3291-0C53-6D1D56F1B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24213" y="2695575"/>
                <a:ext cx="44450" cy="14288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5" name="Freeform 296">
                <a:extLst>
                  <a:ext uri="{FF2B5EF4-FFF2-40B4-BE49-F238E27FC236}">
                    <a16:creationId xmlns:a16="http://schemas.microsoft.com/office/drawing/2014/main" id="{3C9F7596-0FB6-0944-19DC-DD391CE56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2150" y="2673350"/>
                <a:ext cx="73025" cy="74613"/>
              </a:xfrm>
              <a:custGeom>
                <a:avLst/>
                <a:gdLst>
                  <a:gd name="T0" fmla="*/ 10 w 10"/>
                  <a:gd name="T1" fmla="*/ 4 h 10"/>
                  <a:gd name="T2" fmla="*/ 5 w 10"/>
                  <a:gd name="T3" fmla="*/ 0 h 10"/>
                  <a:gd name="T4" fmla="*/ 4 w 10"/>
                  <a:gd name="T5" fmla="*/ 5 h 10"/>
                  <a:gd name="T6" fmla="*/ 0 w 10"/>
                  <a:gd name="T7" fmla="*/ 9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9" y="2"/>
                      <a:pt x="7" y="0"/>
                      <a:pt x="5" y="0"/>
                    </a:cubicBezTo>
                    <a:cubicBezTo>
                      <a:pt x="5" y="0"/>
                      <a:pt x="6" y="2"/>
                      <a:pt x="4" y="5"/>
                    </a:cubicBezTo>
                    <a:cubicBezTo>
                      <a:pt x="3" y="8"/>
                      <a:pt x="0" y="9"/>
                      <a:pt x="0" y="9"/>
                    </a:cubicBezTo>
                    <a:cubicBezTo>
                      <a:pt x="2" y="10"/>
                      <a:pt x="4" y="10"/>
                      <a:pt x="5" y="1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6" name="Freeform 297">
                <a:extLst>
                  <a:ext uri="{FF2B5EF4-FFF2-40B4-BE49-F238E27FC236}">
                    <a16:creationId xmlns:a16="http://schemas.microsoft.com/office/drawing/2014/main" id="{F8B4D15D-175F-BC88-4380-29BC00DD3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188" y="2687638"/>
                <a:ext cx="88900" cy="112713"/>
              </a:xfrm>
              <a:custGeom>
                <a:avLst/>
                <a:gdLst>
                  <a:gd name="T0" fmla="*/ 12 w 12"/>
                  <a:gd name="T1" fmla="*/ 3 h 15"/>
                  <a:gd name="T2" fmla="*/ 11 w 12"/>
                  <a:gd name="T3" fmla="*/ 5 h 15"/>
                  <a:gd name="T4" fmla="*/ 5 w 12"/>
                  <a:gd name="T5" fmla="*/ 14 h 15"/>
                  <a:gd name="T6" fmla="*/ 2 w 12"/>
                  <a:gd name="T7" fmla="*/ 15 h 15"/>
                  <a:gd name="T8" fmla="*/ 2 w 12"/>
                  <a:gd name="T9" fmla="*/ 15 h 15"/>
                  <a:gd name="T10" fmla="*/ 1 w 12"/>
                  <a:gd name="T11" fmla="*/ 11 h 15"/>
                  <a:gd name="T12" fmla="*/ 6 w 12"/>
                  <a:gd name="T13" fmla="*/ 3 h 15"/>
                  <a:gd name="T14" fmla="*/ 7 w 12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5">
                    <a:moveTo>
                      <a:pt x="12" y="3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7" name="Freeform 298">
                <a:extLst>
                  <a:ext uri="{FF2B5EF4-FFF2-40B4-BE49-F238E27FC236}">
                    <a16:creationId xmlns:a16="http://schemas.microsoft.com/office/drawing/2014/main" id="{84E6C5D6-47EE-8A66-3D5B-E10E3E955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9925" y="2576513"/>
                <a:ext cx="22225" cy="119063"/>
              </a:xfrm>
              <a:custGeom>
                <a:avLst/>
                <a:gdLst>
                  <a:gd name="T0" fmla="*/ 0 w 3"/>
                  <a:gd name="T1" fmla="*/ 0 h 16"/>
                  <a:gd name="T2" fmla="*/ 0 w 3"/>
                  <a:gd name="T3" fmla="*/ 8 h 16"/>
                  <a:gd name="T4" fmla="*/ 2 w 3"/>
                  <a:gd name="T5" fmla="*/ 13 h 16"/>
                  <a:gd name="T6" fmla="*/ 2 w 3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6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5"/>
                      <a:pt x="2" y="1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8" name="Freeform 299">
                <a:extLst>
                  <a:ext uri="{FF2B5EF4-FFF2-40B4-BE49-F238E27FC236}">
                    <a16:creationId xmlns:a16="http://schemas.microsoft.com/office/drawing/2014/main" id="{3321EB1F-476F-2311-D507-9A0124400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538" y="2532063"/>
                <a:ext cx="171450" cy="268288"/>
              </a:xfrm>
              <a:custGeom>
                <a:avLst/>
                <a:gdLst>
                  <a:gd name="T0" fmla="*/ 21 w 23"/>
                  <a:gd name="T1" fmla="*/ 19 h 36"/>
                  <a:gd name="T2" fmla="*/ 19 w 23"/>
                  <a:gd name="T3" fmla="*/ 16 h 36"/>
                  <a:gd name="T4" fmla="*/ 19 w 23"/>
                  <a:gd name="T5" fmla="*/ 9 h 36"/>
                  <a:gd name="T6" fmla="*/ 16 w 23"/>
                  <a:gd name="T7" fmla="*/ 16 h 36"/>
                  <a:gd name="T8" fmla="*/ 21 w 23"/>
                  <a:gd name="T9" fmla="*/ 19 h 36"/>
                  <a:gd name="T10" fmla="*/ 22 w 23"/>
                  <a:gd name="T11" fmla="*/ 23 h 36"/>
                  <a:gd name="T12" fmla="*/ 22 w 23"/>
                  <a:gd name="T13" fmla="*/ 23 h 36"/>
                  <a:gd name="T14" fmla="*/ 21 w 23"/>
                  <a:gd name="T15" fmla="*/ 34 h 36"/>
                  <a:gd name="T16" fmla="*/ 19 w 23"/>
                  <a:gd name="T17" fmla="*/ 36 h 36"/>
                  <a:gd name="T18" fmla="*/ 19 w 23"/>
                  <a:gd name="T19" fmla="*/ 36 h 36"/>
                  <a:gd name="T20" fmla="*/ 16 w 23"/>
                  <a:gd name="T21" fmla="*/ 33 h 36"/>
                  <a:gd name="T22" fmla="*/ 17 w 23"/>
                  <a:gd name="T23" fmla="*/ 23 h 36"/>
                  <a:gd name="T24" fmla="*/ 8 w 23"/>
                  <a:gd name="T25" fmla="*/ 18 h 36"/>
                  <a:gd name="T26" fmla="*/ 7 w 23"/>
                  <a:gd name="T27" fmla="*/ 14 h 36"/>
                  <a:gd name="T28" fmla="*/ 12 w 23"/>
                  <a:gd name="T29" fmla="*/ 6 h 36"/>
                  <a:gd name="T30" fmla="*/ 7 w 23"/>
                  <a:gd name="T31" fmla="*/ 8 h 36"/>
                  <a:gd name="T32" fmla="*/ 4 w 23"/>
                  <a:gd name="T33" fmla="*/ 12 h 36"/>
                  <a:gd name="T34" fmla="*/ 1 w 23"/>
                  <a:gd name="T35" fmla="*/ 13 h 36"/>
                  <a:gd name="T36" fmla="*/ 1 w 23"/>
                  <a:gd name="T37" fmla="*/ 13 h 36"/>
                  <a:gd name="T38" fmla="*/ 1 w 23"/>
                  <a:gd name="T39" fmla="*/ 10 h 36"/>
                  <a:gd name="T40" fmla="*/ 4 w 23"/>
                  <a:gd name="T41" fmla="*/ 3 h 36"/>
                  <a:gd name="T42" fmla="*/ 13 w 23"/>
                  <a:gd name="T43" fmla="*/ 0 h 36"/>
                  <a:gd name="T44" fmla="*/ 13 w 23"/>
                  <a:gd name="T45" fmla="*/ 0 h 36"/>
                  <a:gd name="T46" fmla="*/ 16 w 23"/>
                  <a:gd name="T4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36">
                    <a:moveTo>
                      <a:pt x="21" y="19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20"/>
                      <a:pt x="23" y="21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5"/>
                      <a:pt x="20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7" y="36"/>
                      <a:pt x="16" y="35"/>
                      <a:pt x="16" y="3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7"/>
                      <a:pt x="6" y="16"/>
                      <a:pt x="7" y="1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0" y="11"/>
                      <a:pt x="1" y="1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79" name="Freeform 300">
                <a:extLst>
                  <a:ext uri="{FF2B5EF4-FFF2-40B4-BE49-F238E27FC236}">
                    <a16:creationId xmlns:a16="http://schemas.microsoft.com/office/drawing/2014/main" id="{D1898786-0772-21EA-1032-043724B2A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763" y="2487613"/>
                <a:ext cx="66675" cy="58738"/>
              </a:xfrm>
              <a:custGeom>
                <a:avLst/>
                <a:gdLst>
                  <a:gd name="T0" fmla="*/ 9 w 9"/>
                  <a:gd name="T1" fmla="*/ 6 h 8"/>
                  <a:gd name="T2" fmla="*/ 5 w 9"/>
                  <a:gd name="T3" fmla="*/ 8 h 8"/>
                  <a:gd name="T4" fmla="*/ 0 w 9"/>
                  <a:gd name="T5" fmla="*/ 3 h 8"/>
                  <a:gd name="T6" fmla="*/ 1 w 9"/>
                  <a:gd name="T7" fmla="*/ 1 h 8"/>
                  <a:gd name="T8" fmla="*/ 0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6"/>
                    </a:moveTo>
                    <a:cubicBezTo>
                      <a:pt x="8" y="7"/>
                      <a:pt x="6" y="8"/>
                      <a:pt x="5" y="8"/>
                    </a:cubicBezTo>
                    <a:cubicBezTo>
                      <a:pt x="2" y="8"/>
                      <a:pt x="0" y="6"/>
                      <a:pt x="0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80" name="Freeform 301">
                <a:extLst>
                  <a:ext uri="{FF2B5EF4-FFF2-40B4-BE49-F238E27FC236}">
                    <a16:creationId xmlns:a16="http://schemas.microsoft.com/office/drawing/2014/main" id="{BAA05EBE-5416-D945-7501-652EFD6B3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763" y="2457450"/>
                <a:ext cx="80963" cy="74613"/>
              </a:xfrm>
              <a:custGeom>
                <a:avLst/>
                <a:gdLst>
                  <a:gd name="T0" fmla="*/ 0 w 11"/>
                  <a:gd name="T1" fmla="*/ 4 h 10"/>
                  <a:gd name="T2" fmla="*/ 11 w 11"/>
                  <a:gd name="T3" fmla="*/ 6 h 10"/>
                  <a:gd name="T4" fmla="*/ 10 w 11"/>
                  <a:gd name="T5" fmla="*/ 7 h 10"/>
                  <a:gd name="T6" fmla="*/ 9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0" y="4"/>
                    </a:moveTo>
                    <a:cubicBezTo>
                      <a:pt x="3" y="0"/>
                      <a:pt x="9" y="2"/>
                      <a:pt x="11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0" y="8"/>
                      <a:pt x="9" y="9"/>
                      <a:pt x="9" y="1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81" name="Line 302">
                <a:extLst>
                  <a:ext uri="{FF2B5EF4-FFF2-40B4-BE49-F238E27FC236}">
                    <a16:creationId xmlns:a16="http://schemas.microsoft.com/office/drawing/2014/main" id="{A917219C-E926-F3F0-D8AF-A1AD52BDF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763" y="2487613"/>
                <a:ext cx="80963" cy="5080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82" name="Freeform 303">
                <a:extLst>
                  <a:ext uri="{FF2B5EF4-FFF2-40B4-BE49-F238E27FC236}">
                    <a16:creationId xmlns:a16="http://schemas.microsoft.com/office/drawing/2014/main" id="{8BD4221A-3BC4-96CF-2732-64B1F77B2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275" y="2673350"/>
                <a:ext cx="155575" cy="133350"/>
              </a:xfrm>
              <a:custGeom>
                <a:avLst/>
                <a:gdLst>
                  <a:gd name="T0" fmla="*/ 0 w 21"/>
                  <a:gd name="T1" fmla="*/ 18 h 18"/>
                  <a:gd name="T2" fmla="*/ 3 w 21"/>
                  <a:gd name="T3" fmla="*/ 13 h 18"/>
                  <a:gd name="T4" fmla="*/ 14 w 21"/>
                  <a:gd name="T5" fmla="*/ 0 h 18"/>
                  <a:gd name="T6" fmla="*/ 21 w 21"/>
                  <a:gd name="T7" fmla="*/ 18 h 18"/>
                  <a:gd name="T8" fmla="*/ 0 w 21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0" y="18"/>
                    </a:moveTo>
                    <a:cubicBezTo>
                      <a:pt x="0" y="18"/>
                      <a:pt x="2" y="13"/>
                      <a:pt x="3" y="13"/>
                    </a:cubicBezTo>
                    <a:cubicBezTo>
                      <a:pt x="9" y="11"/>
                      <a:pt x="13" y="4"/>
                      <a:pt x="14" y="0"/>
                    </a:cubicBezTo>
                    <a:cubicBezTo>
                      <a:pt x="21" y="18"/>
                      <a:pt x="21" y="18"/>
                      <a:pt x="21" y="18"/>
                    </a:cubicBezTo>
                    <a:lnTo>
                      <a:pt x="0" y="18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  <p:sp>
            <p:nvSpPr>
              <p:cNvPr id="83" name="Line 304">
                <a:extLst>
                  <a:ext uri="{FF2B5EF4-FFF2-40B4-BE49-F238E27FC236}">
                    <a16:creationId xmlns:a16="http://schemas.microsoft.com/office/drawing/2014/main" id="{522D5386-02F5-55F3-B7F9-1383D6A32B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016250" y="2590800"/>
                <a:ext cx="74613" cy="30163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122C3B"/>
                  </a:solidFill>
                  <a:effectLst/>
                  <a:uLnTx/>
                  <a:uFillTx/>
                  <a:latin typeface="Century Gothic" panose="020F0302020204030204"/>
                </a:endParaRPr>
              </a:p>
            </p:txBody>
          </p:sp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51E43B3-8C56-88B4-431A-23F24F34C507}"/>
              </a:ext>
            </a:extLst>
          </p:cNvPr>
          <p:cNvGrpSpPr/>
          <p:nvPr/>
        </p:nvGrpSpPr>
        <p:grpSpPr>
          <a:xfrm>
            <a:off x="646264" y="4932000"/>
            <a:ext cx="11233736" cy="720000"/>
            <a:chOff x="646264" y="4932000"/>
            <a:chExt cx="11233736" cy="720000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29113F28-913A-E6DE-425F-15DFD852343E}"/>
                </a:ext>
              </a:extLst>
            </p:cNvPr>
            <p:cNvSpPr/>
            <p:nvPr/>
          </p:nvSpPr>
          <p:spPr>
            <a:xfrm>
              <a:off x="646264" y="4932000"/>
              <a:ext cx="720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algn="ctr"/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8F76C447-325F-62EB-A88C-A5206A8EE082}"/>
                </a:ext>
              </a:extLst>
            </p:cNvPr>
            <p:cNvSpPr/>
            <p:nvPr/>
          </p:nvSpPr>
          <p:spPr>
            <a:xfrm>
              <a:off x="1476000" y="4932000"/>
              <a:ext cx="10404000" cy="720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61029" tIns="4260" rIns="161029" bIns="4260" numCol="1" spcCol="1270" anchor="ctr" anchorCtr="0">
              <a:noAutofit/>
            </a:bodyPr>
            <a:lstStyle/>
            <a:p>
              <a:pPr marL="266700" lvl="1">
                <a:spcAft>
                  <a:spcPts val="1200"/>
                </a:spcAft>
              </a:pPr>
              <a:r>
                <a:rPr lang="ru-RU" sz="1800" b="1" dirty="0">
                  <a:solidFill>
                    <a:srgbClr val="253B7B"/>
                  </a:solidFill>
                  <a:latin typeface="+mj-lt"/>
                </a:rPr>
                <a:t>Сборник 1. Земляные работы – 1 СН </a:t>
              </a:r>
              <a:r>
                <a:rPr lang="ru-RU" sz="1800" dirty="0">
                  <a:solidFill>
                    <a:srgbClr val="253B7B"/>
                  </a:solidFill>
                  <a:latin typeface="+mj-lt"/>
                </a:rPr>
                <a:t>(1 технология)</a:t>
              </a:r>
            </a:p>
          </p:txBody>
        </p: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9B94D910-8CC0-6B1F-15B5-674D1040F506}"/>
                </a:ext>
              </a:extLst>
            </p:cNvPr>
            <p:cNvGrpSpPr/>
            <p:nvPr/>
          </p:nvGrpSpPr>
          <p:grpSpPr>
            <a:xfrm>
              <a:off x="797117" y="5086506"/>
              <a:ext cx="418295" cy="410988"/>
              <a:chOff x="1057275" y="3038475"/>
              <a:chExt cx="363538" cy="357188"/>
            </a:xfrm>
          </p:grpSpPr>
          <p:sp>
            <p:nvSpPr>
              <p:cNvPr id="85" name="Oval 173">
                <a:extLst>
                  <a:ext uri="{FF2B5EF4-FFF2-40B4-BE49-F238E27FC236}">
                    <a16:creationId xmlns:a16="http://schemas.microsoft.com/office/drawing/2014/main" id="{6769C7F2-F0B9-41B3-A081-AE96B639B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438" y="3268663"/>
                <a:ext cx="125413" cy="127000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Oval 174">
                <a:extLst>
                  <a:ext uri="{FF2B5EF4-FFF2-40B4-BE49-F238E27FC236}">
                    <a16:creationId xmlns:a16="http://schemas.microsoft.com/office/drawing/2014/main" id="{56BFDD3F-4AA9-AAB5-97F7-7BCE18E33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888" y="3306763"/>
                <a:ext cx="44450" cy="52388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Oval 175">
                <a:extLst>
                  <a:ext uri="{FF2B5EF4-FFF2-40B4-BE49-F238E27FC236}">
                    <a16:creationId xmlns:a16="http://schemas.microsoft.com/office/drawing/2014/main" id="{615C50B2-9A10-0283-691F-3F4310F23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463" y="3268663"/>
                <a:ext cx="133350" cy="127000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Oval 176">
                <a:extLst>
                  <a:ext uri="{FF2B5EF4-FFF2-40B4-BE49-F238E27FC236}">
                    <a16:creationId xmlns:a16="http://schemas.microsoft.com/office/drawing/2014/main" id="{A3DDD695-740B-CC96-028E-80C226557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1913" y="3306763"/>
                <a:ext cx="44450" cy="52388"/>
              </a:xfrm>
              <a:prstGeom prst="ellips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177">
                <a:extLst>
                  <a:ext uri="{FF2B5EF4-FFF2-40B4-BE49-F238E27FC236}">
                    <a16:creationId xmlns:a16="http://schemas.microsoft.com/office/drawing/2014/main" id="{D85DC2DA-F068-110A-FA96-38AAA54BC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438" y="3171825"/>
                <a:ext cx="22225" cy="52388"/>
              </a:xfrm>
              <a:custGeom>
                <a:avLst/>
                <a:gdLst>
                  <a:gd name="T0" fmla="*/ 3 w 3"/>
                  <a:gd name="T1" fmla="*/ 7 h 7"/>
                  <a:gd name="T2" fmla="*/ 3 w 3"/>
                  <a:gd name="T3" fmla="*/ 2 h 7"/>
                  <a:gd name="T4" fmla="*/ 0 w 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78">
                <a:extLst>
                  <a:ext uri="{FF2B5EF4-FFF2-40B4-BE49-F238E27FC236}">
                    <a16:creationId xmlns:a16="http://schemas.microsoft.com/office/drawing/2014/main" id="{B2ED71E0-B267-5484-A1C8-B04AD6514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588" y="3038475"/>
                <a:ext cx="149225" cy="88900"/>
              </a:xfrm>
              <a:custGeom>
                <a:avLst/>
                <a:gdLst>
                  <a:gd name="T0" fmla="*/ 94 w 94"/>
                  <a:gd name="T1" fmla="*/ 9 h 56"/>
                  <a:gd name="T2" fmla="*/ 71 w 94"/>
                  <a:gd name="T3" fmla="*/ 42 h 56"/>
                  <a:gd name="T4" fmla="*/ 57 w 94"/>
                  <a:gd name="T5" fmla="*/ 56 h 56"/>
                  <a:gd name="T6" fmla="*/ 5 w 94"/>
                  <a:gd name="T7" fmla="*/ 33 h 56"/>
                  <a:gd name="T8" fmla="*/ 0 w 94"/>
                  <a:gd name="T9" fmla="*/ 9 h 56"/>
                  <a:gd name="T10" fmla="*/ 5 w 94"/>
                  <a:gd name="T11" fmla="*/ 0 h 56"/>
                  <a:gd name="T12" fmla="*/ 89 w 94"/>
                  <a:gd name="T13" fmla="*/ 1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56">
                    <a:moveTo>
                      <a:pt x="94" y="9"/>
                    </a:moveTo>
                    <a:lnTo>
                      <a:pt x="71" y="42"/>
                    </a:lnTo>
                    <a:lnTo>
                      <a:pt x="57" y="56"/>
                    </a:lnTo>
                    <a:lnTo>
                      <a:pt x="5" y="33"/>
                    </a:lnTo>
                    <a:lnTo>
                      <a:pt x="0" y="9"/>
                    </a:lnTo>
                    <a:lnTo>
                      <a:pt x="5" y="0"/>
                    </a:lnTo>
                    <a:lnTo>
                      <a:pt x="89" y="14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179">
                <a:extLst>
                  <a:ext uri="{FF2B5EF4-FFF2-40B4-BE49-F238E27FC236}">
                    <a16:creationId xmlns:a16="http://schemas.microsoft.com/office/drawing/2014/main" id="{3674B4F3-E297-9B36-4908-2BE1F9493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038" y="3119438"/>
                <a:ext cx="30163" cy="112713"/>
              </a:xfrm>
              <a:custGeom>
                <a:avLst/>
                <a:gdLst>
                  <a:gd name="T0" fmla="*/ 0 w 19"/>
                  <a:gd name="T1" fmla="*/ 71 h 71"/>
                  <a:gd name="T2" fmla="*/ 0 w 19"/>
                  <a:gd name="T3" fmla="*/ 38 h 71"/>
                  <a:gd name="T4" fmla="*/ 19 w 19"/>
                  <a:gd name="T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71">
                    <a:moveTo>
                      <a:pt x="0" y="71"/>
                    </a:moveTo>
                    <a:lnTo>
                      <a:pt x="0" y="38"/>
                    </a:lnTo>
                    <a:lnTo>
                      <a:pt x="19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180">
                <a:extLst>
                  <a:ext uri="{FF2B5EF4-FFF2-40B4-BE49-F238E27FC236}">
                    <a16:creationId xmlns:a16="http://schemas.microsoft.com/office/drawing/2014/main" id="{EA149E0C-A4B4-164C-6C26-C85813186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138" y="3113088"/>
                <a:ext cx="14288" cy="111125"/>
              </a:xfrm>
              <a:custGeom>
                <a:avLst/>
                <a:gdLst>
                  <a:gd name="T0" fmla="*/ 0 w 9"/>
                  <a:gd name="T1" fmla="*/ 70 h 70"/>
                  <a:gd name="T2" fmla="*/ 0 w 9"/>
                  <a:gd name="T3" fmla="*/ 42 h 70"/>
                  <a:gd name="T4" fmla="*/ 9 w 9"/>
                  <a:gd name="T5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0">
                    <a:moveTo>
                      <a:pt x="0" y="70"/>
                    </a:moveTo>
                    <a:lnTo>
                      <a:pt x="0" y="42"/>
                    </a:lnTo>
                    <a:lnTo>
                      <a:pt x="9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181">
                <a:extLst>
                  <a:ext uri="{FF2B5EF4-FFF2-40B4-BE49-F238E27FC236}">
                    <a16:creationId xmlns:a16="http://schemas.microsoft.com/office/drawing/2014/main" id="{E9A500FD-9E97-DE82-40A6-E5827B358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275" y="3105150"/>
                <a:ext cx="185738" cy="230188"/>
              </a:xfrm>
              <a:custGeom>
                <a:avLst/>
                <a:gdLst>
                  <a:gd name="T0" fmla="*/ 4 w 25"/>
                  <a:gd name="T1" fmla="*/ 31 h 31"/>
                  <a:gd name="T2" fmla="*/ 0 w 25"/>
                  <a:gd name="T3" fmla="*/ 28 h 31"/>
                  <a:gd name="T4" fmla="*/ 0 w 25"/>
                  <a:gd name="T5" fmla="*/ 24 h 31"/>
                  <a:gd name="T6" fmla="*/ 2 w 25"/>
                  <a:gd name="T7" fmla="*/ 24 h 31"/>
                  <a:gd name="T8" fmla="*/ 2 w 25"/>
                  <a:gd name="T9" fmla="*/ 18 h 31"/>
                  <a:gd name="T10" fmla="*/ 4 w 25"/>
                  <a:gd name="T11" fmla="*/ 16 h 31"/>
                  <a:gd name="T12" fmla="*/ 11 w 25"/>
                  <a:gd name="T13" fmla="*/ 16 h 31"/>
                  <a:gd name="T14" fmla="*/ 11 w 25"/>
                  <a:gd name="T15" fmla="*/ 0 h 31"/>
                  <a:gd name="T16" fmla="*/ 25 w 25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1">
                    <a:moveTo>
                      <a:pt x="4" y="31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3" y="16"/>
                      <a:pt x="4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182">
                <a:extLst>
                  <a:ext uri="{FF2B5EF4-FFF2-40B4-BE49-F238E27FC236}">
                    <a16:creationId xmlns:a16="http://schemas.microsoft.com/office/drawing/2014/main" id="{2CB38026-CEF7-B9A5-073E-ED23DCB0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1750" y="3232150"/>
                <a:ext cx="52388" cy="36513"/>
              </a:xfrm>
              <a:custGeom>
                <a:avLst/>
                <a:gdLst>
                  <a:gd name="T0" fmla="*/ 0 w 33"/>
                  <a:gd name="T1" fmla="*/ 0 h 23"/>
                  <a:gd name="T2" fmla="*/ 14 w 33"/>
                  <a:gd name="T3" fmla="*/ 0 h 23"/>
                  <a:gd name="T4" fmla="*/ 33 w 33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3">
                    <a:moveTo>
                      <a:pt x="0" y="0"/>
                    </a:moveTo>
                    <a:lnTo>
                      <a:pt x="14" y="0"/>
                    </a:lnTo>
                    <a:lnTo>
                      <a:pt x="33" y="23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Line 183">
                <a:extLst>
                  <a:ext uri="{FF2B5EF4-FFF2-40B4-BE49-F238E27FC236}">
                    <a16:creationId xmlns:a16="http://schemas.microsoft.com/office/drawing/2014/main" id="{2CB138D9-761C-95AC-EBA1-71B241294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2850" y="3335338"/>
                <a:ext cx="74613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184">
                <a:extLst>
                  <a:ext uri="{FF2B5EF4-FFF2-40B4-BE49-F238E27FC236}">
                    <a16:creationId xmlns:a16="http://schemas.microsoft.com/office/drawing/2014/main" id="{CA60E7FF-D835-2A0A-7D14-7138E6745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338" y="3105150"/>
                <a:ext cx="95250" cy="185738"/>
              </a:xfrm>
              <a:custGeom>
                <a:avLst/>
                <a:gdLst>
                  <a:gd name="T0" fmla="*/ 28 w 60"/>
                  <a:gd name="T1" fmla="*/ 0 h 117"/>
                  <a:gd name="T2" fmla="*/ 60 w 60"/>
                  <a:gd name="T3" fmla="*/ 75 h 117"/>
                  <a:gd name="T4" fmla="*/ 60 w 60"/>
                  <a:gd name="T5" fmla="*/ 117 h 117"/>
                  <a:gd name="T6" fmla="*/ 37 w 60"/>
                  <a:gd name="T7" fmla="*/ 117 h 117"/>
                  <a:gd name="T8" fmla="*/ 37 w 60"/>
                  <a:gd name="T9" fmla="*/ 99 h 117"/>
                  <a:gd name="T10" fmla="*/ 0 w 60"/>
                  <a:gd name="T11" fmla="*/ 7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7">
                    <a:moveTo>
                      <a:pt x="28" y="0"/>
                    </a:moveTo>
                    <a:lnTo>
                      <a:pt x="60" y="75"/>
                    </a:lnTo>
                    <a:lnTo>
                      <a:pt x="60" y="117"/>
                    </a:lnTo>
                    <a:lnTo>
                      <a:pt x="37" y="117"/>
                    </a:lnTo>
                    <a:lnTo>
                      <a:pt x="37" y="99"/>
                    </a:lnTo>
                    <a:lnTo>
                      <a:pt x="0" y="75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F75EE53-38B4-43C2-2A6C-575C229A32E7}"/>
              </a:ext>
            </a:extLst>
          </p:cNvPr>
          <p:cNvGrpSpPr/>
          <p:nvPr/>
        </p:nvGrpSpPr>
        <p:grpSpPr>
          <a:xfrm>
            <a:off x="647999" y="5806506"/>
            <a:ext cx="11232000" cy="504000"/>
            <a:chOff x="647999" y="5806506"/>
            <a:chExt cx="11232000" cy="504000"/>
          </a:xfrm>
        </p:grpSpPr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91F3E653-B222-8D1A-00EE-662EAE97D5A7}"/>
                </a:ext>
              </a:extLst>
            </p:cNvPr>
            <p:cNvSpPr/>
            <p:nvPr/>
          </p:nvSpPr>
          <p:spPr>
            <a:xfrm>
              <a:off x="647999" y="5806506"/>
              <a:ext cx="11232000" cy="504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48000" tIns="4260" rIns="324000" bIns="4260" numCol="1" spcCol="1270" anchor="ctr" anchorCtr="0">
              <a:noAutofit/>
            </a:bodyPr>
            <a:lstStyle/>
            <a:p>
              <a:pPr algn="just"/>
              <a:r>
                <a:rPr lang="ru-RU" sz="1200" dirty="0">
                  <a:solidFill>
                    <a:schemeClr val="bg1"/>
                  </a:solidFill>
                  <a:latin typeface="+mj-lt"/>
                </a:rPr>
                <a:t>Обеспечена возможность применения адаптированных ОСН при определении сметной стоимости объектов строительства, реконструкции, капитального ремонта</a:t>
              </a:r>
            </a:p>
          </p:txBody>
        </p:sp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AA67D35-53E8-A37B-5795-916BA285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6681" y="5847445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384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43A9FC9A-D7C9-F8EB-33C0-1DE0A843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6278" y="424743"/>
            <a:ext cx="621125" cy="153888"/>
          </a:xfrm>
        </p:spPr>
        <p:txBody>
          <a:bodyPr/>
          <a:lstStyle/>
          <a:p>
            <a:pPr marL="26403">
              <a:spcBef>
                <a:spcPts val="229"/>
              </a:spcBef>
            </a:pPr>
            <a:fld id="{81D60167-4931-47E6-BA6A-407CBD079E47}" type="slidenum">
              <a:rPr lang="ru-RU" smtClean="0"/>
              <a:pPr marL="26403">
                <a:spcBef>
                  <a:spcPts val="229"/>
                </a:spcBef>
              </a:pPr>
              <a:t>9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85226C-0B84-4AD6-82E0-FB1ECC8C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7338"/>
            <a:ext cx="8818563" cy="307777"/>
          </a:xfrm>
        </p:spPr>
        <p:txBody>
          <a:bodyPr/>
          <a:lstStyle/>
          <a:p>
            <a:r>
              <a:rPr lang="ru-RU" dirty="0"/>
              <a:t>Основные принципы и задачи формирования ОСНБ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48F561-AFCE-E624-EAE6-19721A1F5D21}"/>
              </a:ext>
            </a:extLst>
          </p:cNvPr>
          <p:cNvSpPr/>
          <p:nvPr/>
        </p:nvSpPr>
        <p:spPr>
          <a:xfrm>
            <a:off x="648000" y="900001"/>
            <a:ext cx="5760000" cy="4788000"/>
          </a:xfrm>
          <a:prstGeom prst="rect">
            <a:avLst/>
          </a:prstGeom>
          <a:solidFill>
            <a:srgbClr val="253B7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Обеспечение единства принципов формирования ФСНБ и ОСН  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Переход на ресурсно-индексный метод расчета сметной стоимости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Легитимизация сборников ОСН и отраслевых методических документов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Учет новых материалов, машин и технологий, которые применяются при выполнении работ по эксплуатации автомобильных дорог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Установление официального статуса ОСН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Включение в классификатор строительных ресурсов (КСР) материалов, применяемых в ОСН</a:t>
            </a:r>
          </a:p>
          <a:p>
            <a:pPr marL="324000" lvl="1" indent="-324000" algn="just">
              <a:spcBef>
                <a:spcPts val="600"/>
              </a:spcBef>
              <a:spcAft>
                <a:spcPts val="1200"/>
              </a:spcAft>
              <a:buClr>
                <a:srgbClr val="253B7B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253B7B"/>
                </a:solidFill>
              </a:rPr>
              <a:t>Подготовка условий к распространению отраслевых сметных нормативов на дороги регионального, межмуниципального, местного значения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BBC9319-AA87-E298-5BDE-677E7E53B82A}"/>
              </a:ext>
            </a:extLst>
          </p:cNvPr>
          <p:cNvGrpSpPr/>
          <p:nvPr/>
        </p:nvGrpSpPr>
        <p:grpSpPr>
          <a:xfrm>
            <a:off x="6768000" y="900001"/>
            <a:ext cx="5112000" cy="648000"/>
            <a:chOff x="6120000" y="900001"/>
            <a:chExt cx="5112000" cy="648000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AB5B74B8-A735-E77F-DC83-DF43781915FD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44000" tIns="72000" rIns="144000" bIns="72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ОСН с нормами расходов ресурсов – утверждение Минтрансом России 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D84BD0EC-5A5F-8BEA-C4DF-E5DB83DFC4F5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76614A2C-6472-AB54-7270-C2C6F81FF2AA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42448F20-244B-90E4-6B71-0231EA040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709A439-82EE-FFF9-0E31-FB43C1FB3688}"/>
              </a:ext>
            </a:extLst>
          </p:cNvPr>
          <p:cNvGrpSpPr/>
          <p:nvPr/>
        </p:nvGrpSpPr>
        <p:grpSpPr>
          <a:xfrm>
            <a:off x="6768000" y="1728000"/>
            <a:ext cx="5112000" cy="648000"/>
            <a:chOff x="6120000" y="900001"/>
            <a:chExt cx="5112000" cy="648000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38E5B521-DA60-F735-27D4-ADF5D985F1F3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08000" tIns="36000" rIns="108000" bIns="36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Методические положения по определению сметной стоимости – утверждение Минтрансом России </a:t>
              </a:r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439905D9-01EC-0895-DE91-D3BE92314A24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18A60F59-348A-9229-17AE-8CAF5C7A8FEE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CBBF61-72CF-A4CE-F943-56A5C6430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C5C496A-6E80-5ADA-D121-A6CC33277004}"/>
              </a:ext>
            </a:extLst>
          </p:cNvPr>
          <p:cNvGrpSpPr/>
          <p:nvPr/>
        </p:nvGrpSpPr>
        <p:grpSpPr>
          <a:xfrm>
            <a:off x="6768000" y="2556000"/>
            <a:ext cx="5112000" cy="648000"/>
            <a:chOff x="6120000" y="900001"/>
            <a:chExt cx="5112000" cy="648000"/>
          </a:xfrm>
        </p:grpSpPr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9D86A626-EAF3-DA50-A120-A97EBA1120A2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08000" tIns="36000" rIns="108000" bIns="36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Коды и наименования ресурсов из КСР</a:t>
              </a: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6C4F1AFD-8A78-FB82-19A7-97026542B8E5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05D356BA-65E0-BC5B-2ECE-DC513DD1B1BF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92A40A6F-E844-5285-8819-543251ADF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31A77C6-02CA-C3E4-501E-9BF000233337}"/>
              </a:ext>
            </a:extLst>
          </p:cNvPr>
          <p:cNvGrpSpPr/>
          <p:nvPr/>
        </p:nvGrpSpPr>
        <p:grpSpPr>
          <a:xfrm>
            <a:off x="6768000" y="3384000"/>
            <a:ext cx="5112000" cy="648000"/>
            <a:chOff x="6120000" y="900001"/>
            <a:chExt cx="5112000" cy="648000"/>
          </a:xfrm>
        </p:grpSpPr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294AC4BB-ECC4-5F14-C6F3-33C8571F1F75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44000" tIns="72000" rIns="144000" bIns="72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Сметные цены из ФГИС ЦС</a:t>
              </a: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C2B5E5F8-55F3-7B45-956C-8FF721B1DE30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57" name="Полилиния: фигура 56">
                <a:extLst>
                  <a:ext uri="{FF2B5EF4-FFF2-40B4-BE49-F238E27FC236}">
                    <a16:creationId xmlns:a16="http://schemas.microsoft.com/office/drawing/2014/main" id="{111AC7E5-589D-05A8-2EF0-C064BD050FA6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B99C6DE0-EB18-2EF8-77C9-66CC17BF4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6DA9314-054E-54DA-53E7-4886CEF12CE2}"/>
              </a:ext>
            </a:extLst>
          </p:cNvPr>
          <p:cNvGrpSpPr/>
          <p:nvPr/>
        </p:nvGrpSpPr>
        <p:grpSpPr>
          <a:xfrm>
            <a:off x="6768000" y="4211999"/>
            <a:ext cx="5112000" cy="648000"/>
            <a:chOff x="6120000" y="900001"/>
            <a:chExt cx="5112000" cy="648000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340C42AE-098E-3068-DF88-1343F224B5E4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08000" tIns="36000" rIns="108000" bIns="36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Зарплата из ФГИС ЦС</a:t>
              </a:r>
            </a:p>
          </p:txBody>
        </p: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B906FB94-3F0D-4CAC-2309-CC24D57B3969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53" name="Полилиния: фигура 52">
                <a:extLst>
                  <a:ext uri="{FF2B5EF4-FFF2-40B4-BE49-F238E27FC236}">
                    <a16:creationId xmlns:a16="http://schemas.microsoft.com/office/drawing/2014/main" id="{E7A0FB79-EE0E-658D-BBDC-0F835438FF4B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B6F1867-9DA2-B6CB-1816-397D6D7D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FA69A44-CB97-39FF-DA6D-BF09219E1BEC}"/>
              </a:ext>
            </a:extLst>
          </p:cNvPr>
          <p:cNvGrpSpPr/>
          <p:nvPr/>
        </p:nvGrpSpPr>
        <p:grpSpPr>
          <a:xfrm>
            <a:off x="6768000" y="5039999"/>
            <a:ext cx="5112000" cy="648000"/>
            <a:chOff x="6120000" y="900001"/>
            <a:chExt cx="5112000" cy="648000"/>
          </a:xfrm>
        </p:grpSpPr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0BFCAD5-29F8-8895-9201-2DB090B3F109}"/>
                </a:ext>
              </a:extLst>
            </p:cNvPr>
            <p:cNvSpPr/>
            <p:nvPr/>
          </p:nvSpPr>
          <p:spPr>
            <a:xfrm>
              <a:off x="6876000" y="900001"/>
              <a:ext cx="4356000" cy="648000"/>
            </a:xfrm>
            <a:custGeom>
              <a:avLst/>
              <a:gdLst>
                <a:gd name="connsiteX0" fmla="*/ 0 w 1519085"/>
                <a:gd name="connsiteY0" fmla="*/ 0 h 463135"/>
                <a:gd name="connsiteX1" fmla="*/ 1519085 w 1519085"/>
                <a:gd name="connsiteY1" fmla="*/ 0 h 463135"/>
                <a:gd name="connsiteX2" fmla="*/ 1519085 w 1519085"/>
                <a:gd name="connsiteY2" fmla="*/ 463135 h 463135"/>
                <a:gd name="connsiteX3" fmla="*/ 0 w 1519085"/>
                <a:gd name="connsiteY3" fmla="*/ 463135 h 463135"/>
                <a:gd name="connsiteX4" fmla="*/ 0 w 1519085"/>
                <a:gd name="connsiteY4" fmla="*/ 0 h 4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5" h="463135">
                  <a:moveTo>
                    <a:pt x="0" y="0"/>
                  </a:moveTo>
                  <a:lnTo>
                    <a:pt x="1519085" y="0"/>
                  </a:lnTo>
                  <a:lnTo>
                    <a:pt x="1519085" y="463135"/>
                  </a:lnTo>
                  <a:lnTo>
                    <a:pt x="0" y="463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B7B">
                <a:alpha val="1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08000" tIns="36000" rIns="108000" bIns="36000" numCol="1" spcCol="1270" anchor="ctr" anchorCtr="0">
              <a:noAutofit/>
            </a:bodyPr>
            <a:lstStyle/>
            <a:p>
              <a:pPr indent="-245461">
                <a:spcAft>
                  <a:spcPts val="1200"/>
                </a:spcAft>
              </a:pPr>
              <a:r>
                <a:rPr lang="ru-RU" sz="1400" dirty="0">
                  <a:solidFill>
                    <a:srgbClr val="253B7B"/>
                  </a:solidFill>
                  <a:latin typeface="+mj-lt"/>
                </a:rPr>
                <a:t>Индексы по группам однородных строительных ресурсов из ФГИС ЦС</a:t>
              </a:r>
            </a:p>
          </p:txBody>
        </p: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CB97110F-BC1D-68B5-484E-1B17A8786FA6}"/>
                </a:ext>
              </a:extLst>
            </p:cNvPr>
            <p:cNvGrpSpPr/>
            <p:nvPr/>
          </p:nvGrpSpPr>
          <p:grpSpPr>
            <a:xfrm>
              <a:off x="6120000" y="900001"/>
              <a:ext cx="648000" cy="648000"/>
              <a:chOff x="6120000" y="900001"/>
              <a:chExt cx="648000" cy="648000"/>
            </a:xfrm>
          </p:grpSpPr>
          <p:sp>
            <p:nvSpPr>
              <p:cNvPr id="49" name="Полилиния: фигура 48">
                <a:extLst>
                  <a:ext uri="{FF2B5EF4-FFF2-40B4-BE49-F238E27FC236}">
                    <a16:creationId xmlns:a16="http://schemas.microsoft.com/office/drawing/2014/main" id="{047C592D-1AFF-1241-8D07-2B855F9D1660}"/>
                  </a:ext>
                </a:extLst>
              </p:cNvPr>
              <p:cNvSpPr/>
              <p:nvPr/>
            </p:nvSpPr>
            <p:spPr>
              <a:xfrm>
                <a:off x="6120000" y="900001"/>
                <a:ext cx="648000" cy="648000"/>
              </a:xfrm>
              <a:custGeom>
                <a:avLst/>
                <a:gdLst>
                  <a:gd name="connsiteX0" fmla="*/ 0 w 1519085"/>
                  <a:gd name="connsiteY0" fmla="*/ 0 h 463135"/>
                  <a:gd name="connsiteX1" fmla="*/ 1519085 w 1519085"/>
                  <a:gd name="connsiteY1" fmla="*/ 0 h 463135"/>
                  <a:gd name="connsiteX2" fmla="*/ 1519085 w 1519085"/>
                  <a:gd name="connsiteY2" fmla="*/ 463135 h 463135"/>
                  <a:gd name="connsiteX3" fmla="*/ 0 w 1519085"/>
                  <a:gd name="connsiteY3" fmla="*/ 463135 h 463135"/>
                  <a:gd name="connsiteX4" fmla="*/ 0 w 1519085"/>
                  <a:gd name="connsiteY4" fmla="*/ 0 h 46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085" h="463135">
                    <a:moveTo>
                      <a:pt x="0" y="0"/>
                    </a:moveTo>
                    <a:lnTo>
                      <a:pt x="1519085" y="0"/>
                    </a:lnTo>
                    <a:lnTo>
                      <a:pt x="1519085" y="463135"/>
                    </a:lnTo>
                    <a:lnTo>
                      <a:pt x="0" y="46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53B7B"/>
              </a:solidFill>
              <a:ln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spcFirstLastPara="0" vert="horz" wrap="square" lIns="161029" tIns="4260" rIns="161029" bIns="4260" numCol="1" spcCol="1270" anchor="ctr" anchorCtr="0">
                <a:noAutofit/>
              </a:bodyPr>
              <a:lstStyle/>
              <a:p>
                <a:pPr algn="ctr"/>
                <a:endParaRPr lang="ru-RU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1D9F88EC-B792-4F7F-D07E-EF2B0E866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92000" y="972001"/>
                <a:ext cx="504000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85263139"/>
      </p:ext>
    </p:extLst>
  </p:cSld>
  <p:clrMapOvr>
    <a:masterClrMapping/>
  </p:clrMapOvr>
</p:sld>
</file>

<file path=ppt/theme/theme1.xml><?xml version="1.0" encoding="utf-8"?>
<a:theme xmlns:a="http://schemas.openxmlformats.org/drawingml/2006/main" name="4_РДН2023">
  <a:themeElements>
    <a:clrScheme name="Росдорнии">
      <a:dk1>
        <a:srgbClr val="303236"/>
      </a:dk1>
      <a:lt1>
        <a:sysClr val="window" lastClr="FFFFFF"/>
      </a:lt1>
      <a:dk2>
        <a:srgbClr val="025597"/>
      </a:dk2>
      <a:lt2>
        <a:srgbClr val="CCCED2"/>
      </a:lt2>
      <a:accent1>
        <a:srgbClr val="025597"/>
      </a:accent1>
      <a:accent2>
        <a:srgbClr val="DC8424"/>
      </a:accent2>
      <a:accent3>
        <a:srgbClr val="CCCED2"/>
      </a:accent3>
      <a:accent4>
        <a:srgbClr val="3C3C3C"/>
      </a:accent4>
      <a:accent5>
        <a:srgbClr val="4C566C"/>
      </a:accent5>
      <a:accent6>
        <a:srgbClr val="009EE3"/>
      </a:accent6>
      <a:hlink>
        <a:srgbClr val="40526E"/>
      </a:hlink>
      <a:folHlink>
        <a:srgbClr val="009EE3"/>
      </a:folHlink>
    </a:clrScheme>
    <a:fontScheme name="РОСДОРНИИ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6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РДН2023" id="{03A96AA8-9547-41A2-926F-0420F0A24E18}" vid="{3B476EEC-237E-4854-9CAD-C68E875FA167}"/>
    </a:ext>
  </a:extLst>
</a:theme>
</file>

<file path=ppt/theme/theme2.xml><?xml version="1.0" encoding="utf-8"?>
<a:theme xmlns:a="http://schemas.openxmlformats.org/drawingml/2006/main" name="3_РДН2023">
  <a:themeElements>
    <a:clrScheme name="Росдорнии">
      <a:dk1>
        <a:srgbClr val="303236"/>
      </a:dk1>
      <a:lt1>
        <a:sysClr val="window" lastClr="FFFFFF"/>
      </a:lt1>
      <a:dk2>
        <a:srgbClr val="025597"/>
      </a:dk2>
      <a:lt2>
        <a:srgbClr val="CCCED2"/>
      </a:lt2>
      <a:accent1>
        <a:srgbClr val="025597"/>
      </a:accent1>
      <a:accent2>
        <a:srgbClr val="DC8424"/>
      </a:accent2>
      <a:accent3>
        <a:srgbClr val="CCCED2"/>
      </a:accent3>
      <a:accent4>
        <a:srgbClr val="3C3C3C"/>
      </a:accent4>
      <a:accent5>
        <a:srgbClr val="4C566C"/>
      </a:accent5>
      <a:accent6>
        <a:srgbClr val="009EE3"/>
      </a:accent6>
      <a:hlink>
        <a:srgbClr val="40526E"/>
      </a:hlink>
      <a:folHlink>
        <a:srgbClr val="009EE3"/>
      </a:folHlink>
    </a:clrScheme>
    <a:fontScheme name="РОСДОРНИИ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16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РДН2023" id="{03A96AA8-9547-41A2-926F-0420F0A24E18}" vid="{3B476EEC-237E-4854-9CAD-C68E875FA167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РДН2023</Template>
  <TotalTime>19968</TotalTime>
  <Words>1109</Words>
  <Application>Microsoft Office PowerPoint</Application>
  <PresentationFormat>Широкоэкранный</PresentationFormat>
  <Paragraphs>217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PT Sans</vt:lpstr>
      <vt:lpstr>Century Gothic</vt:lpstr>
      <vt:lpstr>Arial</vt:lpstr>
      <vt:lpstr>Calibri</vt:lpstr>
      <vt:lpstr>Times New Roman</vt:lpstr>
      <vt:lpstr>Wingdings</vt:lpstr>
      <vt:lpstr>4_РДН2023</vt:lpstr>
      <vt:lpstr>3_РДН2023</vt:lpstr>
      <vt:lpstr>Презентация PowerPoint</vt:lpstr>
      <vt:lpstr>Формирование стоимости строительных ресурсов</vt:lpstr>
      <vt:lpstr>СПЕЦИАЛИЗИРОВАННЫЕ СТРОИТЕЛЬНЫЕ РЕСУРСЫ</vt:lpstr>
      <vt:lpstr>НАПОЛНЕНИЕ ФГИС ЦС</vt:lpstr>
      <vt:lpstr>ИНДЕКСЫ ПО ГОСР</vt:lpstr>
      <vt:lpstr>Недостаточное КОЛИЧЕСТВО ДАННЫХ </vt:lpstr>
      <vt:lpstr>ДАННЫЕ ФГИС ЦС В III КВАРТАЛЕ 2024 ГОДА </vt:lpstr>
      <vt:lpstr>Гармонизация ОСНБ и ФСНБ</vt:lpstr>
      <vt:lpstr>Основные принципы и задачи формирования ОСНБ</vt:lpstr>
      <vt:lpstr>Разработка ОСН по ремонту и содержанию</vt:lpstr>
      <vt:lpstr>Проведение хронометражных работ</vt:lpstr>
      <vt:lpstr>Определение сметной стоимости работ по ремонту и содержанию</vt:lpstr>
      <vt:lpstr>Участие профессионального сообщества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RosDorNii_preee</dc:title>
  <dc:creator>User</dc:creator>
  <cp:lastModifiedBy>Платунова Анна Александровна</cp:lastModifiedBy>
  <cp:revision>1122</cp:revision>
  <cp:lastPrinted>2022-08-22T07:21:20Z</cp:lastPrinted>
  <dcterms:created xsi:type="dcterms:W3CDTF">2019-08-20T12:43:50Z</dcterms:created>
  <dcterms:modified xsi:type="dcterms:W3CDTF">2024-09-12T13:21:22Z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2019-08-20T00:00:00Z</vt:filetime>
  </property>
  <property fmtid="{D5CDD505-2E9C-101B-9397-08002B2CF9AE}" pid="3" name="Creator">
    <vt:lpwstr>Adobe Illustrator CC 23.0 (Windows)</vt:lpwstr>
  </property>
  <property fmtid="{D5CDD505-2E9C-101B-9397-08002B2CF9AE}" pid="4" name="LastSaved">
    <vt:filetime>2019-08-20T00:00:00Z</vt:filetime>
  </property>
</Properties>
</file>