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257" r:id="rId2"/>
    <p:sldId id="268" r:id="rId3"/>
    <p:sldId id="287" r:id="rId4"/>
    <p:sldId id="288" r:id="rId5"/>
    <p:sldId id="289" r:id="rId6"/>
    <p:sldId id="291" r:id="rId7"/>
    <p:sldId id="261" r:id="rId8"/>
    <p:sldId id="290" r:id="rId9"/>
    <p:sldId id="286" r:id="rId10"/>
    <p:sldId id="285" r:id="rId11"/>
    <p:sldId id="274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9FD"/>
    <a:srgbClr val="001C74"/>
    <a:srgbClr val="E6F2FE"/>
    <a:srgbClr val="48A1FA"/>
    <a:srgbClr val="1C4E8A"/>
    <a:srgbClr val="2689FD"/>
    <a:srgbClr val="FD971A"/>
    <a:srgbClr val="BBDEFE"/>
    <a:srgbClr val="992F00"/>
    <a:srgbClr val="25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15" autoAdjust="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ortver.ru/books/16-books/87-architecture-road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61534"/>
            <a:ext cx="10660102" cy="1534486"/>
          </a:xfrm>
        </p:spPr>
        <p:txBody>
          <a:bodyPr anchor="b"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вырастить транспортного строителя с художественно-эстетическим взглядом на профессию?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0316" y="3588798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Надеждин Владимир Сергеевич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4210748"/>
            <a:ext cx="10051367" cy="547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Декан дорожно-строительного факультета МАДИ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15546-C568-80D0-57D8-B9FF6584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58" y="5495459"/>
            <a:ext cx="1226822" cy="10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3319" y="186580"/>
            <a:ext cx="7258235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ЕСТЬ ПРОБЛЕМА, КАК ЕЕ РЕШАТЬ?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11</a:t>
            </a:r>
          </a:p>
        </p:txBody>
      </p:sp>
      <p:sp>
        <p:nvSpPr>
          <p:cNvPr id="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FFB06E5D-AB36-B3CC-357C-955CEF95186A}"/>
              </a:ext>
            </a:extLst>
          </p:cNvPr>
          <p:cNvSpPr/>
          <p:nvPr/>
        </p:nvSpPr>
        <p:spPr>
          <a:xfrm>
            <a:off x="413723" y="2056170"/>
            <a:ext cx="3619500" cy="3772714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b="1" dirty="0">
              <a:solidFill>
                <a:schemeClr val="bg1"/>
              </a:solidFill>
            </a:endParaRP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b="1" i="0" dirty="0">
                <a:solidFill>
                  <a:schemeClr val="bg1"/>
                </a:solidFill>
                <a:effectLst/>
              </a:rPr>
              <a:t>Где взять нагрузку для дисциплин, и кто будет нести знание?</a:t>
            </a: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Каким технологиям учить и как не растерять базовые знания?</a:t>
            </a: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b="1" i="0" dirty="0">
                <a:solidFill>
                  <a:schemeClr val="bg1"/>
                </a:solidFill>
                <a:effectLst/>
              </a:rPr>
              <a:t>Как найти тонкую грань между расчетом и искусством, между красотой и безопасностью?</a:t>
            </a:r>
          </a:p>
          <a:p>
            <a:pPr marL="285750" indent="-285750" algn="ctr">
              <a:lnSpc>
                <a:spcPts val="1800"/>
              </a:lnSpc>
              <a:spcAft>
                <a:spcPts val="600"/>
              </a:spcAft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34F48-D6FF-C6E5-9E8E-8BE50CCE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85" y="1235816"/>
            <a:ext cx="2030034" cy="2706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29085-311A-7333-27D6-DA589FE86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3" y="1235816"/>
            <a:ext cx="2866116" cy="1909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DA7415-DB29-0DE6-B9F6-0E84095B1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58" y="1235816"/>
            <a:ext cx="2546663" cy="19099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F07670-CC94-813C-F696-A90F8F9EF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59" y="4184788"/>
            <a:ext cx="3187029" cy="24002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829B05-ACDF-CA24-D805-E8B68D0BF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14" y="4195049"/>
            <a:ext cx="3200308" cy="24002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67FB0A-ABEC-A7FB-8B1D-07DFEA784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949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8255" y="2518615"/>
            <a:ext cx="9618920" cy="19097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C4E8A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7699698" y="3320501"/>
            <a:ext cx="3046583" cy="1254541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Современная архитектура </a:t>
            </a:r>
            <a:r>
              <a:rPr lang="ru-RU" sz="1400" dirty="0" err="1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Чанчжоу</a:t>
            </a: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 создает невероятные пространства</a:t>
            </a:r>
            <a:endParaRPr lang="ru-RU" sz="1400" dirty="0">
              <a:latin typeface="-apple-system"/>
            </a:endParaRPr>
          </a:p>
        </p:txBody>
      </p:sp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4844" y="267471"/>
            <a:ext cx="1095134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ПРОМЫШЛЕННОЕ И ГРАЖДАНСКОЕ СТРОИТЕЛЬСТВО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8" name="Архитектура">
            <a:hlinkClick r:id="" action="ppaction://media"/>
            <a:extLst>
              <a:ext uri="{FF2B5EF4-FFF2-40B4-BE49-F238E27FC236}">
                <a16:creationId xmlns:a16="http://schemas.microsoft.com/office/drawing/2014/main" id="{3E1CEE3B-FDAD-BB53-D75E-29E7F9201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111" y="1384914"/>
            <a:ext cx="2883214" cy="51257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79775C-40B5-F1C7-155F-F530B89CA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215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1729604" y="5306837"/>
            <a:ext cx="2105550" cy="552424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b="0" i="0" dirty="0">
                <a:effectLst/>
                <a:latin typeface="-apple-system"/>
              </a:rPr>
              <a:t>Diamond bridge</a:t>
            </a:r>
            <a:r>
              <a:rPr lang="ru-RU" sz="1400" b="0" i="0" dirty="0">
                <a:effectLst/>
                <a:latin typeface="-apple-system"/>
              </a:rPr>
              <a:t> (Грузия)</a:t>
            </a:r>
            <a:endParaRPr lang="ru-RU" sz="1400" dirty="0"/>
          </a:p>
        </p:txBody>
      </p:sp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0815" y="276348"/>
            <a:ext cx="1095134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ИСКУССТВЕННЫЕ СООРУЖЕНИЯ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92CE5-7241-F15F-E1E8-4260D37C3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5" y="1743997"/>
            <a:ext cx="4595892" cy="3058821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BA61CC58-694E-9D47-A9EE-3E2E9669D9CF}"/>
              </a:ext>
            </a:extLst>
          </p:cNvPr>
          <p:cNvSpPr/>
          <p:nvPr/>
        </p:nvSpPr>
        <p:spPr>
          <a:xfrm>
            <a:off x="6507902" y="5238772"/>
            <a:ext cx="4202096" cy="746255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Мост “</a:t>
            </a:r>
            <a:r>
              <a:rPr lang="ru-RU" sz="1400" dirty="0" err="1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Storseisundet</a:t>
            </a: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bridge</a:t>
            </a: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” В Норвегии построен таким образом, что под определенным углом, когда вы приближаетесь к нему, создается иллюзия того, что моста вовсе нет, а то, что вы видите, похоже на большой трамплин</a:t>
            </a:r>
            <a:endParaRPr lang="ru-RU" sz="1400" dirty="0">
              <a:latin typeface="-apple-syste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FD306-E778-E926-80E4-F609D1C89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02" y="1743997"/>
            <a:ext cx="4086688" cy="30650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41070D-D7B4-242C-AD20-32E560FE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42225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797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0815" y="276348"/>
            <a:ext cx="1095134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ИСКУССТВЕННЫЕ СООРУЖЕНИЯ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BA61CC58-694E-9D47-A9EE-3E2E9669D9CF}"/>
              </a:ext>
            </a:extLst>
          </p:cNvPr>
          <p:cNvSpPr/>
          <p:nvPr/>
        </p:nvSpPr>
        <p:spPr>
          <a:xfrm>
            <a:off x="2672748" y="5643548"/>
            <a:ext cx="6963470" cy="746255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Новая система тоннелей с уже знаменитой круговой развязкой «на дне» Атлантики стала самой крупной инвестицией в инфраструктуру Фарерских островов</a:t>
            </a:r>
            <a:endParaRPr lang="ru-RU" sz="1400" dirty="0">
              <a:latin typeface="-apple-syste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F3D53-C58A-DA19-0DE8-C5401CC4D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2" y="1347592"/>
            <a:ext cx="7080436" cy="3982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CCC8E9-F8D8-DB75-C1EA-10182A25D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136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0815" y="103072"/>
            <a:ext cx="10779034" cy="10279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АЭРОПОРТЫ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BA61CC58-694E-9D47-A9EE-3E2E9669D9CF}"/>
              </a:ext>
            </a:extLst>
          </p:cNvPr>
          <p:cNvSpPr/>
          <p:nvPr/>
        </p:nvSpPr>
        <p:spPr>
          <a:xfrm>
            <a:off x="8895996" y="3055872"/>
            <a:ext cx="2982328" cy="746255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Ничего необычного, просто обычный аэропорт в Сингапуре</a:t>
            </a:r>
            <a:endParaRPr lang="ru-RU" sz="1400" dirty="0">
              <a:latin typeface="-apple-system"/>
            </a:endParaRPr>
          </a:p>
        </p:txBody>
      </p:sp>
      <p:pic>
        <p:nvPicPr>
          <p:cNvPr id="2" name="Сингапур">
            <a:hlinkClick r:id="" action="ppaction://media"/>
            <a:extLst>
              <a:ext uri="{FF2B5EF4-FFF2-40B4-BE49-F238E27FC236}">
                <a16:creationId xmlns:a16="http://schemas.microsoft.com/office/drawing/2014/main" id="{6C6F900E-233A-80BB-8665-4F5AE1D1C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9643" y="887027"/>
            <a:ext cx="4607510" cy="5760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1AD5B-58EE-0F88-5365-B0B2674E7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297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0815" y="103072"/>
            <a:ext cx="10779034" cy="10279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C4E8A"/>
                </a:solidFill>
              </a:rPr>
              <a:t>ИСКУССТВЕННЫЕ СООРУЖЕНИЯ</a:t>
            </a:r>
          </a:p>
        </p:txBody>
      </p:sp>
      <p:sp>
        <p:nvSpPr>
          <p:cNvPr id="614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BA61CC58-694E-9D47-A9EE-3E2E9669D9CF}"/>
              </a:ext>
            </a:extLst>
          </p:cNvPr>
          <p:cNvSpPr/>
          <p:nvPr/>
        </p:nvSpPr>
        <p:spPr>
          <a:xfrm>
            <a:off x="4669168" y="6199237"/>
            <a:ext cx="2982328" cy="746255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-apple-system"/>
                <a:ea typeface="Calibri" panose="020F0502020204030204" pitchFamily="34" charset="0"/>
                <a:cs typeface="Times New Roman" panose="02020603050405020304" pitchFamily="18" charset="0"/>
              </a:rPr>
              <a:t>Мост через реку Ока в Муроме</a:t>
            </a:r>
            <a:endParaRPr lang="ru-RU" sz="1400" dirty="0">
              <a:latin typeface="-apple-syste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C20366-2626-9192-EDEE-DC97DB7F4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02" y="1171744"/>
            <a:ext cx="6394882" cy="47961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8E0DB3-4939-3D28-1206-5A137054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863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94138" y="347959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ЧЕГО НЕТ В УЧЕБНЫХ ПЛАНАХ?</a:t>
            </a:r>
          </a:p>
        </p:txBody>
      </p:sp>
      <p:sp>
        <p:nvSpPr>
          <p:cNvPr id="6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4237206" y="1784434"/>
            <a:ext cx="3619500" cy="3057982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4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Искусственные сооружения</a:t>
            </a:r>
            <a:r>
              <a:rPr lang="ru-RU" sz="1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 - сооружения, устраиваемые на дорогах при пересечении рек, оврагов, горных хребтов, дорог и других препятствий, снегозащитные, противообвальные. Основные искусственные сооружения: мосты, путепроводы, тоннели, эстакады, трубы, водоотводные устройства, галереи, подпорные стены и др.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172449" y="1784434"/>
            <a:ext cx="3619500" cy="3057982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  <a:p>
            <a:r>
              <a:rPr lang="ru-RU" sz="1400" b="1" i="0" dirty="0">
                <a:solidFill>
                  <a:schemeClr val="accent1"/>
                </a:solidFill>
                <a:effectLst/>
                <a:latin typeface="Circe-Regular"/>
              </a:rPr>
              <a:t>Дорожное хозяйство</a:t>
            </a:r>
            <a:r>
              <a:rPr lang="ru-RU" sz="1400" b="0" i="0" dirty="0">
                <a:solidFill>
                  <a:schemeClr val="accent1"/>
                </a:solidFill>
                <a:effectLst/>
                <a:latin typeface="Circe-Regular"/>
              </a:rPr>
              <a:t> - часть отрасли материального производства, призванная совместно с автомобилями наиболее полно удовлетворять потребности народного хозяйства и населения в автомобильных перевозках. Включает сеть автомобильных дорог общего пользования со всеми сооружениями, необходимыми для ее нормальной эксплуатации, а также предприятия и организации по ремонту и содержанию этих дорог.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301963" y="1933304"/>
            <a:ext cx="3619500" cy="2760242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Ins="180000" bIns="180000" rtlCol="0" anchor="b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b="1" i="0" dirty="0">
                <a:solidFill>
                  <a:schemeClr val="bg1"/>
                </a:solidFill>
                <a:effectLst/>
              </a:rPr>
              <a:t>Автомобильная дорога</a:t>
            </a:r>
            <a:r>
              <a:rPr lang="ru-RU" sz="1400" b="0" i="0" dirty="0">
                <a:solidFill>
                  <a:schemeClr val="bg1"/>
                </a:solidFill>
                <a:effectLst/>
              </a:rPr>
              <a:t> - инженерное сооружение, предназначенное для движения автомобилей. Основными элементами являются: земляное полотно, дорожная одежда, проезжая часть, обочины, искусственные и линейные сооружения и все виды обстановки.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9B35DE-6CFE-F355-81C8-77D883BC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558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3201" y="440350"/>
            <a:ext cx="8465598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ЧЕГО НЕТ В УЧЕБНЫХ ПЛАНАХ?</a:t>
            </a:r>
          </a:p>
        </p:txBody>
      </p:sp>
      <p:sp>
        <p:nvSpPr>
          <p:cNvPr id="23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998051" y="1539768"/>
            <a:ext cx="8545444" cy="4594702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/>
          <a:p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84832-EA8C-A56D-05F0-03326AB7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7" y="1765913"/>
            <a:ext cx="8050853" cy="42113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D11CD8-B450-DA30-3464-B190320AB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049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285488" y="2332483"/>
            <a:ext cx="5424487" cy="3482306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400" b="1" dirty="0">
              <a:solidFill>
                <a:srgbClr val="1C4E8A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За последние 10 лет выпущено 1 учебное </a:t>
            </a:r>
            <a:r>
              <a:rPr lang="ru-RU" sz="1400" dirty="0" err="1">
                <a:solidFill>
                  <a:schemeClr val="bg1"/>
                </a:solidFill>
              </a:rPr>
              <a:t>пособиепо</a:t>
            </a:r>
            <a:r>
              <a:rPr lang="ru-RU" sz="1400" dirty="0">
                <a:solidFill>
                  <a:schemeClr val="bg1"/>
                </a:solidFill>
              </a:rPr>
              <a:t> Архитектуре мостов, 37 стр.</a:t>
            </a:r>
          </a:p>
          <a:p>
            <a:r>
              <a:rPr lang="ru-RU" sz="1400" b="0" i="0" strike="noStrike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Сардаров А. С. Архитектура автомобильных дорог</a:t>
            </a:r>
            <a:r>
              <a:rPr lang="ru-RU" sz="1400" b="0" i="0" strike="noStrike" dirty="0">
                <a:solidFill>
                  <a:schemeClr val="bg1"/>
                </a:solidFill>
                <a:effectLst/>
              </a:rPr>
              <a:t>, 1993г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556402" y="2354785"/>
            <a:ext cx="5424487" cy="3482306"/>
          </a:xfrm>
          <a:prstGeom prst="roundRect">
            <a:avLst>
              <a:gd name="adj" fmla="val 295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Более 150 ГОСТ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Более 250 РОСТ Р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9078397" y="1371140"/>
            <a:ext cx="2631578" cy="96041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b="1" dirty="0">
                <a:solidFill>
                  <a:srgbClr val="1C4E8A"/>
                </a:solidFill>
              </a:rPr>
              <a:t>Учебная литература </a:t>
            </a:r>
          </a:p>
        </p:txBody>
      </p:sp>
      <p:sp>
        <p:nvSpPr>
          <p:cNvPr id="86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8309" y="177244"/>
            <a:ext cx="4435136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БИБЛИОТЕКА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3338231" y="1383474"/>
            <a:ext cx="2642658" cy="98554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b="1" dirty="0">
                <a:solidFill>
                  <a:srgbClr val="1C4E8A"/>
                </a:solidFill>
              </a:rPr>
              <a:t>Нормативная документация 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74647-D6FB-B56E-A49A-BDAB10792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6" y="1830468"/>
            <a:ext cx="2900800" cy="1721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1513-5BFF-2C12-B7D9-0F4F00B5B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4" y="1371140"/>
            <a:ext cx="2228369" cy="312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817D0-121A-B4BD-6CA0-66235FA64237}"/>
              </a:ext>
            </a:extLst>
          </p:cNvPr>
          <p:cNvSpPr txBox="1"/>
          <p:nvPr/>
        </p:nvSpPr>
        <p:spPr>
          <a:xfrm>
            <a:off x="3677920" y="60579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СП34.13330.2021 Автомобильные дороги, п.5.40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D10A2-EB49-CE30-8AB2-07E7ECD4B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" y="124469"/>
            <a:ext cx="889412" cy="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027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364</Words>
  <Application>Microsoft Office PowerPoint</Application>
  <PresentationFormat>Широкоэкранный</PresentationFormat>
  <Paragraphs>48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Circe-Regular</vt:lpstr>
      <vt:lpstr>Century Gothic</vt:lpstr>
      <vt:lpstr>Calibri</vt:lpstr>
      <vt:lpstr>-apple-system</vt:lpstr>
      <vt:lpstr>Тема Office</vt:lpstr>
      <vt:lpstr>Как вырастить транспортного строителя с художественно-эстетическим взглядом на профессию?</vt:lpstr>
      <vt:lpstr>ПРОМЫШЛЕННОЕ И ГРАЖДАНСКОЕ СТРОИТЕЛЬСТВО</vt:lpstr>
      <vt:lpstr>ИСКУССТВЕННЫЕ СООРУЖЕНИЯ</vt:lpstr>
      <vt:lpstr>ИСКУССТВЕННЫЕ СООРУЖЕНИЯ</vt:lpstr>
      <vt:lpstr>АЭРОПОРТЫ</vt:lpstr>
      <vt:lpstr>ИСКУССТВЕННЫЕ СООРУЖЕНИЯ</vt:lpstr>
      <vt:lpstr>ЧЕГО НЕТ В УЧЕБНЫХ ПЛАНАХ?</vt:lpstr>
      <vt:lpstr>ЧЕГО НЕТ В УЧЕБНЫХ ПЛАНАХ?</vt:lpstr>
      <vt:lpstr>БИБЛИОТЕКА</vt:lpstr>
      <vt:lpstr>ЕСТЬ ПРОБЛЕМА, КАК ЕЕ РЕШАТЬ?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Надеждин Владимир Сергеевич</cp:lastModifiedBy>
  <cp:revision>35</cp:revision>
  <dcterms:created xsi:type="dcterms:W3CDTF">2023-05-03T14:32:16Z</dcterms:created>
  <dcterms:modified xsi:type="dcterms:W3CDTF">2024-09-10T15:44:30Z</dcterms:modified>
</cp:coreProperties>
</file>