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68" r:id="rId3"/>
    <p:sldId id="284" r:id="rId4"/>
    <p:sldId id="340" r:id="rId5"/>
    <p:sldId id="341" r:id="rId6"/>
    <p:sldId id="267" r:id="rId7"/>
    <p:sldId id="264" r:id="rId8"/>
    <p:sldId id="321" r:id="rId9"/>
    <p:sldId id="282" r:id="rId10"/>
    <p:sldId id="324" r:id="rId11"/>
    <p:sldId id="326" r:id="rId12"/>
    <p:sldId id="342" r:id="rId13"/>
    <p:sldId id="327" r:id="rId14"/>
    <p:sldId id="329" r:id="rId15"/>
    <p:sldId id="332" r:id="rId16"/>
    <p:sldId id="333" r:id="rId17"/>
    <p:sldId id="339" r:id="rId18"/>
    <p:sldId id="344" r:id="rId19"/>
    <p:sldId id="322" r:id="rId20"/>
    <p:sldId id="261" r:id="rId21"/>
    <p:sldId id="345" r:id="rId22"/>
  </p:sldIdLst>
  <p:sldSz cx="12192000" cy="6858000"/>
  <p:notesSz cx="7104063" cy="10234613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00"/>
    <a:srgbClr val="0066FF"/>
    <a:srgbClr val="B5D9FD"/>
    <a:srgbClr val="001C74"/>
    <a:srgbClr val="E6F2FE"/>
    <a:srgbClr val="48A1FA"/>
    <a:srgbClr val="1C4E8A"/>
    <a:srgbClr val="2689FD"/>
    <a:srgbClr val="FD971A"/>
    <a:srgbClr val="BBD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15" autoAdjust="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07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bulanov\Desktop\&#1050;&#1085;&#1080;&#1075;&#1072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velbulanov\Desktop\&#1050;&#1085;&#1080;&#1075;&#1072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pavelbulanov\Desktop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pavelbulanov\Desktop\&#1043;&#1086;&#1090;&#1086;&#1074;&#1072;&#1103;%20&#1076;&#1080;&#1089;&#1089;&#1077;&#1088;&#1090;&#1072;&#1094;&#1080;&#1103;%203\&#1062;&#1080;&#1082;&#1083;&#1080;&#1082;&#1072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pavelbulanov\Desktop\&#1043;&#1086;&#1090;&#1086;&#1074;&#1072;&#1103;%20&#1076;&#1080;&#1089;&#1089;&#1077;&#1088;&#1090;&#1072;&#1094;&#1080;&#1103;\&#1043;&#1056;&#1040;&#1060;&#1048;&#1050;&#1048;%20&#1050;%205%20&#1043;&#1051;&#1040;&#1042;&#1045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pavelbulanov\Desktop\&#1043;&#1086;&#1090;&#1086;&#1074;&#1072;&#1103;%20&#1076;&#1080;&#1089;&#1089;&#1077;&#1088;&#1090;&#1072;&#1094;&#1080;&#1103;\&#1043;&#1056;&#1040;&#1060;&#1048;&#1050;&#1048;%20&#1050;%205%20&#1043;&#1051;&#1040;&#1042;&#1045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pavelbulanov\Desktop\&#1043;&#1086;&#1090;&#1086;&#1074;&#1072;&#1103;%20&#1076;&#1080;&#1089;&#1089;&#1077;&#1088;&#1090;&#1072;&#1094;&#1080;&#1103;\&#1043;&#1056;&#1040;&#1060;&#1048;&#1050;&#1048;%20&#1050;%205%20&#1043;&#1051;&#1040;&#1042;&#104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52472373612089"/>
          <c:y val="5.9732958538299477E-2"/>
          <c:w val="0.7892050622909178"/>
          <c:h val="0.62477378265138905"/>
        </c:manualLayout>
      </c:layout>
      <c:lineChart>
        <c:grouping val="standard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15"/>
              <c:layout>
                <c:manualLayout>
                  <c:x val="-4.9256651199302531E-2"/>
                  <c:y val="-0.1788613433378842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0,78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E7-4DF8-9689-4FFF4BD0E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2225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Лист1!$B$2:$B$17</c:f>
              <c:numCache>
                <c:formatCode>General</c:formatCode>
                <c:ptCount val="16"/>
                <c:pt idx="0">
                  <c:v>0</c:v>
                </c:pt>
                <c:pt idx="1">
                  <c:v>2667</c:v>
                </c:pt>
                <c:pt idx="2">
                  <c:v>5334</c:v>
                </c:pt>
                <c:pt idx="3">
                  <c:v>8001</c:v>
                </c:pt>
                <c:pt idx="4">
                  <c:v>10668</c:v>
                </c:pt>
                <c:pt idx="5">
                  <c:v>13335</c:v>
                </c:pt>
                <c:pt idx="6">
                  <c:v>16002</c:v>
                </c:pt>
                <c:pt idx="7">
                  <c:v>18669</c:v>
                </c:pt>
                <c:pt idx="8">
                  <c:v>21336</c:v>
                </c:pt>
                <c:pt idx="9">
                  <c:v>24003</c:v>
                </c:pt>
                <c:pt idx="10">
                  <c:v>26670</c:v>
                </c:pt>
                <c:pt idx="11">
                  <c:v>29337</c:v>
                </c:pt>
                <c:pt idx="12">
                  <c:v>32004</c:v>
                </c:pt>
                <c:pt idx="13">
                  <c:v>34671</c:v>
                </c:pt>
                <c:pt idx="14">
                  <c:v>37338</c:v>
                </c:pt>
                <c:pt idx="15">
                  <c:v>40000</c:v>
                </c:pt>
              </c:numCache>
            </c:numRef>
          </c:cat>
          <c:val>
            <c:numRef>
              <c:f>Лист1!$C$2:$C$17</c:f>
              <c:numCache>
                <c:formatCode>General</c:formatCode>
                <c:ptCount val="16"/>
                <c:pt idx="0">
                  <c:v>4</c:v>
                </c:pt>
                <c:pt idx="1">
                  <c:v>3.96</c:v>
                </c:pt>
                <c:pt idx="2">
                  <c:v>3.8699999999999997</c:v>
                </c:pt>
                <c:pt idx="3">
                  <c:v>3.8099999999999987</c:v>
                </c:pt>
                <c:pt idx="4">
                  <c:v>3.7600000000000002</c:v>
                </c:pt>
                <c:pt idx="5">
                  <c:v>3.69</c:v>
                </c:pt>
                <c:pt idx="6">
                  <c:v>3.57</c:v>
                </c:pt>
                <c:pt idx="7">
                  <c:v>3.51</c:v>
                </c:pt>
                <c:pt idx="8">
                  <c:v>3.48</c:v>
                </c:pt>
                <c:pt idx="9">
                  <c:v>3.4299999999999997</c:v>
                </c:pt>
                <c:pt idx="10">
                  <c:v>3.3699999999999997</c:v>
                </c:pt>
                <c:pt idx="11">
                  <c:v>3.3299999999999987</c:v>
                </c:pt>
                <c:pt idx="12">
                  <c:v>3.2800000000000002</c:v>
                </c:pt>
                <c:pt idx="13">
                  <c:v>3.22</c:v>
                </c:pt>
                <c:pt idx="14">
                  <c:v>3.17</c:v>
                </c:pt>
                <c:pt idx="15">
                  <c:v>3.13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E7-4DF8-9689-4FFF4BD0EE78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15"/>
              <c:layout>
                <c:manualLayout>
                  <c:x val="-3.2837767466201873E-2"/>
                  <c:y val="-0.1391143781516880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E7-4DF8-9689-4FFF4BD0E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2225" cap="rnd">
                <a:solidFill>
                  <a:schemeClr val="tx2"/>
                </a:solidFill>
              </a:ln>
              <a:effectLst/>
            </c:spPr>
            <c:trendlineType val="linear"/>
            <c:dispRSqr val="0"/>
            <c:dispEq val="0"/>
          </c:trendline>
          <c:val>
            <c:numRef>
              <c:f>Лист1!$C$19:$C$34</c:f>
              <c:numCache>
                <c:formatCode>General</c:formatCode>
                <c:ptCount val="16"/>
                <c:pt idx="0">
                  <c:v>4</c:v>
                </c:pt>
                <c:pt idx="1">
                  <c:v>3.98</c:v>
                </c:pt>
                <c:pt idx="2">
                  <c:v>3.9499999999999997</c:v>
                </c:pt>
                <c:pt idx="3">
                  <c:v>3.92</c:v>
                </c:pt>
                <c:pt idx="4">
                  <c:v>3.8899999999999997</c:v>
                </c:pt>
                <c:pt idx="5">
                  <c:v>3.86</c:v>
                </c:pt>
                <c:pt idx="6">
                  <c:v>3.8299999999999987</c:v>
                </c:pt>
                <c:pt idx="7">
                  <c:v>3.8</c:v>
                </c:pt>
                <c:pt idx="8">
                  <c:v>3.7800000000000002</c:v>
                </c:pt>
                <c:pt idx="9">
                  <c:v>3.7600000000000002</c:v>
                </c:pt>
                <c:pt idx="10">
                  <c:v>3.74</c:v>
                </c:pt>
                <c:pt idx="11">
                  <c:v>3.71</c:v>
                </c:pt>
                <c:pt idx="12">
                  <c:v>3.69</c:v>
                </c:pt>
                <c:pt idx="13">
                  <c:v>3.65</c:v>
                </c:pt>
                <c:pt idx="14">
                  <c:v>3.63</c:v>
                </c:pt>
                <c:pt idx="15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1E7-4DF8-9689-4FFF4BD0E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676608"/>
        <c:axId val="90703360"/>
      </c:lineChart>
      <c:catAx>
        <c:axId val="90676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Количество циклов нагружения</a:t>
                </a:r>
              </a:p>
            </c:rich>
          </c:tx>
          <c:layout>
            <c:manualLayout>
              <c:xMode val="edge"/>
              <c:yMode val="edge"/>
              <c:x val="0.30899770342479832"/>
              <c:y val="0.939385878091050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703360"/>
        <c:crosses val="autoZero"/>
        <c:auto val="1"/>
        <c:lblAlgn val="ctr"/>
        <c:lblOffset val="100"/>
        <c:noMultiLvlLbl val="0"/>
      </c:catAx>
      <c:valAx>
        <c:axId val="90703360"/>
        <c:scaling>
          <c:orientation val="minMax"/>
          <c:max val="4.2"/>
          <c:min val="3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Rc</a:t>
                </a:r>
                <a:r>
                  <a:rPr lang="ru-RU"/>
                  <a:t>ж, МПа</a:t>
                </a:r>
              </a:p>
            </c:rich>
          </c:tx>
          <c:layout>
            <c:manualLayout>
              <c:xMode val="edge"/>
              <c:yMode val="edge"/>
              <c:x val="0"/>
              <c:y val="0.2875898718349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676608"/>
        <c:crosses val="autoZero"/>
        <c:crossBetween val="midCat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84145632856678"/>
          <c:y val="6.0811761015134067E-2"/>
          <c:w val="0.80595253279668178"/>
          <c:h val="0.51770479381450363"/>
        </c:manualLayout>
      </c:layout>
      <c:lineChart>
        <c:grouping val="standard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15"/>
              <c:layout>
                <c:manualLayout>
                  <c:x val="-5.3326908910448896E-2"/>
                  <c:y val="-0.2113614255412812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3E-434C-B656-579CA23C6D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2225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Лист1!$B$2:$B$17</c:f>
              <c:numCache>
                <c:formatCode>General</c:formatCode>
                <c:ptCount val="16"/>
                <c:pt idx="0">
                  <c:v>0</c:v>
                </c:pt>
                <c:pt idx="1">
                  <c:v>2667</c:v>
                </c:pt>
                <c:pt idx="2">
                  <c:v>5334</c:v>
                </c:pt>
                <c:pt idx="3">
                  <c:v>8001</c:v>
                </c:pt>
                <c:pt idx="4">
                  <c:v>10668</c:v>
                </c:pt>
                <c:pt idx="5">
                  <c:v>13335</c:v>
                </c:pt>
                <c:pt idx="6">
                  <c:v>16002</c:v>
                </c:pt>
                <c:pt idx="7">
                  <c:v>18669</c:v>
                </c:pt>
                <c:pt idx="8">
                  <c:v>21336</c:v>
                </c:pt>
                <c:pt idx="9">
                  <c:v>24003</c:v>
                </c:pt>
                <c:pt idx="10">
                  <c:v>26670</c:v>
                </c:pt>
                <c:pt idx="11">
                  <c:v>29337</c:v>
                </c:pt>
                <c:pt idx="12">
                  <c:v>32004</c:v>
                </c:pt>
                <c:pt idx="13">
                  <c:v>34671</c:v>
                </c:pt>
                <c:pt idx="14">
                  <c:v>37338</c:v>
                </c:pt>
                <c:pt idx="15">
                  <c:v>40000</c:v>
                </c:pt>
              </c:numCache>
            </c:numRef>
          </c:cat>
          <c:val>
            <c:numRef>
              <c:f>Лист1!$N$1:$N$16</c:f>
              <c:numCache>
                <c:formatCode>General</c:formatCode>
                <c:ptCount val="16"/>
                <c:pt idx="0">
                  <c:v>4</c:v>
                </c:pt>
                <c:pt idx="1">
                  <c:v>3.84</c:v>
                </c:pt>
                <c:pt idx="2">
                  <c:v>3.61</c:v>
                </c:pt>
                <c:pt idx="3">
                  <c:v>3.4299999999999997</c:v>
                </c:pt>
                <c:pt idx="4">
                  <c:v>3.19</c:v>
                </c:pt>
                <c:pt idx="5">
                  <c:v>2.96</c:v>
                </c:pt>
                <c:pt idx="6">
                  <c:v>2.7600000000000002</c:v>
                </c:pt>
                <c:pt idx="7">
                  <c:v>2.54</c:v>
                </c:pt>
                <c:pt idx="8">
                  <c:v>2.3699999999999997</c:v>
                </c:pt>
                <c:pt idx="9">
                  <c:v>2.19</c:v>
                </c:pt>
                <c:pt idx="10">
                  <c:v>2.0099999999999998</c:v>
                </c:pt>
                <c:pt idx="11">
                  <c:v>1.8900000000000001</c:v>
                </c:pt>
                <c:pt idx="12">
                  <c:v>1.72</c:v>
                </c:pt>
                <c:pt idx="13">
                  <c:v>1.55</c:v>
                </c:pt>
                <c:pt idx="14">
                  <c:v>1.31</c:v>
                </c:pt>
                <c:pt idx="15">
                  <c:v>1.0900000000000001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73E-434C-B656-579CA23C6D71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15"/>
              <c:layout>
                <c:manualLayout>
                  <c:x val="-8.6656226979479667E-2"/>
                  <c:y val="-0.1743731760715568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0,68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3E-434C-B656-579CA23C6D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2225" cap="rnd">
                <a:solidFill>
                  <a:schemeClr val="tx2"/>
                </a:solidFill>
              </a:ln>
              <a:effectLst/>
            </c:spPr>
            <c:trendlineType val="linear"/>
            <c:dispRSqr val="0"/>
            <c:dispEq val="0"/>
          </c:trendline>
          <c:val>
            <c:numRef>
              <c:f>Лист1!$N$18:$N$33</c:f>
              <c:numCache>
                <c:formatCode>General</c:formatCode>
                <c:ptCount val="16"/>
                <c:pt idx="0">
                  <c:v>4</c:v>
                </c:pt>
                <c:pt idx="1">
                  <c:v>3.92</c:v>
                </c:pt>
                <c:pt idx="2">
                  <c:v>3.84</c:v>
                </c:pt>
                <c:pt idx="3">
                  <c:v>3.79</c:v>
                </c:pt>
                <c:pt idx="4">
                  <c:v>3.72</c:v>
                </c:pt>
                <c:pt idx="5">
                  <c:v>3.63</c:v>
                </c:pt>
                <c:pt idx="6">
                  <c:v>3.5</c:v>
                </c:pt>
                <c:pt idx="7">
                  <c:v>3.4099999999999997</c:v>
                </c:pt>
                <c:pt idx="8">
                  <c:v>3.32</c:v>
                </c:pt>
                <c:pt idx="9">
                  <c:v>3.24</c:v>
                </c:pt>
                <c:pt idx="10">
                  <c:v>3.15</c:v>
                </c:pt>
                <c:pt idx="11">
                  <c:v>3.07</c:v>
                </c:pt>
                <c:pt idx="12">
                  <c:v>2.9899999999999998</c:v>
                </c:pt>
                <c:pt idx="13">
                  <c:v>2.9099999999999997</c:v>
                </c:pt>
                <c:pt idx="14">
                  <c:v>2.82</c:v>
                </c:pt>
                <c:pt idx="15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73E-434C-B656-579CA23C6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752896"/>
        <c:axId val="64356352"/>
      </c:lineChart>
      <c:catAx>
        <c:axId val="90752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 циклов нагружения</a:t>
                </a:r>
              </a:p>
            </c:rich>
          </c:tx>
          <c:layout>
            <c:manualLayout>
              <c:xMode val="edge"/>
              <c:yMode val="edge"/>
              <c:x val="0.29475768543551678"/>
              <c:y val="0.84666057867528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356352"/>
        <c:crosses val="autoZero"/>
        <c:auto val="1"/>
        <c:lblAlgn val="ctr"/>
        <c:lblOffset val="100"/>
        <c:noMultiLvlLbl val="0"/>
      </c:catAx>
      <c:valAx>
        <c:axId val="64356352"/>
        <c:scaling>
          <c:orientation val="minMax"/>
          <c:max val="4.2"/>
          <c:min val="1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Rc</a:t>
                </a:r>
                <a:r>
                  <a:rPr lang="ru-RU"/>
                  <a:t>ж, МПа</a:t>
                </a:r>
              </a:p>
            </c:rich>
          </c:tx>
          <c:layout>
            <c:manualLayout>
              <c:xMode val="edge"/>
              <c:yMode val="edge"/>
              <c:x val="2.2239560341789123E-3"/>
              <c:y val="0.237175965079081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752896"/>
        <c:crosses val="autoZero"/>
        <c:crossBetween val="midCat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11167127274027"/>
          <c:y val="4.202483285577846E-2"/>
          <c:w val="0.76061452250590933"/>
          <c:h val="0.55570418354387585"/>
        </c:manualLayout>
      </c:layout>
      <c:lineChart>
        <c:grouping val="standard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2225" cap="rnd">
                <a:solidFill>
                  <a:schemeClr val="accent1"/>
                </a:solidFill>
              </a:ln>
              <a:effectLst/>
            </c:spPr>
            <c:trendlineType val="poly"/>
            <c:order val="4"/>
            <c:dispRSqr val="0"/>
            <c:dispEq val="0"/>
          </c:trendline>
          <c:cat>
            <c:numRef>
              <c:f>Лист1!$B$2:$B$17</c:f>
              <c:numCache>
                <c:formatCode>General</c:formatCode>
                <c:ptCount val="16"/>
                <c:pt idx="0">
                  <c:v>0</c:v>
                </c:pt>
                <c:pt idx="1">
                  <c:v>2667</c:v>
                </c:pt>
                <c:pt idx="2">
                  <c:v>5334</c:v>
                </c:pt>
                <c:pt idx="3">
                  <c:v>8001</c:v>
                </c:pt>
                <c:pt idx="4">
                  <c:v>10668</c:v>
                </c:pt>
                <c:pt idx="5">
                  <c:v>13335</c:v>
                </c:pt>
                <c:pt idx="6">
                  <c:v>16002</c:v>
                </c:pt>
                <c:pt idx="7">
                  <c:v>18669</c:v>
                </c:pt>
                <c:pt idx="8">
                  <c:v>21336</c:v>
                </c:pt>
                <c:pt idx="9">
                  <c:v>24003</c:v>
                </c:pt>
                <c:pt idx="10">
                  <c:v>26670</c:v>
                </c:pt>
                <c:pt idx="11">
                  <c:v>29337</c:v>
                </c:pt>
                <c:pt idx="12">
                  <c:v>32004</c:v>
                </c:pt>
                <c:pt idx="13">
                  <c:v>34671</c:v>
                </c:pt>
                <c:pt idx="14">
                  <c:v>37338</c:v>
                </c:pt>
                <c:pt idx="15">
                  <c:v>40000</c:v>
                </c:pt>
              </c:numCache>
            </c:numRef>
          </c:cat>
          <c:val>
            <c:numRef>
              <c:f>Лист1!$D$2:$D$17</c:f>
              <c:numCache>
                <c:formatCode>General</c:formatCode>
                <c:ptCount val="16"/>
                <c:pt idx="0">
                  <c:v>0</c:v>
                </c:pt>
                <c:pt idx="1">
                  <c:v>2.0000000000000011E-2</c:v>
                </c:pt>
                <c:pt idx="2">
                  <c:v>4.0000000000000022E-2</c:v>
                </c:pt>
                <c:pt idx="3">
                  <c:v>5.5000000000000014E-2</c:v>
                </c:pt>
                <c:pt idx="4">
                  <c:v>6.5000000000000002E-2</c:v>
                </c:pt>
                <c:pt idx="5">
                  <c:v>7.5000000000000011E-2</c:v>
                </c:pt>
                <c:pt idx="6">
                  <c:v>8.0000000000000043E-2</c:v>
                </c:pt>
                <c:pt idx="7">
                  <c:v>8.5000000000000048E-2</c:v>
                </c:pt>
                <c:pt idx="8">
                  <c:v>8.5000000000000048E-2</c:v>
                </c:pt>
                <c:pt idx="9">
                  <c:v>8.5000000000000048E-2</c:v>
                </c:pt>
                <c:pt idx="10">
                  <c:v>8.5000000000000048E-2</c:v>
                </c:pt>
                <c:pt idx="11">
                  <c:v>9.0000000000000024E-2</c:v>
                </c:pt>
                <c:pt idx="12">
                  <c:v>9.0000000000000024E-2</c:v>
                </c:pt>
                <c:pt idx="13">
                  <c:v>9.0000000000000024E-2</c:v>
                </c:pt>
                <c:pt idx="14">
                  <c:v>9.0000000000000024E-2</c:v>
                </c:pt>
                <c:pt idx="15">
                  <c:v>9.0000000000000024E-2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D6-46B5-844E-D93A2AEC3F55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2225" cap="rnd">
                <a:solidFill>
                  <a:schemeClr val="tx2"/>
                </a:solidFill>
              </a:ln>
              <a:effectLst/>
            </c:spPr>
            <c:trendlineType val="poly"/>
            <c:order val="6"/>
            <c:dispRSqr val="0"/>
            <c:dispEq val="0"/>
          </c:trendline>
          <c:val>
            <c:numRef>
              <c:f>Лист1!$D$19:$D$34</c:f>
              <c:numCache>
                <c:formatCode>General</c:formatCode>
                <c:ptCount val="16"/>
                <c:pt idx="0">
                  <c:v>0</c:v>
                </c:pt>
                <c:pt idx="1">
                  <c:v>3.0000000000000002E-2</c:v>
                </c:pt>
                <c:pt idx="2">
                  <c:v>0.05</c:v>
                </c:pt>
                <c:pt idx="3">
                  <c:v>5.5000000000000014E-2</c:v>
                </c:pt>
                <c:pt idx="4">
                  <c:v>6.0000000000000032E-2</c:v>
                </c:pt>
                <c:pt idx="5">
                  <c:v>6.0000000000000032E-2</c:v>
                </c:pt>
                <c:pt idx="6">
                  <c:v>6.0000000000000032E-2</c:v>
                </c:pt>
                <c:pt idx="7">
                  <c:v>6.0000000000000032E-2</c:v>
                </c:pt>
                <c:pt idx="8">
                  <c:v>6.0000000000000032E-2</c:v>
                </c:pt>
                <c:pt idx="9">
                  <c:v>6.0000000000000032E-2</c:v>
                </c:pt>
                <c:pt idx="10">
                  <c:v>6.0000000000000032E-2</c:v>
                </c:pt>
                <c:pt idx="11">
                  <c:v>6.0000000000000032E-2</c:v>
                </c:pt>
                <c:pt idx="12">
                  <c:v>6.0000000000000032E-2</c:v>
                </c:pt>
                <c:pt idx="13">
                  <c:v>6.0000000000000032E-2</c:v>
                </c:pt>
                <c:pt idx="14">
                  <c:v>6.0000000000000032E-2</c:v>
                </c:pt>
                <c:pt idx="15">
                  <c:v>6.0000000000000032E-2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FD6-46B5-844E-D93A2AEC3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392576"/>
        <c:axId val="86971904"/>
      </c:lineChart>
      <c:catAx>
        <c:axId val="64392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Количество циклов </a:t>
                </a:r>
                <a:r>
                  <a:rPr lang="ru-RU" dirty="0" err="1"/>
                  <a:t>нагружения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30802350065232731"/>
              <c:y val="0.8285911455776202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971904"/>
        <c:crosses val="autoZero"/>
        <c:auto val="1"/>
        <c:lblAlgn val="ctr"/>
        <c:lblOffset val="100"/>
        <c:noMultiLvlLbl val="0"/>
      </c:catAx>
      <c:valAx>
        <c:axId val="869719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 Деформация, мм</a:t>
                </a:r>
              </a:p>
            </c:rich>
          </c:tx>
          <c:layout>
            <c:manualLayout>
              <c:xMode val="edge"/>
              <c:yMode val="edge"/>
              <c:x val="0"/>
              <c:y val="0.164185135883802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392576"/>
        <c:crosses val="autoZero"/>
        <c:crossBetween val="midCat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50498496240239"/>
          <c:y val="2.34278350515464E-2"/>
          <c:w val="0.82155915860137341"/>
          <c:h val="0.53705886187994911"/>
        </c:manualLayout>
      </c:layout>
      <c:lineChart>
        <c:grouping val="standard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2225" cap="rnd">
                <a:solidFill>
                  <a:schemeClr val="accent1"/>
                </a:solidFill>
              </a:ln>
              <a:effectLst/>
            </c:spPr>
            <c:trendlineType val="poly"/>
            <c:order val="3"/>
            <c:dispRSqr val="0"/>
            <c:dispEq val="0"/>
          </c:trendline>
          <c:cat>
            <c:numRef>
              <c:f>Лист1!$B$2:$B$17</c:f>
              <c:numCache>
                <c:formatCode>General</c:formatCode>
                <c:ptCount val="16"/>
                <c:pt idx="0">
                  <c:v>0</c:v>
                </c:pt>
                <c:pt idx="1">
                  <c:v>2667</c:v>
                </c:pt>
                <c:pt idx="2">
                  <c:v>5334</c:v>
                </c:pt>
                <c:pt idx="3">
                  <c:v>8001</c:v>
                </c:pt>
                <c:pt idx="4">
                  <c:v>10668</c:v>
                </c:pt>
                <c:pt idx="5">
                  <c:v>13335</c:v>
                </c:pt>
                <c:pt idx="6">
                  <c:v>16002</c:v>
                </c:pt>
                <c:pt idx="7">
                  <c:v>18669</c:v>
                </c:pt>
                <c:pt idx="8">
                  <c:v>21336</c:v>
                </c:pt>
                <c:pt idx="9">
                  <c:v>24003</c:v>
                </c:pt>
                <c:pt idx="10">
                  <c:v>26670</c:v>
                </c:pt>
                <c:pt idx="11">
                  <c:v>29337</c:v>
                </c:pt>
                <c:pt idx="12">
                  <c:v>32004</c:v>
                </c:pt>
                <c:pt idx="13">
                  <c:v>34671</c:v>
                </c:pt>
                <c:pt idx="14">
                  <c:v>37338</c:v>
                </c:pt>
                <c:pt idx="15">
                  <c:v>40000</c:v>
                </c:pt>
              </c:numCache>
            </c:numRef>
          </c:cat>
          <c:val>
            <c:numRef>
              <c:f>Лист1!$O$1:$O$16</c:f>
              <c:numCache>
                <c:formatCode>General</c:formatCode>
                <c:ptCount val="16"/>
                <c:pt idx="0">
                  <c:v>0</c:v>
                </c:pt>
                <c:pt idx="1">
                  <c:v>2.0000000000000011E-2</c:v>
                </c:pt>
                <c:pt idx="2">
                  <c:v>3.500000000000001E-2</c:v>
                </c:pt>
                <c:pt idx="3">
                  <c:v>6.0000000000000032E-2</c:v>
                </c:pt>
                <c:pt idx="4">
                  <c:v>9.5000000000000043E-2</c:v>
                </c:pt>
                <c:pt idx="5">
                  <c:v>0.15000000000000016</c:v>
                </c:pt>
                <c:pt idx="6">
                  <c:v>0.21500000000000016</c:v>
                </c:pt>
                <c:pt idx="7">
                  <c:v>0.27</c:v>
                </c:pt>
                <c:pt idx="8">
                  <c:v>0.33500000000000046</c:v>
                </c:pt>
                <c:pt idx="9">
                  <c:v>0.4</c:v>
                </c:pt>
                <c:pt idx="10">
                  <c:v>0.47500000000000031</c:v>
                </c:pt>
                <c:pt idx="11">
                  <c:v>0.56000000000000005</c:v>
                </c:pt>
                <c:pt idx="12">
                  <c:v>0.63500000000000079</c:v>
                </c:pt>
                <c:pt idx="13">
                  <c:v>0.75000000000000078</c:v>
                </c:pt>
                <c:pt idx="14">
                  <c:v>0.81</c:v>
                </c:pt>
                <c:pt idx="15">
                  <c:v>0.97000000000000064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71-4707-A00E-AA150D2699A8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2225" cap="rnd">
                <a:solidFill>
                  <a:schemeClr val="tx2"/>
                </a:solidFill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Лист1!$O$18:$O$33</c:f>
              <c:numCache>
                <c:formatCode>General</c:formatCode>
                <c:ptCount val="16"/>
                <c:pt idx="0">
                  <c:v>0</c:v>
                </c:pt>
                <c:pt idx="1">
                  <c:v>3.0000000000000002E-2</c:v>
                </c:pt>
                <c:pt idx="2">
                  <c:v>4.5000000000000012E-2</c:v>
                </c:pt>
                <c:pt idx="3">
                  <c:v>6.5000000000000002E-2</c:v>
                </c:pt>
                <c:pt idx="4">
                  <c:v>9.0000000000000024E-2</c:v>
                </c:pt>
                <c:pt idx="5">
                  <c:v>0.12000000000000002</c:v>
                </c:pt>
                <c:pt idx="6">
                  <c:v>0.14000000000000001</c:v>
                </c:pt>
                <c:pt idx="7">
                  <c:v>0.18000000000000016</c:v>
                </c:pt>
                <c:pt idx="8">
                  <c:v>0.22</c:v>
                </c:pt>
                <c:pt idx="9">
                  <c:v>0.25</c:v>
                </c:pt>
                <c:pt idx="10">
                  <c:v>0.28000000000000008</c:v>
                </c:pt>
                <c:pt idx="11">
                  <c:v>0.31500000000000034</c:v>
                </c:pt>
                <c:pt idx="12">
                  <c:v>0.35500000000000032</c:v>
                </c:pt>
                <c:pt idx="13">
                  <c:v>0.4</c:v>
                </c:pt>
                <c:pt idx="14">
                  <c:v>0.46</c:v>
                </c:pt>
                <c:pt idx="15">
                  <c:v>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771-4707-A00E-AA150D269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008384"/>
        <c:axId val="87010304"/>
      </c:lineChart>
      <c:catAx>
        <c:axId val="87008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 циклов нагружения</a:t>
                </a:r>
              </a:p>
            </c:rich>
          </c:tx>
          <c:layout>
            <c:manualLayout>
              <c:xMode val="edge"/>
              <c:yMode val="edge"/>
              <c:x val="0.32849358466189582"/>
              <c:y val="0.8495811732437793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010304"/>
        <c:crosses val="autoZero"/>
        <c:auto val="1"/>
        <c:lblAlgn val="ctr"/>
        <c:lblOffset val="100"/>
        <c:noMultiLvlLbl val="0"/>
      </c:catAx>
      <c:valAx>
        <c:axId val="8701030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 Деформация, мм</a:t>
                </a:r>
              </a:p>
            </c:rich>
          </c:tx>
          <c:layout>
            <c:manualLayout>
              <c:xMode val="edge"/>
              <c:yMode val="edge"/>
              <c:x val="0"/>
              <c:y val="0.2155065304212663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008384"/>
        <c:crosses val="autoZero"/>
        <c:crossBetween val="midCat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1408527941892"/>
          <c:y val="2.1862355412213159E-2"/>
          <c:w val="0.70211350220078272"/>
          <c:h val="0.7524762113805160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Лист1!$A$306</c:f>
              <c:strCache>
                <c:ptCount val="1"/>
                <c:pt idx="0">
                  <c:v>сж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7.6880834706205695E-3"/>
                  <c:y val="-7.8764478764478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95-4F0A-B782-8C850C53594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25400">
                <a:solidFill>
                  <a:srgbClr val="C00000"/>
                </a:solidFill>
                <a:prstDash val="dash"/>
              </a:ln>
            </c:spPr>
            <c:trendlineType val="poly"/>
            <c:order val="3"/>
            <c:dispRSqr val="0"/>
            <c:dispEq val="0"/>
          </c:trendline>
          <c:cat>
            <c:numRef>
              <c:f>Лист1!$R$352:$V$352</c:f>
              <c:numCache>
                <c:formatCode>0.00</c:formatCode>
                <c:ptCount val="5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</c:numCache>
            </c:numRef>
          </c:cat>
          <c:val>
            <c:numRef>
              <c:f>Лист1!$R$353:$V$353</c:f>
              <c:numCache>
                <c:formatCode>0.00</c:formatCode>
                <c:ptCount val="5"/>
                <c:pt idx="0">
                  <c:v>3.69</c:v>
                </c:pt>
                <c:pt idx="1">
                  <c:v>3.8699999999999997</c:v>
                </c:pt>
                <c:pt idx="2">
                  <c:v>4</c:v>
                </c:pt>
                <c:pt idx="3">
                  <c:v>3.9099999999999997</c:v>
                </c:pt>
                <c:pt idx="4">
                  <c:v>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5-4F0A-B782-8C850C53594C}"/>
            </c:ext>
          </c:extLst>
        </c:ser>
        <c:ser>
          <c:idx val="1"/>
          <c:order val="1"/>
          <c:tx>
            <c:strRef>
              <c:f>Лист1!$A$307</c:f>
              <c:strCache>
                <c:ptCount val="1"/>
                <c:pt idx="0">
                  <c:v>изг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0867655134541484E-2"/>
                  <c:y val="-7.8764478764478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95-4F0A-B782-8C850C53594C}"/>
                </c:ext>
              </c:extLst>
            </c:dLbl>
            <c:dLbl>
              <c:idx val="4"/>
              <c:layout>
                <c:manualLayout>
                  <c:x val="-9.8846787479406947E-3"/>
                  <c:y val="-4.7876447876447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5-4F0A-B782-8C850C53594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1">
                    <a:lumMod val="75000"/>
                  </a:schemeClr>
                </a:solidFill>
                <a:prstDash val="dashDot"/>
              </a:ln>
            </c:spPr>
            <c:trendlineType val="poly"/>
            <c:order val="4"/>
            <c:dispRSqr val="0"/>
            <c:dispEq val="0"/>
          </c:trendline>
          <c:cat>
            <c:numRef>
              <c:f>Лист1!$R$352:$V$352</c:f>
              <c:numCache>
                <c:formatCode>0.00</c:formatCode>
                <c:ptCount val="5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</c:numCache>
            </c:numRef>
          </c:cat>
          <c:val>
            <c:numRef>
              <c:f>Лист1!$R$354:$V$354</c:f>
              <c:numCache>
                <c:formatCode>0.00</c:formatCode>
                <c:ptCount val="5"/>
                <c:pt idx="0">
                  <c:v>0.83000000000000063</c:v>
                </c:pt>
                <c:pt idx="1">
                  <c:v>0.94000000000000061</c:v>
                </c:pt>
                <c:pt idx="2">
                  <c:v>0.97000000000000064</c:v>
                </c:pt>
                <c:pt idx="3">
                  <c:v>0.93</c:v>
                </c:pt>
                <c:pt idx="4">
                  <c:v>0.84000000000000064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295-4F0A-B782-8C850C53594C}"/>
            </c:ext>
          </c:extLst>
        </c:ser>
        <c:ser>
          <c:idx val="3"/>
          <c:order val="3"/>
          <c:tx>
            <c:strRef>
              <c:f>Лист1!$A$310</c:f>
              <c:strCache>
                <c:ptCount val="1"/>
                <c:pt idx="0">
                  <c:v>сж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solidFill>
                  <a:srgbClr val="C00000"/>
                </a:solidFill>
                <a:prstDash val="dash"/>
              </a:ln>
            </c:spPr>
          </c:marker>
          <c:dLbls>
            <c:dLbl>
              <c:idx val="0"/>
              <c:layout>
                <c:manualLayout>
                  <c:x val="-7.6880834706205695E-3"/>
                  <c:y val="1.312741312741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95-4F0A-B782-8C850C53594C}"/>
                </c:ext>
              </c:extLst>
            </c:dLbl>
            <c:dLbl>
              <c:idx val="1"/>
              <c:layout>
                <c:manualLayout>
                  <c:x val="-7.5782537067545425E-2"/>
                  <c:y val="3.62934362934363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95-4F0A-B782-8C850C53594C}"/>
                </c:ext>
              </c:extLst>
            </c:dLbl>
            <c:dLbl>
              <c:idx val="2"/>
              <c:layout>
                <c:manualLayout>
                  <c:x val="-4.0637012630422811E-2"/>
                  <c:y val="4.7876447876447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95-4F0A-B782-8C850C53594C}"/>
                </c:ext>
              </c:extLst>
            </c:dLbl>
            <c:dLbl>
              <c:idx val="3"/>
              <c:layout>
                <c:manualLayout>
                  <c:x val="-9.5551894563426873E-2"/>
                  <c:y val="1.69884169884170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95-4F0A-B782-8C850C53594C}"/>
                </c:ext>
              </c:extLst>
            </c:dLbl>
            <c:dLbl>
              <c:idx val="4"/>
              <c:layout>
                <c:manualLayout>
                  <c:x val="-9.8846787479406947E-3"/>
                  <c:y val="4.40154440154440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95-4F0A-B782-8C850C53594C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25400">
                <a:solidFill>
                  <a:srgbClr val="C00000"/>
                </a:solidFill>
                <a:prstDash val="dash"/>
              </a:ln>
            </c:spPr>
            <c:trendlineType val="poly"/>
            <c:order val="3"/>
            <c:dispRSqr val="0"/>
            <c:dispEq val="0"/>
          </c:trendline>
          <c:cat>
            <c:numRef>
              <c:f>Лист1!$R$352:$V$352</c:f>
              <c:numCache>
                <c:formatCode>0.00</c:formatCode>
                <c:ptCount val="5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</c:numCache>
            </c:numRef>
          </c:cat>
          <c:val>
            <c:numRef>
              <c:f>Лист1!$R$356:$V$356</c:f>
              <c:numCache>
                <c:formatCode>0.00</c:formatCode>
                <c:ptCount val="5"/>
                <c:pt idx="0">
                  <c:v>3.4299999999999997</c:v>
                </c:pt>
                <c:pt idx="1">
                  <c:v>3.73</c:v>
                </c:pt>
                <c:pt idx="2">
                  <c:v>4</c:v>
                </c:pt>
                <c:pt idx="3">
                  <c:v>3.8299999999999987</c:v>
                </c:pt>
                <c:pt idx="4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4295-4F0A-B782-8C850C53594C}"/>
            </c:ext>
          </c:extLst>
        </c:ser>
        <c:ser>
          <c:idx val="4"/>
          <c:order val="4"/>
          <c:tx>
            <c:strRef>
              <c:f>Лист1!$A$311</c:f>
              <c:strCache>
                <c:ptCount val="1"/>
                <c:pt idx="0">
                  <c:v>изг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0867655134541484E-2"/>
                  <c:y val="5.1737451737451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295-4F0A-B782-8C850C53594C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1">
                    <a:lumMod val="75000"/>
                  </a:schemeClr>
                </a:solidFill>
                <a:prstDash val="dashDot"/>
              </a:ln>
            </c:spPr>
            <c:trendlineType val="poly"/>
            <c:order val="4"/>
            <c:dispRSqr val="0"/>
            <c:dispEq val="0"/>
          </c:trendline>
          <c:cat>
            <c:numRef>
              <c:f>Лист1!$R$352:$V$352</c:f>
              <c:numCache>
                <c:formatCode>0.00</c:formatCode>
                <c:ptCount val="5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</c:numCache>
            </c:numRef>
          </c:cat>
          <c:val>
            <c:numRef>
              <c:f>Лист1!$R$357:$V$357</c:f>
              <c:numCache>
                <c:formatCode>0.00</c:formatCode>
                <c:ptCount val="5"/>
                <c:pt idx="0">
                  <c:v>0.60000000000000064</c:v>
                </c:pt>
                <c:pt idx="1">
                  <c:v>0.66000000000000092</c:v>
                </c:pt>
                <c:pt idx="2">
                  <c:v>0.71000000000000063</c:v>
                </c:pt>
                <c:pt idx="3">
                  <c:v>0.64000000000000079</c:v>
                </c:pt>
                <c:pt idx="4">
                  <c:v>0.56000000000000005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4295-4F0A-B782-8C850C535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174848"/>
        <c:axId val="78193408"/>
      </c:lineChart>
      <c:lineChart>
        <c:grouping val="standard"/>
        <c:varyColors val="0"/>
        <c:ser>
          <c:idx val="2"/>
          <c:order val="2"/>
          <c:tx>
            <c:strRef>
              <c:f>Лист1!$A$308</c:f>
              <c:strCache>
                <c:ptCount val="1"/>
                <c:pt idx="0">
                  <c:v>мор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0867655134541484E-2"/>
                  <c:y val="4.40154440154440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295-4F0A-B782-8C850C53594C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3">
                    <a:lumMod val="75000"/>
                  </a:schemeClr>
                </a:solidFill>
              </a:ln>
            </c:spPr>
            <c:trendlineType val="poly"/>
            <c:order val="4"/>
            <c:dispRSqr val="0"/>
            <c:dispEq val="0"/>
          </c:trendline>
          <c:cat>
            <c:numRef>
              <c:f>Лист1!$R$352:$V$352</c:f>
              <c:numCache>
                <c:formatCode>0.00</c:formatCode>
                <c:ptCount val="5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</c:numCache>
            </c:numRef>
          </c:cat>
          <c:val>
            <c:numRef>
              <c:f>Лист1!$R$355:$V$355</c:f>
              <c:numCache>
                <c:formatCode>0.00</c:formatCode>
                <c:ptCount val="5"/>
                <c:pt idx="0">
                  <c:v>0.67000000000000093</c:v>
                </c:pt>
                <c:pt idx="1">
                  <c:v>0.73000000000000065</c:v>
                </c:pt>
                <c:pt idx="2">
                  <c:v>0.76000000000000079</c:v>
                </c:pt>
                <c:pt idx="3">
                  <c:v>0.74000000000000066</c:v>
                </c:pt>
                <c:pt idx="4">
                  <c:v>0.68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4295-4F0A-B782-8C850C53594C}"/>
            </c:ext>
          </c:extLst>
        </c:ser>
        <c:ser>
          <c:idx val="5"/>
          <c:order val="5"/>
          <c:spPr>
            <a:ln w="28575">
              <a:noFill/>
            </a:ln>
          </c:spPr>
          <c:marker>
            <c:symbol val="triangle"/>
            <c:size val="8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0867655134541484E-2"/>
                  <c:y val="-7.10424710424710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295-4F0A-B782-8C850C53594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3">
                    <a:lumMod val="75000"/>
                  </a:schemeClr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Лист1!$R$352:$V$352</c:f>
              <c:numCache>
                <c:formatCode>0.00</c:formatCode>
                <c:ptCount val="5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</c:numCache>
            </c:numRef>
          </c:cat>
          <c:val>
            <c:numRef>
              <c:f>Лист1!$R$358:$V$358</c:f>
              <c:numCache>
                <c:formatCode>0.00</c:formatCode>
                <c:ptCount val="5"/>
                <c:pt idx="0">
                  <c:v>0.3200000000000004</c:v>
                </c:pt>
                <c:pt idx="1">
                  <c:v>0.4</c:v>
                </c:pt>
                <c:pt idx="2">
                  <c:v>0.42000000000000032</c:v>
                </c:pt>
                <c:pt idx="3">
                  <c:v>0.3900000000000004</c:v>
                </c:pt>
                <c:pt idx="4">
                  <c:v>0.30000000000000032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4295-4F0A-B782-8C850C535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213888"/>
        <c:axId val="78195328"/>
      </c:lineChart>
      <c:catAx>
        <c:axId val="7817484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>
                    <a:solidFill>
                      <a:schemeClr val="tx2"/>
                    </a:solidFill>
                  </a:rPr>
                  <a:t>Доля от оптимальной влажности смеси</a:t>
                </a:r>
              </a:p>
            </c:rich>
          </c:tx>
          <c:layout>
            <c:manualLayout>
              <c:xMode val="edge"/>
              <c:yMode val="edge"/>
              <c:x val="0.23175390160517301"/>
              <c:y val="0.93484936831875665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78193408"/>
        <c:crosses val="autoZero"/>
        <c:auto val="1"/>
        <c:lblAlgn val="ctr"/>
        <c:lblOffset val="100"/>
        <c:noMultiLvlLbl val="0"/>
      </c:catAx>
      <c:valAx>
        <c:axId val="78193408"/>
        <c:scaling>
          <c:orientation val="minMax"/>
          <c:max val="4.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Предел прочности, МПа</a:t>
                </a:r>
              </a:p>
            </c:rich>
          </c:tx>
          <c:layout>
            <c:manualLayout>
              <c:xMode val="edge"/>
              <c:yMode val="edge"/>
              <c:x val="8.1364139600815337E-3"/>
              <c:y val="7.2602610126652589E-2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78174848"/>
        <c:crosses val="autoZero"/>
        <c:crossBetween val="midCat"/>
      </c:valAx>
      <c:valAx>
        <c:axId val="78195328"/>
        <c:scaling>
          <c:orientation val="minMax"/>
          <c:max val="1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Коэффициент морозостойкости</a:t>
                </a:r>
              </a:p>
            </c:rich>
          </c:tx>
          <c:layout>
            <c:manualLayout>
              <c:xMode val="edge"/>
              <c:yMode val="edge"/>
              <c:x val="0.96082546344875897"/>
              <c:y val="0.111198455205527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78213888"/>
        <c:crosses val="max"/>
        <c:crossBetween val="between"/>
      </c:valAx>
      <c:catAx>
        <c:axId val="78213888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one"/>
        <c:crossAx val="7819532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>
          <a:solidFill>
            <a:schemeClr val="tx2"/>
          </a:solidFill>
          <a:latin typeface="+mn-lt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342458789827"/>
          <c:y val="2.1862355412213159E-2"/>
          <c:w val="0.71935082538644202"/>
          <c:h val="0.7508810269776214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Лист1!$A$306</c:f>
              <c:strCache>
                <c:ptCount val="1"/>
                <c:pt idx="0">
                  <c:v>сж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7.8457744900246717E-3"/>
                  <c:y val="-6.00250104210087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9E-4E7C-A807-AD5D72959293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25400">
                <a:solidFill>
                  <a:srgbClr val="C00000"/>
                </a:solidFill>
                <a:prstDash val="dash"/>
              </a:ln>
            </c:spPr>
            <c:trendlineType val="poly"/>
            <c:order val="3"/>
            <c:dispRSqr val="0"/>
            <c:dispEq val="0"/>
          </c:trendline>
          <c:cat>
            <c:numRef>
              <c:f>Лист1!$R$379:$V$379</c:f>
              <c:numCache>
                <c:formatCode>0.00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cat>
          <c:val>
            <c:numRef>
              <c:f>Лист1!$R$380:$V$380</c:f>
              <c:numCache>
                <c:formatCode>0.00</c:formatCode>
                <c:ptCount val="5"/>
                <c:pt idx="0">
                  <c:v>4</c:v>
                </c:pt>
                <c:pt idx="1">
                  <c:v>4</c:v>
                </c:pt>
                <c:pt idx="2">
                  <c:v>3.79</c:v>
                </c:pt>
                <c:pt idx="3">
                  <c:v>3.57</c:v>
                </c:pt>
                <c:pt idx="4">
                  <c:v>3.32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9E-4E7C-A807-AD5D72959293}"/>
            </c:ext>
          </c:extLst>
        </c:ser>
        <c:ser>
          <c:idx val="1"/>
          <c:order val="1"/>
          <c:tx>
            <c:strRef>
              <c:f>Лист1!$A$307</c:f>
              <c:strCache>
                <c:ptCount val="1"/>
                <c:pt idx="0">
                  <c:v>изг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dLbls>
            <c:dLbl>
              <c:idx val="3"/>
              <c:layout>
                <c:manualLayout>
                  <c:x val="-8.6303519390271102E-2"/>
                  <c:y val="-6.41934139224678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A9E-4E7C-A807-AD5D72959293}"/>
                </c:ext>
              </c:extLst>
            </c:dLbl>
            <c:dLbl>
              <c:idx val="4"/>
              <c:layout>
                <c:manualLayout>
                  <c:x val="-5.6041246357319005E-3"/>
                  <c:y val="-4.7519799916632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A9E-4E7C-A807-AD5D72959293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1">
                    <a:lumMod val="75000"/>
                  </a:schemeClr>
                </a:solidFill>
                <a:prstDash val="dashDot"/>
              </a:ln>
            </c:spPr>
            <c:trendlineType val="poly"/>
            <c:order val="4"/>
            <c:dispRSqr val="0"/>
            <c:dispEq val="0"/>
          </c:trendline>
          <c:cat>
            <c:numRef>
              <c:f>Лист1!$R$379:$V$379</c:f>
              <c:numCache>
                <c:formatCode>0.00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cat>
          <c:val>
            <c:numRef>
              <c:f>Лист1!$R$381:$V$381</c:f>
              <c:numCache>
                <c:formatCode>0.00</c:formatCode>
                <c:ptCount val="5"/>
                <c:pt idx="0">
                  <c:v>0.97000000000000064</c:v>
                </c:pt>
                <c:pt idx="1">
                  <c:v>0.97000000000000064</c:v>
                </c:pt>
                <c:pt idx="2">
                  <c:v>0.94000000000000061</c:v>
                </c:pt>
                <c:pt idx="3">
                  <c:v>0.87000000000000066</c:v>
                </c:pt>
                <c:pt idx="4">
                  <c:v>0.79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A9E-4E7C-A807-AD5D72959293}"/>
            </c:ext>
          </c:extLst>
        </c:ser>
        <c:ser>
          <c:idx val="3"/>
          <c:order val="3"/>
          <c:tx>
            <c:strRef>
              <c:f>Лист1!$A$310</c:f>
              <c:strCache>
                <c:ptCount val="1"/>
                <c:pt idx="0">
                  <c:v>сж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solidFill>
                  <a:srgbClr val="C00000"/>
                </a:solidFill>
                <a:prstDash val="dash"/>
              </a:ln>
            </c:spPr>
          </c:marker>
          <c:dLbls>
            <c:dLbl>
              <c:idx val="0"/>
              <c:layout>
                <c:manualLayout>
                  <c:x val="-7.8457744900246717E-3"/>
                  <c:y val="5.58566069195498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A9E-4E7C-A807-AD5D72959293}"/>
                </c:ext>
              </c:extLst>
            </c:dLbl>
            <c:dLbl>
              <c:idx val="1"/>
              <c:layout>
                <c:manualLayout>
                  <c:x val="-6.8370320555929107E-2"/>
                  <c:y val="5.58566069195498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A9E-4E7C-A807-AD5D72959293}"/>
                </c:ext>
              </c:extLst>
            </c:dLbl>
            <c:dLbl>
              <c:idx val="2"/>
              <c:layout>
                <c:manualLayout>
                  <c:x val="-9.0786819098856747E-2"/>
                  <c:y val="4.3351396415173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A9E-4E7C-A807-AD5D72959293}"/>
                </c:ext>
              </c:extLst>
            </c:dLbl>
            <c:dLbl>
              <c:idx val="3"/>
              <c:layout>
                <c:manualLayout>
                  <c:x val="-9.9753418516027953E-2"/>
                  <c:y val="1.000416840350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A9E-4E7C-A807-AD5D72959293}"/>
                </c:ext>
              </c:extLst>
            </c:dLbl>
            <c:dLbl>
              <c:idx val="4"/>
              <c:layout>
                <c:manualLayout>
                  <c:x val="-5.6041246357319005E-3"/>
                  <c:y val="-1.08378491037932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A9E-4E7C-A807-AD5D72959293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25400">
                <a:solidFill>
                  <a:srgbClr val="C00000"/>
                </a:solidFill>
                <a:prstDash val="dash"/>
              </a:ln>
            </c:spPr>
            <c:trendlineType val="poly"/>
            <c:order val="3"/>
            <c:dispRSqr val="0"/>
            <c:dispEq val="0"/>
          </c:trendline>
          <c:cat>
            <c:numRef>
              <c:f>Лист1!$R$379:$V$379</c:f>
              <c:numCache>
                <c:formatCode>0.00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cat>
          <c:val>
            <c:numRef>
              <c:f>Лист1!$R$383:$V$383</c:f>
              <c:numCache>
                <c:formatCode>0.00</c:formatCode>
                <c:ptCount val="5"/>
                <c:pt idx="0">
                  <c:v>4</c:v>
                </c:pt>
                <c:pt idx="1">
                  <c:v>3.9899999999999998</c:v>
                </c:pt>
                <c:pt idx="2">
                  <c:v>3.71</c:v>
                </c:pt>
                <c:pt idx="3">
                  <c:v>3.34</c:v>
                </c:pt>
                <c:pt idx="4">
                  <c:v>3.02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A9E-4E7C-A807-AD5D72959293}"/>
            </c:ext>
          </c:extLst>
        </c:ser>
        <c:ser>
          <c:idx val="4"/>
          <c:order val="4"/>
          <c:tx>
            <c:strRef>
              <c:f>Лист1!$A$311</c:f>
              <c:strCache>
                <c:ptCount val="1"/>
                <c:pt idx="0">
                  <c:v>изг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1295673615781212E-2"/>
                  <c:y val="5.58566069195498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A9E-4E7C-A807-AD5D72959293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1">
                    <a:lumMod val="75000"/>
                  </a:schemeClr>
                </a:solidFill>
                <a:prstDash val="dashDot"/>
              </a:ln>
            </c:spPr>
            <c:trendlineType val="poly"/>
            <c:order val="4"/>
            <c:dispRSqr val="0"/>
            <c:dispEq val="0"/>
          </c:trendline>
          <c:cat>
            <c:numRef>
              <c:f>Лист1!$R$379:$V$379</c:f>
              <c:numCache>
                <c:formatCode>0.00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cat>
          <c:val>
            <c:numRef>
              <c:f>Лист1!$R$384:$V$384</c:f>
              <c:numCache>
                <c:formatCode>0.00</c:formatCode>
                <c:ptCount val="5"/>
                <c:pt idx="0">
                  <c:v>0.71000000000000063</c:v>
                </c:pt>
                <c:pt idx="1">
                  <c:v>0.71000000000000063</c:v>
                </c:pt>
                <c:pt idx="2">
                  <c:v>0.65000000000000091</c:v>
                </c:pt>
                <c:pt idx="3">
                  <c:v>0.59</c:v>
                </c:pt>
                <c:pt idx="4">
                  <c:v>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AA9E-4E7C-A807-AD5D72959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380032"/>
        <c:axId val="78258944"/>
      </c:lineChart>
      <c:lineChart>
        <c:grouping val="standard"/>
        <c:varyColors val="0"/>
        <c:ser>
          <c:idx val="2"/>
          <c:order val="2"/>
          <c:tx>
            <c:strRef>
              <c:f>Лист1!$A$308</c:f>
              <c:strCache>
                <c:ptCount val="1"/>
                <c:pt idx="0">
                  <c:v>мор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1295673615781212E-2"/>
                  <c:y val="6.41934139224677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A9E-4E7C-A807-AD5D72959293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3">
                    <a:lumMod val="75000"/>
                  </a:schemeClr>
                </a:solidFill>
              </a:ln>
            </c:spPr>
            <c:trendlineType val="poly"/>
            <c:order val="4"/>
            <c:dispRSqr val="0"/>
            <c:dispEq val="0"/>
          </c:trendline>
          <c:cat>
            <c:numRef>
              <c:f>Лист1!$R$379:$V$379</c:f>
              <c:numCache>
                <c:formatCode>0.00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cat>
          <c:val>
            <c:numRef>
              <c:f>Лист1!$R$382:$V$382</c:f>
              <c:numCache>
                <c:formatCode>0.00</c:formatCode>
                <c:ptCount val="5"/>
                <c:pt idx="0">
                  <c:v>0.76000000000000079</c:v>
                </c:pt>
                <c:pt idx="1">
                  <c:v>0.75000000000000078</c:v>
                </c:pt>
                <c:pt idx="2">
                  <c:v>0.72000000000000064</c:v>
                </c:pt>
                <c:pt idx="3">
                  <c:v>0.67000000000000093</c:v>
                </c:pt>
                <c:pt idx="4">
                  <c:v>0.61000000000000065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AA9E-4E7C-A807-AD5D72959293}"/>
            </c:ext>
          </c:extLst>
        </c:ser>
        <c:ser>
          <c:idx val="5"/>
          <c:order val="5"/>
          <c:spPr>
            <a:ln w="28575">
              <a:noFill/>
            </a:ln>
          </c:spPr>
          <c:marker>
            <c:symbol val="triangle"/>
            <c:size val="8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4745572741537799E-2"/>
                  <c:y val="-6.83618174239265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A9E-4E7C-A807-AD5D72959293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3">
                    <a:lumMod val="75000"/>
                  </a:schemeClr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Лист1!$R$379:$V$379</c:f>
              <c:numCache>
                <c:formatCode>0.00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cat>
          <c:val>
            <c:numRef>
              <c:f>Лист1!$R$385:$V$385</c:f>
              <c:numCache>
                <c:formatCode>0.00</c:formatCode>
                <c:ptCount val="5"/>
                <c:pt idx="0">
                  <c:v>0.42000000000000032</c:v>
                </c:pt>
                <c:pt idx="1">
                  <c:v>0.42000000000000032</c:v>
                </c:pt>
                <c:pt idx="2">
                  <c:v>0.38000000000000039</c:v>
                </c:pt>
                <c:pt idx="3">
                  <c:v>0.3200000000000004</c:v>
                </c:pt>
                <c:pt idx="4">
                  <c:v>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AA9E-4E7C-A807-AD5D72959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279424"/>
        <c:axId val="78260864"/>
      </c:lineChart>
      <c:catAx>
        <c:axId val="7838003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 ч</a:t>
                </a:r>
              </a:p>
            </c:rich>
          </c:tx>
          <c:layout>
            <c:manualLayout>
              <c:xMode val="edge"/>
              <c:yMode val="edge"/>
              <c:x val="0.39312316660743346"/>
              <c:y val="0.93775296835356203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78258944"/>
        <c:crosses val="autoZero"/>
        <c:auto val="1"/>
        <c:lblAlgn val="ctr"/>
        <c:lblOffset val="100"/>
        <c:noMultiLvlLbl val="0"/>
      </c:catAx>
      <c:valAx>
        <c:axId val="78258944"/>
        <c:scaling>
          <c:orientation val="minMax"/>
          <c:max val="4.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Предел прочности, МПа</a:t>
                </a:r>
              </a:p>
            </c:rich>
          </c:tx>
          <c:layout>
            <c:manualLayout>
              <c:xMode val="edge"/>
              <c:yMode val="edge"/>
              <c:x val="4.9157439718152274E-3"/>
              <c:y val="0.18787847955020623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78380032"/>
        <c:crosses val="autoZero"/>
        <c:crossBetween val="midCat"/>
      </c:valAx>
      <c:valAx>
        <c:axId val="78260864"/>
        <c:scaling>
          <c:orientation val="minMax"/>
          <c:max val="1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Коэффициент морозостойкости</a:t>
                </a:r>
              </a:p>
            </c:rich>
          </c:tx>
          <c:layout>
            <c:manualLayout>
              <c:xMode val="edge"/>
              <c:yMode val="edge"/>
              <c:x val="0.96234028244788294"/>
              <c:y val="0.10638225244770602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78279424"/>
        <c:crosses val="max"/>
        <c:crossBetween val="between"/>
      </c:valAx>
      <c:catAx>
        <c:axId val="78279424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one"/>
        <c:crossAx val="7826086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>
          <a:solidFill>
            <a:schemeClr val="tx2"/>
          </a:solidFill>
          <a:latin typeface="+mn-lt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14227989678309"/>
          <c:y val="2.1862355412213159E-2"/>
          <c:w val="0.73329385376291623"/>
          <c:h val="0.782493562918095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Лист1!$A$306</c:f>
              <c:strCache>
                <c:ptCount val="1"/>
                <c:pt idx="0">
                  <c:v>сж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1.0537407797681801E-2"/>
                  <c:y val="-1.661129568106312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01-40AA-825F-F9EADA0AAA94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25400">
                <a:solidFill>
                  <a:srgbClr val="C00000"/>
                </a:solidFill>
                <a:prstDash val="dash"/>
              </a:ln>
            </c:spPr>
            <c:trendlineType val="poly"/>
            <c:order val="3"/>
            <c:dispRSqr val="0"/>
            <c:dispEq val="0"/>
          </c:trendline>
          <c:cat>
            <c:numRef>
              <c:f>Лист1!$R$406:$V$406</c:f>
              <c:numCache>
                <c:formatCode>_-* #,##0\ _₽_-;\-* #,##0\ _₽_-;_-* "-"??\ _₽_-;_-@_-</c:formatCode>
                <c:ptCount val="5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28</c:v>
                </c:pt>
                <c:pt idx="4">
                  <c:v>90</c:v>
                </c:pt>
              </c:numCache>
            </c:numRef>
          </c:cat>
          <c:val>
            <c:numRef>
              <c:f>Лист1!$R$407:$V$407</c:f>
              <c:numCache>
                <c:formatCode>General</c:formatCode>
                <c:ptCount val="5"/>
                <c:pt idx="0">
                  <c:v>1.84</c:v>
                </c:pt>
                <c:pt idx="1">
                  <c:v>3.05</c:v>
                </c:pt>
                <c:pt idx="2">
                  <c:v>3.63</c:v>
                </c:pt>
                <c:pt idx="3" formatCode="0.00">
                  <c:v>4</c:v>
                </c:pt>
                <c:pt idx="4">
                  <c:v>4.4700000000000024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01-40AA-825F-F9EADA0AAA94}"/>
            </c:ext>
          </c:extLst>
        </c:ser>
        <c:ser>
          <c:idx val="1"/>
          <c:order val="1"/>
          <c:tx>
            <c:strRef>
              <c:f>Лист1!$A$307</c:f>
              <c:strCache>
                <c:ptCount val="1"/>
                <c:pt idx="0">
                  <c:v>изг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1.0537407797681801E-2"/>
                  <c:y val="-3.0730897009966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01-40AA-825F-F9EADA0AAA94}"/>
                </c:ext>
              </c:extLst>
            </c:dLbl>
            <c:dLbl>
              <c:idx val="1"/>
              <c:layout>
                <c:manualLayout>
                  <c:x val="-9.4836670179136176E-2"/>
                  <c:y val="-1.8272425249169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01-40AA-825F-F9EADA0AAA94}"/>
                </c:ext>
              </c:extLst>
            </c:dLbl>
            <c:dLbl>
              <c:idx val="2"/>
              <c:layout>
                <c:manualLayout>
                  <c:x val="-9.9519962533661369E-2"/>
                  <c:y val="-5.16335301837270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01-40AA-825F-F9EADA0AAA94}"/>
                </c:ext>
              </c:extLst>
            </c:dLbl>
            <c:dLbl>
              <c:idx val="3"/>
              <c:layout>
                <c:manualLayout>
                  <c:x val="-5.7370331342934136E-2"/>
                  <c:y val="-7.225913621262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01-40AA-825F-F9EADA0AAA94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1">
                    <a:lumMod val="75000"/>
                  </a:schemeClr>
                </a:solidFill>
                <a:prstDash val="dashDot"/>
              </a:ln>
            </c:spPr>
            <c:trendlineType val="poly"/>
            <c:order val="4"/>
            <c:dispRSqr val="0"/>
            <c:dispEq val="0"/>
          </c:trendline>
          <c:cat>
            <c:numRef>
              <c:f>Лист1!$R$406:$V$406</c:f>
              <c:numCache>
                <c:formatCode>_-* #,##0\ _₽_-;\-* #,##0\ _₽_-;_-* "-"??\ _₽_-;_-@_-</c:formatCode>
                <c:ptCount val="5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28</c:v>
                </c:pt>
                <c:pt idx="4">
                  <c:v>90</c:v>
                </c:pt>
              </c:numCache>
            </c:numRef>
          </c:cat>
          <c:val>
            <c:numRef>
              <c:f>Лист1!$R$408:$V$408</c:f>
              <c:numCache>
                <c:formatCode>General</c:formatCode>
                <c:ptCount val="5"/>
                <c:pt idx="0">
                  <c:v>0.34</c:v>
                </c:pt>
                <c:pt idx="1">
                  <c:v>0.65000000000000091</c:v>
                </c:pt>
                <c:pt idx="2">
                  <c:v>0.91</c:v>
                </c:pt>
                <c:pt idx="3" formatCode="0.00">
                  <c:v>0.97000000000000064</c:v>
                </c:pt>
                <c:pt idx="4">
                  <c:v>1.07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D01-40AA-825F-F9EADA0AAA94}"/>
            </c:ext>
          </c:extLst>
        </c:ser>
        <c:ser>
          <c:idx val="3"/>
          <c:order val="3"/>
          <c:tx>
            <c:strRef>
              <c:f>Лист1!$A$310</c:f>
              <c:strCache>
                <c:ptCount val="1"/>
                <c:pt idx="0">
                  <c:v>сж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solidFill>
                  <a:srgbClr val="C00000"/>
                </a:solidFill>
                <a:prstDash val="dash"/>
              </a:ln>
            </c:spPr>
          </c:marker>
          <c:dLbls>
            <c:dLbl>
              <c:idx val="0"/>
              <c:layout>
                <c:manualLayout>
                  <c:x val="3.1612223393045313E-2"/>
                  <c:y val="-7.30897009966778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01-40AA-825F-F9EADA0AAA94}"/>
                </c:ext>
              </c:extLst>
            </c:dLbl>
            <c:dLbl>
              <c:idx val="1"/>
              <c:layout>
                <c:manualLayout>
                  <c:x val="-5.2687038988408923E-2"/>
                  <c:y val="5.98006644518273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D01-40AA-825F-F9EADA0AAA94}"/>
                </c:ext>
              </c:extLst>
            </c:dLbl>
            <c:dLbl>
              <c:idx val="2"/>
              <c:layout>
                <c:manualLayout>
                  <c:x val="-1.1708230886313118E-3"/>
                  <c:y val="1.661129568106312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D01-40AA-825F-F9EADA0AAA94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25400">
                <a:solidFill>
                  <a:srgbClr val="C00000"/>
                </a:solidFill>
                <a:prstDash val="dash"/>
              </a:ln>
            </c:spPr>
            <c:trendlineType val="poly"/>
            <c:order val="3"/>
            <c:dispRSqr val="0"/>
            <c:dispEq val="0"/>
          </c:trendline>
          <c:cat>
            <c:numRef>
              <c:f>Лист1!$R$406:$V$406</c:f>
              <c:numCache>
                <c:formatCode>_-* #,##0\ _₽_-;\-* #,##0\ _₽_-;_-* "-"??\ _₽_-;_-@_-</c:formatCode>
                <c:ptCount val="5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28</c:v>
                </c:pt>
                <c:pt idx="4">
                  <c:v>90</c:v>
                </c:pt>
              </c:numCache>
            </c:numRef>
          </c:cat>
          <c:val>
            <c:numRef>
              <c:f>Лист1!$R$410:$V$410</c:f>
              <c:numCache>
                <c:formatCode>General</c:formatCode>
                <c:ptCount val="5"/>
                <c:pt idx="0">
                  <c:v>0.73000000000000065</c:v>
                </c:pt>
                <c:pt idx="1">
                  <c:v>2.2200000000000002</c:v>
                </c:pt>
                <c:pt idx="2">
                  <c:v>3.21</c:v>
                </c:pt>
                <c:pt idx="3" formatCode="0.00">
                  <c:v>4</c:v>
                </c:pt>
                <c:pt idx="4">
                  <c:v>4.38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D01-40AA-825F-F9EADA0AAA94}"/>
            </c:ext>
          </c:extLst>
        </c:ser>
        <c:ser>
          <c:idx val="4"/>
          <c:order val="4"/>
          <c:tx>
            <c:strRef>
              <c:f>Лист1!$A$311</c:f>
              <c:strCache>
                <c:ptCount val="1"/>
                <c:pt idx="0">
                  <c:v>изг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3.5124692658939005E-3"/>
                  <c:y val="-2.491694352159474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D01-40AA-825F-F9EADA0AAA94}"/>
                </c:ext>
              </c:extLst>
            </c:dLbl>
            <c:dLbl>
              <c:idx val="1"/>
              <c:layout>
                <c:manualLayout>
                  <c:x val="-1.2879053974944389E-2"/>
                  <c:y val="3.07308970099668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D01-40AA-825F-F9EADA0AAA94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1">
                    <a:lumMod val="75000"/>
                  </a:schemeClr>
                </a:solidFill>
                <a:prstDash val="dashDot"/>
              </a:ln>
            </c:spPr>
            <c:trendlineType val="poly"/>
            <c:order val="4"/>
            <c:dispRSqr val="0"/>
            <c:dispEq val="0"/>
          </c:trendline>
          <c:cat>
            <c:numRef>
              <c:f>Лист1!$R$406:$V$406</c:f>
              <c:numCache>
                <c:formatCode>_-* #,##0\ _₽_-;\-* #,##0\ _₽_-;_-* "-"??\ _₽_-;_-@_-</c:formatCode>
                <c:ptCount val="5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28</c:v>
                </c:pt>
                <c:pt idx="4">
                  <c:v>90</c:v>
                </c:pt>
              </c:numCache>
            </c:numRef>
          </c:cat>
          <c:val>
            <c:numRef>
              <c:f>Лист1!$R$411:$V$411</c:f>
              <c:numCache>
                <c:formatCode>General</c:formatCode>
                <c:ptCount val="5"/>
                <c:pt idx="0">
                  <c:v>0.25</c:v>
                </c:pt>
                <c:pt idx="1">
                  <c:v>0.45</c:v>
                </c:pt>
                <c:pt idx="2">
                  <c:v>0.63000000000000078</c:v>
                </c:pt>
                <c:pt idx="3" formatCode="0.00">
                  <c:v>0.71000000000000063</c:v>
                </c:pt>
                <c:pt idx="4">
                  <c:v>0.76000000000000079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2D01-40AA-825F-F9EADA0AA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384512"/>
        <c:axId val="78415360"/>
      </c:lineChart>
      <c:lineChart>
        <c:grouping val="standard"/>
        <c:varyColors val="0"/>
        <c:ser>
          <c:idx val="2"/>
          <c:order val="2"/>
          <c:tx>
            <c:strRef>
              <c:f>Лист1!$A$308</c:f>
              <c:strCache>
                <c:ptCount val="1"/>
                <c:pt idx="0">
                  <c:v>мор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4587284861257507E-2"/>
                  <c:y val="-8.55481727574752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D01-40AA-825F-F9EADA0AAA94}"/>
                </c:ext>
              </c:extLst>
            </c:dLbl>
            <c:dLbl>
              <c:idx val="1"/>
              <c:layout>
                <c:manualLayout>
                  <c:x val="-9.3665847090505152E-3"/>
                  <c:y val="-7.3089700996677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D01-40AA-825F-F9EADA0AAA94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3">
                    <a:lumMod val="75000"/>
                  </a:schemeClr>
                </a:solidFill>
              </a:ln>
            </c:spPr>
            <c:trendlineType val="poly"/>
            <c:order val="4"/>
            <c:dispRSqr val="0"/>
            <c:dispEq val="0"/>
          </c:trendline>
          <c:cat>
            <c:numRef>
              <c:f>Лист1!$R$406:$V$406</c:f>
              <c:numCache>
                <c:formatCode>_-* #,##0\ _₽_-;\-* #,##0\ _₽_-;_-* "-"??\ _₽_-;_-@_-</c:formatCode>
                <c:ptCount val="5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28</c:v>
                </c:pt>
                <c:pt idx="4">
                  <c:v>90</c:v>
                </c:pt>
              </c:numCache>
            </c:numRef>
          </c:cat>
          <c:val>
            <c:numRef>
              <c:f>Лист1!$R$409:$V$409</c:f>
              <c:numCache>
                <c:formatCode>General</c:formatCode>
                <c:ptCount val="5"/>
                <c:pt idx="0">
                  <c:v>0.54</c:v>
                </c:pt>
                <c:pt idx="1">
                  <c:v>0.61000000000000065</c:v>
                </c:pt>
                <c:pt idx="2">
                  <c:v>0.69000000000000061</c:v>
                </c:pt>
                <c:pt idx="3" formatCode="0.00">
                  <c:v>0.76000000000000079</c:v>
                </c:pt>
                <c:pt idx="4">
                  <c:v>0.81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2D01-40AA-825F-F9EADA0AAA94}"/>
            </c:ext>
          </c:extLst>
        </c:ser>
        <c:ser>
          <c:idx val="5"/>
          <c:order val="5"/>
          <c:spPr>
            <a:ln w="28575">
              <a:noFill/>
            </a:ln>
          </c:spPr>
          <c:marker>
            <c:symbol val="triangle"/>
            <c:size val="8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2245638683994859E-2"/>
                  <c:y val="-9.3023255813953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D01-40AA-825F-F9EADA0AAA94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31750">
                <a:solidFill>
                  <a:schemeClr val="accent3">
                    <a:lumMod val="75000"/>
                  </a:schemeClr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Лист1!$R$406:$V$406</c:f>
              <c:numCache>
                <c:formatCode>_-* #,##0\ _₽_-;\-* #,##0\ _₽_-;_-* "-"??\ _₽_-;_-@_-</c:formatCode>
                <c:ptCount val="5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28</c:v>
                </c:pt>
                <c:pt idx="4">
                  <c:v>90</c:v>
                </c:pt>
              </c:numCache>
            </c:numRef>
          </c:cat>
          <c:val>
            <c:numRef>
              <c:f>Лист1!$R$412:$V$412</c:f>
              <c:numCache>
                <c:formatCode>General</c:formatCode>
                <c:ptCount val="5"/>
                <c:pt idx="0">
                  <c:v>0.2</c:v>
                </c:pt>
                <c:pt idx="1">
                  <c:v>0.28000000000000008</c:v>
                </c:pt>
                <c:pt idx="2">
                  <c:v>0.35000000000000031</c:v>
                </c:pt>
                <c:pt idx="3" formatCode="0.00">
                  <c:v>0.42000000000000032</c:v>
                </c:pt>
                <c:pt idx="4">
                  <c:v>0.45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2D01-40AA-825F-F9EADA0AA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27648"/>
        <c:axId val="78417280"/>
      </c:lineChart>
      <c:catAx>
        <c:axId val="7838451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Возраст, сут.</a:t>
                </a:r>
              </a:p>
            </c:rich>
          </c:tx>
          <c:layout>
            <c:manualLayout>
              <c:xMode val="edge"/>
              <c:yMode val="edge"/>
              <c:x val="0.41385976931667817"/>
              <c:y val="0.9129718205846471"/>
            </c:manualLayout>
          </c:layout>
          <c:overlay val="0"/>
        </c:title>
        <c:numFmt formatCode="_-* #,##0\ _₽_-;\-* #,##0\ _₽_-;_-* &quot;-&quot;??\ _₽_-;_-@_-" sourceLinked="1"/>
        <c:majorTickMark val="out"/>
        <c:minorTickMark val="none"/>
        <c:tickLblPos val="nextTo"/>
        <c:crossAx val="78415360"/>
        <c:crosses val="autoZero"/>
        <c:auto val="1"/>
        <c:lblAlgn val="ctr"/>
        <c:lblOffset val="100"/>
        <c:noMultiLvlLbl val="0"/>
      </c:catAx>
      <c:valAx>
        <c:axId val="78415360"/>
        <c:scaling>
          <c:orientation val="minMax"/>
          <c:max val="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Предел прочности, МПа</a:t>
                </a:r>
              </a:p>
            </c:rich>
          </c:tx>
          <c:layout>
            <c:manualLayout>
              <c:xMode val="edge"/>
              <c:yMode val="edge"/>
              <c:x val="1.4451024372847315E-2"/>
              <c:y val="0.10621634344998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8384512"/>
        <c:crosses val="autoZero"/>
        <c:crossBetween val="midCat"/>
      </c:valAx>
      <c:valAx>
        <c:axId val="78417280"/>
        <c:scaling>
          <c:orientation val="minMax"/>
          <c:max val="1.2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Коэффициент морозостойкости</a:t>
                </a:r>
              </a:p>
            </c:rich>
          </c:tx>
          <c:layout>
            <c:manualLayout>
              <c:xMode val="edge"/>
              <c:yMode val="edge"/>
              <c:x val="0.94976793804448778"/>
              <c:y val="0.128726933026050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8427648"/>
        <c:crosses val="max"/>
        <c:crossBetween val="between"/>
      </c:valAx>
      <c:catAx>
        <c:axId val="78427648"/>
        <c:scaling>
          <c:orientation val="minMax"/>
        </c:scaling>
        <c:delete val="1"/>
        <c:axPos val="b"/>
        <c:numFmt formatCode="_-* #,##0\ _₽_-;\-* #,##0\ _₽_-;_-* &quot;-&quot;??\ _₽_-;_-@_-" sourceLinked="1"/>
        <c:majorTickMark val="out"/>
        <c:minorTickMark val="none"/>
        <c:tickLblPos val="none"/>
        <c:crossAx val="7841728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>
          <a:solidFill>
            <a:schemeClr val="tx2"/>
          </a:solidFill>
          <a:latin typeface="+mn-lt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DAD4DC2-578C-419D-B4B2-6863EAEE18B3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CD58667-241D-4383-9B8E-0EF7CC2D16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6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BFFF4F3-72E5-41FE-BDDD-FB5360FD42AE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DE84F97-7632-4D99-BDB6-23B4A6D7FA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741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/>
          <a:lstStyle/>
          <a:p>
            <a:r>
              <a:rPr lang="ru-RU" b="1" dirty="0">
                <a:solidFill>
                  <a:srgbClr val="FF5000"/>
                </a:solidFill>
              </a:rPr>
              <a:t>Название презентации</a:t>
            </a:r>
          </a:p>
        </p:txBody>
      </p:sp>
      <p:sp>
        <p:nvSpPr>
          <p:cNvPr id="29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Константинов Константин Константинович</a:t>
            </a:r>
          </a:p>
        </p:txBody>
      </p:sp>
      <p:sp>
        <p:nvSpPr>
          <p:cNvPr id="30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Должность спикера</a:t>
            </a:r>
          </a:p>
        </p:txBody>
      </p:sp>
    </p:spTree>
    <p:extLst>
      <p:ext uri="{BB962C8B-B14F-4D97-AF65-F5344CB8AC3E}">
        <p14:creationId xmlns:p14="http://schemas.microsoft.com/office/powerpoint/2010/main" val="380354316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ая подложк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0824" y="492125"/>
            <a:ext cx="9067800" cy="7874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ЗАГОЛОВОК СЛАЙДА: </a:t>
            </a:r>
            <a:br>
              <a:rPr lang="en-US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БЛОКИ ТЕКСТА</a:t>
            </a:r>
          </a:p>
        </p:txBody>
      </p:sp>
      <p:sp>
        <p:nvSpPr>
          <p:cNvPr id="30" name="Номер слайда 4">
            <a:extLst>
              <a:ext uri="{FF2B5EF4-FFF2-40B4-BE49-F238E27FC236}">
                <a16:creationId xmlns:a16="http://schemas.microsoft.com/office/drawing/2014/main" id="{48702C9A-3D2C-4274-A62E-B5BF86FD61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4500" y="6356350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7144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5426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20D2B918-C102-48FF-8EC6-8A9F8B142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72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02BD1A13-1AFE-41E0-B5B5-E95A4DF01FE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66635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67C3A46D-32A1-416F-AEB0-588E436FB8E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51328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14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851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59B4F888-1AE2-4490-BE63-844679025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72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F524291C-0E62-449D-B21B-4A36DDC6A4E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86564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215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1" r:id="rId3"/>
    <p:sldLayoutId id="2147483664" r:id="rId4"/>
    <p:sldLayoutId id="2147483662" r:id="rId5"/>
    <p:sldLayoutId id="214748366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.png"/><Relationship Id="rId7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1.wdp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png"/><Relationship Id="rId7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microsoft.com/office/2007/relationships/hdphoto" Target="../media/hdphoto1.wdp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eg"/><Relationship Id="rId3" Type="http://schemas.openxmlformats.org/officeDocument/2006/relationships/image" Target="../media/image7.png"/><Relationship Id="rId7" Type="http://schemas.openxmlformats.org/officeDocument/2006/relationships/image" Target="../media/image45.jpeg"/><Relationship Id="rId12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7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microsoft.com/office/2007/relationships/hdphoto" Target="../media/hdphoto1.wdp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3.jpg"/><Relationship Id="rId5" Type="http://schemas.openxmlformats.org/officeDocument/2006/relationships/image" Target="../media/image8.jpeg"/><Relationship Id="rId10" Type="http://schemas.openxmlformats.org/officeDocument/2006/relationships/image" Target="../media/image12.jp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microsoft.com/office/2007/relationships/hdphoto" Target="../media/hdphoto1.wdp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7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microsoft.com/office/2007/relationships/hdphoto" Target="../media/hdphoto1.wdp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7.png"/><Relationship Id="rId7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>
            <a:normAutofit fontScale="90000"/>
          </a:bodyPr>
          <a:lstStyle/>
          <a:p>
            <a:r>
              <a:rPr lang="ru-RU" b="1" dirty="0">
                <a:solidFill>
                  <a:srgbClr val="FF5000"/>
                </a:solidFill>
              </a:rPr>
              <a:t>Применение комплексной модификации для укрепленных грунтов в дорожных одеждах</a:t>
            </a:r>
          </a:p>
        </p:txBody>
      </p:sp>
      <p:sp>
        <p:nvSpPr>
          <p:cNvPr id="6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Вдовин Евгений Анатольевич</a:t>
            </a:r>
          </a:p>
        </p:txBody>
      </p:sp>
      <p:sp>
        <p:nvSpPr>
          <p:cNvPr id="7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Проректор по научно-исследовательской деятельности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Заведующий кафедрой автомобильных дорог, мостов и тоннелей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Казанский государственный архитектурно-строительный университет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3095F6-CD3D-AF70-D749-CF5269C25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1" y="323435"/>
            <a:ext cx="957698" cy="9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273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ВНЕДРЕНИЕ РАЗРАБОТОК В 2023-2024г.г. </a:t>
            </a:r>
            <a:br>
              <a:rPr 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Алексеевский район</a:t>
            </a:r>
            <a:br>
              <a:rPr lang="ru-RU" sz="3200" b="1" dirty="0">
                <a:solidFill>
                  <a:srgbClr val="1C4E8A"/>
                </a:solidFill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9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F815C6-169C-1605-AC5D-448C1269E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CA2E598C-44A8-8F04-4A41-B3BB6161F813}"/>
              </a:ext>
            </a:extLst>
          </p:cNvPr>
          <p:cNvSpPr txBox="1"/>
          <p:nvPr/>
        </p:nvSpPr>
        <p:spPr>
          <a:xfrm>
            <a:off x="993660" y="3471547"/>
            <a:ext cx="28544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tx2"/>
                </a:solidFill>
                <a:cs typeface="Calibri"/>
              </a:rPr>
              <a:t>Подвоз </a:t>
            </a:r>
            <a:r>
              <a:rPr sz="1200" b="1" dirty="0">
                <a:solidFill>
                  <a:schemeClr val="tx2"/>
                </a:solidFill>
                <a:cs typeface="Calibri"/>
              </a:rPr>
              <a:t>и </a:t>
            </a:r>
            <a:r>
              <a:rPr sz="1200" b="1" spc="-5" dirty="0">
                <a:solidFill>
                  <a:schemeClr val="tx2"/>
                </a:solidFill>
                <a:cs typeface="Calibri"/>
              </a:rPr>
              <a:t>распределение</a:t>
            </a:r>
            <a:r>
              <a:rPr sz="1200" b="1" spc="-20" dirty="0">
                <a:solidFill>
                  <a:schemeClr val="tx2"/>
                </a:solidFill>
                <a:cs typeface="Calibri"/>
              </a:rPr>
              <a:t> </a:t>
            </a:r>
            <a:r>
              <a:rPr sz="1200" b="1" spc="-5" dirty="0">
                <a:solidFill>
                  <a:schemeClr val="tx2"/>
                </a:solidFill>
                <a:cs typeface="Calibri"/>
              </a:rPr>
              <a:t>грунта</a:t>
            </a:r>
            <a:endParaRPr sz="1200" b="1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8AAC8C36-3174-4F9D-5AD9-090EA1C6A3DA}"/>
              </a:ext>
            </a:extLst>
          </p:cNvPr>
          <p:cNvSpPr txBox="1"/>
          <p:nvPr/>
        </p:nvSpPr>
        <p:spPr>
          <a:xfrm>
            <a:off x="5193403" y="3452497"/>
            <a:ext cx="186779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tx2"/>
                </a:solidFill>
                <a:cs typeface="Calibri"/>
              </a:rPr>
              <a:t>Прикатка</a:t>
            </a:r>
            <a:r>
              <a:rPr sz="1200" b="1" spc="-45" dirty="0">
                <a:solidFill>
                  <a:schemeClr val="tx2"/>
                </a:solidFill>
                <a:cs typeface="Calibri"/>
              </a:rPr>
              <a:t> </a:t>
            </a:r>
            <a:r>
              <a:rPr sz="1200" b="1" spc="-5" dirty="0">
                <a:solidFill>
                  <a:schemeClr val="tx2"/>
                </a:solidFill>
                <a:cs typeface="Calibri"/>
              </a:rPr>
              <a:t>основания</a:t>
            </a:r>
            <a:endParaRPr sz="1200" b="1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59401BA2-CED0-8A1E-C3B1-BDB5F6BB64DD}"/>
              </a:ext>
            </a:extLst>
          </p:cNvPr>
          <p:cNvSpPr txBox="1"/>
          <p:nvPr/>
        </p:nvSpPr>
        <p:spPr>
          <a:xfrm>
            <a:off x="2043464" y="5863102"/>
            <a:ext cx="735491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>
                <a:solidFill>
                  <a:schemeClr val="tx2"/>
                </a:solidFill>
                <a:cs typeface="Calibri"/>
              </a:rPr>
              <a:t>Смешение </a:t>
            </a:r>
            <a:r>
              <a:rPr lang="ru-RU" sz="1200" b="1" spc="-5" dirty="0" err="1">
                <a:solidFill>
                  <a:schemeClr val="tx2"/>
                </a:solidFill>
                <a:cs typeface="Calibri"/>
              </a:rPr>
              <a:t>цементогрунта</a:t>
            </a:r>
            <a:r>
              <a:rPr lang="ru-RU" sz="1200" b="1" spc="-5" dirty="0">
                <a:solidFill>
                  <a:schemeClr val="tx2"/>
                </a:solidFill>
                <a:cs typeface="Calibri"/>
              </a:rPr>
              <a:t> </a:t>
            </a:r>
            <a:r>
              <a:rPr lang="ru-RU" sz="1200" b="1" spc="-5" dirty="0" err="1">
                <a:solidFill>
                  <a:schemeClr val="tx2"/>
                </a:solidFill>
                <a:cs typeface="Calibri"/>
              </a:rPr>
              <a:t>ресайклером</a:t>
            </a:r>
            <a:r>
              <a:rPr lang="ru-RU" sz="1200" b="1" spc="-5" dirty="0">
                <a:solidFill>
                  <a:schemeClr val="tx2"/>
                </a:solidFill>
                <a:cs typeface="Calibri"/>
              </a:rPr>
              <a:t> с увлажнением и введением водорастворимых модификаторов</a:t>
            </a:r>
            <a:endParaRPr sz="1200" b="1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70B3432D-D608-9D09-BAB3-EF542002A4D6}"/>
              </a:ext>
            </a:extLst>
          </p:cNvPr>
          <p:cNvSpPr txBox="1"/>
          <p:nvPr/>
        </p:nvSpPr>
        <p:spPr>
          <a:xfrm>
            <a:off x="8267702" y="3426225"/>
            <a:ext cx="32099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tx2"/>
                </a:solidFill>
                <a:cs typeface="Calibri"/>
              </a:rPr>
              <a:t>Распределение цемента  цементораспределителем</a:t>
            </a:r>
            <a:endParaRPr sz="1200" b="1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51E9B661-F6B9-9638-650D-E100CABDE706}"/>
              </a:ext>
            </a:extLst>
          </p:cNvPr>
          <p:cNvSpPr/>
          <p:nvPr/>
        </p:nvSpPr>
        <p:spPr>
          <a:xfrm>
            <a:off x="4242989" y="1280541"/>
            <a:ext cx="3385947" cy="21389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2DE09BF1-7464-1631-55D2-5CBBFBAC60DB}"/>
              </a:ext>
            </a:extLst>
          </p:cNvPr>
          <p:cNvSpPr/>
          <p:nvPr/>
        </p:nvSpPr>
        <p:spPr>
          <a:xfrm>
            <a:off x="557402" y="1280541"/>
            <a:ext cx="3366898" cy="21579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C0CB8706-0DFA-0D7F-A0C1-FF9C51A13643}"/>
              </a:ext>
            </a:extLst>
          </p:cNvPr>
          <p:cNvSpPr/>
          <p:nvPr/>
        </p:nvSpPr>
        <p:spPr>
          <a:xfrm>
            <a:off x="8062172" y="1288611"/>
            <a:ext cx="3321558" cy="21308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A10EF674-ACB2-A738-3709-E2BD0CA5AD1D}"/>
              </a:ext>
            </a:extLst>
          </p:cNvPr>
          <p:cNvSpPr/>
          <p:nvPr/>
        </p:nvSpPr>
        <p:spPr>
          <a:xfrm>
            <a:off x="2043464" y="3853054"/>
            <a:ext cx="3402330" cy="20032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9724BFDB-5C41-F42A-B62C-1389C8CCAC91}"/>
              </a:ext>
            </a:extLst>
          </p:cNvPr>
          <p:cNvSpPr/>
          <p:nvPr/>
        </p:nvSpPr>
        <p:spPr>
          <a:xfrm>
            <a:off x="5985378" y="3880768"/>
            <a:ext cx="3412998" cy="19702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72426094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6300" y="222250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ВНЕДРЕНИЕ РАЗРАБОТОК В 2023-2024г.г. </a:t>
            </a:r>
            <a:br>
              <a:rPr 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Алексеевский район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F815C6-169C-1605-AC5D-448C1269E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sp>
        <p:nvSpPr>
          <p:cNvPr id="10" name="object 8">
            <a:extLst>
              <a:ext uri="{FF2B5EF4-FFF2-40B4-BE49-F238E27FC236}">
                <a16:creationId xmlns:a16="http://schemas.microsoft.com/office/drawing/2014/main" id="{97CF2C9B-7C18-8AD3-4F15-114F0DD54A1D}"/>
              </a:ext>
            </a:extLst>
          </p:cNvPr>
          <p:cNvSpPr txBox="1"/>
          <p:nvPr/>
        </p:nvSpPr>
        <p:spPr>
          <a:xfrm>
            <a:off x="597027" y="3475759"/>
            <a:ext cx="30765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>
                <a:solidFill>
                  <a:schemeClr val="tx2"/>
                </a:solidFill>
                <a:cs typeface="Calibri"/>
              </a:rPr>
              <a:t>Профилирование слоя</a:t>
            </a:r>
            <a:endParaRPr sz="1200" b="1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B628BE48-E93A-76C7-98B5-091A4EE48D9E}"/>
              </a:ext>
            </a:extLst>
          </p:cNvPr>
          <p:cNvSpPr txBox="1"/>
          <p:nvPr/>
        </p:nvSpPr>
        <p:spPr>
          <a:xfrm>
            <a:off x="8536746" y="3429000"/>
            <a:ext cx="26997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tx2"/>
                </a:solidFill>
                <a:cs typeface="Calibri"/>
              </a:rPr>
              <a:t>Розлив битумной</a:t>
            </a:r>
            <a:r>
              <a:rPr sz="1200" b="1" spc="-45" dirty="0">
                <a:solidFill>
                  <a:schemeClr val="tx2"/>
                </a:solidFill>
                <a:cs typeface="Calibri"/>
              </a:rPr>
              <a:t> </a:t>
            </a:r>
            <a:r>
              <a:rPr sz="1200" b="1" spc="-5" dirty="0">
                <a:solidFill>
                  <a:schemeClr val="tx2"/>
                </a:solidFill>
                <a:cs typeface="Calibri"/>
              </a:rPr>
              <a:t>эмульсии</a:t>
            </a:r>
            <a:endParaRPr sz="1200" b="1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4CA09B0F-FFF0-13CD-1B33-764A15AFF98C}"/>
              </a:ext>
            </a:extLst>
          </p:cNvPr>
          <p:cNvSpPr txBox="1"/>
          <p:nvPr/>
        </p:nvSpPr>
        <p:spPr>
          <a:xfrm>
            <a:off x="685800" y="5709386"/>
            <a:ext cx="278753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tx2"/>
                </a:solidFill>
                <a:cs typeface="Calibri"/>
              </a:rPr>
              <a:t>Определение модуля</a:t>
            </a:r>
            <a:r>
              <a:rPr sz="1200" b="1" spc="-35" dirty="0">
                <a:solidFill>
                  <a:schemeClr val="tx2"/>
                </a:solidFill>
                <a:cs typeface="Calibri"/>
              </a:rPr>
              <a:t> </a:t>
            </a:r>
            <a:r>
              <a:rPr sz="1200" b="1" dirty="0">
                <a:solidFill>
                  <a:schemeClr val="tx2"/>
                </a:solidFill>
                <a:cs typeface="Calibri"/>
              </a:rPr>
              <a:t>упругости</a:t>
            </a: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B7AA814D-D266-A326-AEBB-4264DBC3F688}"/>
              </a:ext>
            </a:extLst>
          </p:cNvPr>
          <p:cNvSpPr txBox="1"/>
          <p:nvPr/>
        </p:nvSpPr>
        <p:spPr>
          <a:xfrm>
            <a:off x="4454407" y="5718911"/>
            <a:ext cx="293369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tx2"/>
                </a:solidFill>
                <a:cs typeface="Calibri"/>
              </a:rPr>
              <a:t>Укладка верхнего слоя</a:t>
            </a:r>
            <a:r>
              <a:rPr sz="1200" b="1" spc="-15" dirty="0">
                <a:solidFill>
                  <a:schemeClr val="tx2"/>
                </a:solidFill>
                <a:cs typeface="Calibri"/>
              </a:rPr>
              <a:t> </a:t>
            </a:r>
            <a:r>
              <a:rPr sz="1200" b="1" spc="-5" dirty="0">
                <a:solidFill>
                  <a:schemeClr val="tx2"/>
                </a:solidFill>
                <a:cs typeface="Calibri"/>
              </a:rPr>
              <a:t>покрытия</a:t>
            </a:r>
            <a:endParaRPr sz="1200" b="1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B6A243C2-DD28-7756-1D3E-C82D41766B57}"/>
              </a:ext>
            </a:extLst>
          </p:cNvPr>
          <p:cNvSpPr txBox="1"/>
          <p:nvPr/>
        </p:nvSpPr>
        <p:spPr>
          <a:xfrm>
            <a:off x="8995467" y="5718911"/>
            <a:ext cx="17263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tx2"/>
                </a:solidFill>
                <a:cs typeface="Calibri"/>
              </a:rPr>
              <a:t>Мониторинг</a:t>
            </a:r>
            <a:endParaRPr sz="1200" b="1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791FDF42-29EC-B612-5678-507109BEF3D6}"/>
              </a:ext>
            </a:extLst>
          </p:cNvPr>
          <p:cNvSpPr txBox="1"/>
          <p:nvPr/>
        </p:nvSpPr>
        <p:spPr>
          <a:xfrm>
            <a:off x="4688545" y="3442018"/>
            <a:ext cx="22878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tx2"/>
                </a:solidFill>
                <a:cs typeface="Calibri"/>
              </a:rPr>
              <a:t>Уплотнение слоя</a:t>
            </a:r>
            <a:r>
              <a:rPr sz="1200" b="1" spc="-30" dirty="0">
                <a:solidFill>
                  <a:schemeClr val="tx2"/>
                </a:solidFill>
                <a:cs typeface="Calibri"/>
              </a:rPr>
              <a:t> </a:t>
            </a:r>
            <a:r>
              <a:rPr sz="1200" b="1" spc="-5" dirty="0">
                <a:solidFill>
                  <a:schemeClr val="tx2"/>
                </a:solidFill>
                <a:cs typeface="Calibri"/>
              </a:rPr>
              <a:t>основания</a:t>
            </a:r>
            <a:endParaRPr sz="1200" b="1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CCFD4AB5-6E85-BCA6-4952-58B009293CF9}"/>
              </a:ext>
            </a:extLst>
          </p:cNvPr>
          <p:cNvSpPr/>
          <p:nvPr/>
        </p:nvSpPr>
        <p:spPr>
          <a:xfrm>
            <a:off x="4296918" y="1367918"/>
            <a:ext cx="3310509" cy="2014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82D919E1-BDB0-1759-2B13-33713F40CBCC}"/>
              </a:ext>
            </a:extLst>
          </p:cNvPr>
          <p:cNvSpPr/>
          <p:nvPr/>
        </p:nvSpPr>
        <p:spPr>
          <a:xfrm>
            <a:off x="8159878" y="1361822"/>
            <a:ext cx="3232022" cy="20398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EA9F73CA-8027-C824-FD3E-98AD282E51E0}"/>
              </a:ext>
            </a:extLst>
          </p:cNvPr>
          <p:cNvSpPr/>
          <p:nvPr/>
        </p:nvSpPr>
        <p:spPr>
          <a:xfrm>
            <a:off x="545132" y="3845216"/>
            <a:ext cx="3355848" cy="18047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47FBEE42-B921-5E52-D099-15CF9126D8B0}"/>
              </a:ext>
            </a:extLst>
          </p:cNvPr>
          <p:cNvSpPr/>
          <p:nvPr/>
        </p:nvSpPr>
        <p:spPr>
          <a:xfrm>
            <a:off x="4382944" y="3857790"/>
            <a:ext cx="3270886" cy="18017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CF0131C5-58BA-319E-8458-A5DA777D5FED}"/>
              </a:ext>
            </a:extLst>
          </p:cNvPr>
          <p:cNvSpPr/>
          <p:nvPr/>
        </p:nvSpPr>
        <p:spPr>
          <a:xfrm>
            <a:off x="8201708" y="3845978"/>
            <a:ext cx="3214497" cy="18040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Picture 2" descr="C:\Users\konovalov\Downloads\Telegram Desktop\photo_2024-08-19_16-16-39.jpg">
            <a:extLst>
              <a:ext uri="{FF2B5EF4-FFF2-40B4-BE49-F238E27FC236}">
                <a16:creationId xmlns:a16="http://schemas.microsoft.com/office/drawing/2014/main" id="{E0479D27-B8D4-3EB9-B7A8-EB70CE6B9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t="25965" r="8398"/>
          <a:stretch>
            <a:fillRect/>
          </a:stretch>
        </p:blipFill>
        <p:spPr bwMode="auto">
          <a:xfrm>
            <a:off x="477254" y="1359517"/>
            <a:ext cx="3393231" cy="2056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76416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6300" y="222250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ВНЕДРЕНИЕ РАЗРАБОТОК В 2024г.</a:t>
            </a:r>
            <a:br>
              <a:rPr 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Кайбицкий район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11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F815C6-169C-1605-AC5D-448C1269E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886546-AC5B-9CA2-5DAE-BB6C0A32E4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90" y="3816170"/>
            <a:ext cx="2442411" cy="18318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51629-FA9E-9152-32B1-F743F0AA9D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90" y="1601403"/>
            <a:ext cx="2442410" cy="18318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0451DB-CF7A-8B45-CC5F-10AD4D5149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50" y="1597192"/>
            <a:ext cx="2442410" cy="18318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E495F8-BAB5-8851-0934-04E3C62DF8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435"/>
                    </a14:imgEffect>
                    <a14:imgEffect>
                      <a14:saturation sat="130000"/>
                    </a14:imgEffect>
                    <a14:imgEffect>
                      <a14:brightnessContrast bright="10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1403"/>
            <a:ext cx="2442411" cy="18275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6BAB87-598E-9DAD-2089-5E2B6F3D2F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10" y="1597192"/>
            <a:ext cx="2442411" cy="18318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D6E63B-A3AE-7E42-9D10-A62925014D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1" b="27625"/>
          <a:stretch/>
        </p:blipFill>
        <p:spPr>
          <a:xfrm>
            <a:off x="838200" y="3811979"/>
            <a:ext cx="2442411" cy="1836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295D61B-E4AC-3583-4E48-D7C635B3D1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51" y="3811979"/>
            <a:ext cx="2442412" cy="183180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E722E23-4A0E-422F-6821-E249232F75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09" y="3811979"/>
            <a:ext cx="2442411" cy="183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737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1C4E8A"/>
                </a:solidFill>
              </a:rPr>
              <a:t>МОНИТОРИНГ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F815C6-169C-1605-AC5D-448C1269E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pic>
        <p:nvPicPr>
          <p:cNvPr id="3" name="Picture 2" descr="C:\Users\konovalov\Downloads\WhatsApp Image 2024-08-15 at 17.27.12.jpeg">
            <a:extLst>
              <a:ext uri="{FF2B5EF4-FFF2-40B4-BE49-F238E27FC236}">
                <a16:creationId xmlns:a16="http://schemas.microsoft.com/office/drawing/2014/main" id="{B5260872-28C7-7B87-8AAA-6AA9DE04F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3776158"/>
            <a:ext cx="1944722" cy="2158002"/>
          </a:xfrm>
          <a:prstGeom prst="rect">
            <a:avLst/>
          </a:prstGeom>
          <a:noFill/>
        </p:spPr>
      </p:pic>
      <p:sp>
        <p:nvSpPr>
          <p:cNvPr id="4" name="object 8">
            <a:extLst>
              <a:ext uri="{FF2B5EF4-FFF2-40B4-BE49-F238E27FC236}">
                <a16:creationId xmlns:a16="http://schemas.microsoft.com/office/drawing/2014/main" id="{3555E71F-B9A7-84AD-5518-E2F6D9A49791}"/>
              </a:ext>
            </a:extLst>
          </p:cNvPr>
          <p:cNvSpPr txBox="1"/>
          <p:nvPr/>
        </p:nvSpPr>
        <p:spPr>
          <a:xfrm>
            <a:off x="5786077" y="6035083"/>
            <a:ext cx="30765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>
                <a:solidFill>
                  <a:srgbClr val="16375E"/>
                </a:solidFill>
                <a:cs typeface="Calibri"/>
              </a:rPr>
              <a:t>Определение модуля упругости</a:t>
            </a:r>
            <a:endParaRPr sz="1400" b="1" dirty="0">
              <a:cs typeface="Calibri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022E5279-1FD2-777D-2E03-6777F057276E}"/>
              </a:ext>
            </a:extLst>
          </p:cNvPr>
          <p:cNvSpPr txBox="1"/>
          <p:nvPr/>
        </p:nvSpPr>
        <p:spPr>
          <a:xfrm>
            <a:off x="4366249" y="3471082"/>
            <a:ext cx="372365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>
                <a:solidFill>
                  <a:srgbClr val="16375E"/>
                </a:solidFill>
                <a:cs typeface="Calibri"/>
              </a:rPr>
              <a:t>Определение дефектности покрытия</a:t>
            </a:r>
            <a:endParaRPr sz="1400" b="1" dirty="0">
              <a:cs typeface="Calibri"/>
            </a:endParaRPr>
          </a:p>
        </p:txBody>
      </p:sp>
      <p:pic>
        <p:nvPicPr>
          <p:cNvPr id="8" name="Picture 2" descr="C:\Users\konovalov\Downloads\WhatsApp Image 2024-08-15 at 17.26.57 (1).jpeg">
            <a:extLst>
              <a:ext uri="{FF2B5EF4-FFF2-40B4-BE49-F238E27FC236}">
                <a16:creationId xmlns:a16="http://schemas.microsoft.com/office/drawing/2014/main" id="{149E2C3F-9BD8-6D6D-37AB-9E10BBB21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9759" r="16267"/>
          <a:stretch/>
        </p:blipFill>
        <p:spPr bwMode="auto">
          <a:xfrm>
            <a:off x="8862652" y="3820692"/>
            <a:ext cx="2364938" cy="2132088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BA2569-3238-AFA1-CA3C-39EF0B2FC0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5208" r="11218" b="38990"/>
          <a:stretch/>
        </p:blipFill>
        <p:spPr>
          <a:xfrm>
            <a:off x="5935593" y="1255586"/>
            <a:ext cx="2425001" cy="21110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387DC8-8FEA-6249-C437-F4CB834234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1" r="12407" b="10176"/>
          <a:stretch/>
        </p:blipFill>
        <p:spPr>
          <a:xfrm>
            <a:off x="8804122" y="1221599"/>
            <a:ext cx="2451180" cy="21580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02A681-8E87-2F93-8654-B38C2FF49E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b="14844"/>
          <a:stretch/>
        </p:blipFill>
        <p:spPr>
          <a:xfrm>
            <a:off x="1000125" y="1256205"/>
            <a:ext cx="1944722" cy="2123396"/>
          </a:xfrm>
          <a:prstGeom prst="rect">
            <a:avLst/>
          </a:prstGeom>
        </p:spPr>
      </p:pic>
      <p:pic>
        <p:nvPicPr>
          <p:cNvPr id="15" name="Picture 3" descr="E:\USERS\user\Downloads\PHOTO-2024-08-20-14-10-53 (1).jpg">
            <a:extLst>
              <a:ext uri="{FF2B5EF4-FFF2-40B4-BE49-F238E27FC236}">
                <a16:creationId xmlns:a16="http://schemas.microsoft.com/office/drawing/2014/main" id="{2729A28B-55BF-7250-E0EC-C8A83CB02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26813" b="8758"/>
          <a:stretch/>
        </p:blipFill>
        <p:spPr bwMode="auto">
          <a:xfrm>
            <a:off x="5981700" y="3810360"/>
            <a:ext cx="2428875" cy="21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2BA20FE-ED8B-1E2D-1B20-79231B44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35338" y="3774655"/>
            <a:ext cx="22558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1BAE1AD-06D0-BECB-B767-FA7D340B67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25" y="1255903"/>
            <a:ext cx="2235350" cy="2124000"/>
          </a:xfrm>
          <a:prstGeom prst="rect">
            <a:avLst/>
          </a:prstGeom>
        </p:spPr>
      </p:pic>
      <p:sp>
        <p:nvSpPr>
          <p:cNvPr id="27" name="Номер слайда 4">
            <a:extLst>
              <a:ext uri="{FF2B5EF4-FFF2-40B4-BE49-F238E27FC236}">
                <a16:creationId xmlns:a16="http://schemas.microsoft.com/office/drawing/2014/main" id="{BA9AB165-D71D-479E-DD89-A826F1F9FE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8134308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75B043-35BA-8137-CD43-CB169E6A2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85937" y="1746250"/>
            <a:ext cx="9112125" cy="4611250"/>
          </a:xfrm>
          <a:prstGeom prst="rect">
            <a:avLst/>
          </a:prstGeom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81405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1C4E8A"/>
                </a:solidFill>
              </a:rPr>
              <a:t>ФИЗИКО-МЕХАНИЧЕСКИЕ ХАРАКТЕРИСТИКИ </a:t>
            </a:r>
            <a:br>
              <a:rPr 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МАТЕРИАЛОВ С ВНЕДРЕНИЯ </a:t>
            </a: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99DF7C-4E6E-ED0D-1323-1152FD888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97122660-0A75-C64A-90E3-ABCB613BDF70}"/>
              </a:ext>
            </a:extLst>
          </p:cNvPr>
          <p:cNvSpPr/>
          <p:nvPr/>
        </p:nvSpPr>
        <p:spPr>
          <a:xfrm>
            <a:off x="1097479" y="1642947"/>
            <a:ext cx="10440472" cy="4611250"/>
          </a:xfrm>
          <a:prstGeom prst="roundRect">
            <a:avLst>
              <a:gd name="adj" fmla="val 2957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dirty="0">
              <a:solidFill>
                <a:srgbClr val="1C4E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4040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РЕНТГЕНО-ФАЗОВЫЙ АНАЛИЗ</a:t>
            </a:r>
            <a:br>
              <a:rPr 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 МАТЕРИАЛОВ С ВНЕДРЕНИЯ 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14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33FCC0-6D15-156D-A63A-A0900E6E4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B44103-0957-8DAF-D4C9-7D565F8C46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564" y="1543610"/>
            <a:ext cx="8511901" cy="200082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E10131-378A-2DA3-D3F2-2537F38027F1}"/>
              </a:ext>
            </a:extLst>
          </p:cNvPr>
          <p:cNvSpPr/>
          <p:nvPr/>
        </p:nvSpPr>
        <p:spPr>
          <a:xfrm>
            <a:off x="430236" y="3413627"/>
            <a:ext cx="9439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Дифрактограммы</a:t>
            </a:r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цементогрунтов</a:t>
            </a:r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из основания дорожных одежд</a:t>
            </a:r>
          </a:p>
          <a:p>
            <a:pPr algn="ctr"/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комплексно-модифицированный</a:t>
            </a: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цементогрунт</a:t>
            </a: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; 2</a:t>
            </a:r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немодифицированный</a:t>
            </a: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цементогрунт</a:t>
            </a:r>
            <a:endParaRPr lang="ru-RU" sz="1400" b="1" dirty="0">
              <a:solidFill>
                <a:schemeClr val="tx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AEED72A-A85F-C642-9FAA-D4AF38E419D7}"/>
              </a:ext>
            </a:extLst>
          </p:cNvPr>
          <p:cNvSpPr/>
          <p:nvPr/>
        </p:nvSpPr>
        <p:spPr>
          <a:xfrm>
            <a:off x="2925786" y="5852315"/>
            <a:ext cx="9126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Дифрактограммы</a:t>
            </a:r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лабораторных </a:t>
            </a:r>
            <a:r>
              <a:rPr lang="ru-RU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цементогрунтов</a:t>
            </a:r>
            <a:endParaRPr lang="ru-RU" sz="1400" b="1" dirty="0">
              <a:solidFill>
                <a:schemeClr val="tx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комплексно-модифицированный</a:t>
            </a: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цементогрунт</a:t>
            </a: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; 2</a:t>
            </a:r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немодифицированный</a:t>
            </a: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цементогрунт</a:t>
            </a:r>
            <a:endParaRPr lang="ru-RU" sz="1400" b="1" dirty="0">
              <a:solidFill>
                <a:schemeClr val="tx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816C0E-9C18-7323-57FD-5E03085A2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858" y="3998571"/>
            <a:ext cx="8814368" cy="21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2520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ДИФФЕРЕНЦИАЛЬНО-ТЕРМИЧЕСКИЙ АНАЛИЗ МАТЕРИАЛОВ С ВНЕДРЕНИЯ 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15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33FCC0-6D15-156D-A63A-A0900E6E4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79C79-F64F-D78F-3F0B-6E812A31FEA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8325" y="1488177"/>
            <a:ext cx="10136149" cy="408656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A027FD-D9A4-B367-C264-E8CD17C7B772}"/>
              </a:ext>
            </a:extLst>
          </p:cNvPr>
          <p:cNvSpPr/>
          <p:nvPr/>
        </p:nvSpPr>
        <p:spPr>
          <a:xfrm>
            <a:off x="2021927" y="5435726"/>
            <a:ext cx="79603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tx2"/>
                </a:solidFill>
              </a:rPr>
              <a:t>Дериватограммы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цементогрунтов</a:t>
            </a:r>
            <a:r>
              <a:rPr lang="ru-RU" sz="1400" b="1" dirty="0">
                <a:solidFill>
                  <a:schemeClr val="tx2"/>
                </a:solidFill>
              </a:rPr>
              <a:t> из основания дорожных одежд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</a:rPr>
              <a:t>1 – комплексно-модифицированный </a:t>
            </a:r>
            <a:r>
              <a:rPr lang="ru-RU" sz="1400" b="1" dirty="0" err="1">
                <a:solidFill>
                  <a:schemeClr val="tx2"/>
                </a:solidFill>
              </a:rPr>
              <a:t>цементогрунт</a:t>
            </a:r>
            <a:r>
              <a:rPr lang="ru-RU" sz="1400" b="1" dirty="0">
                <a:solidFill>
                  <a:schemeClr val="tx2"/>
                </a:solidFill>
              </a:rPr>
              <a:t>;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</a:rPr>
              <a:t>2 – </a:t>
            </a:r>
            <a:r>
              <a:rPr lang="ru-RU" sz="1400" b="1" dirty="0" err="1">
                <a:solidFill>
                  <a:schemeClr val="tx2"/>
                </a:solidFill>
              </a:rPr>
              <a:t>немодифицированный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цементогрунт</a:t>
            </a:r>
            <a:endParaRPr lang="ru-RU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12765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МИКРОСКОПИЯ И ЭЛЕМЕНТНЫЙ АНАЛИЗ</a:t>
            </a:r>
            <a:br>
              <a:rPr 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МАТЕРИАЛОВ С ВНЕДРЕНИЯ 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16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33FCC0-6D15-156D-A63A-A0900E6E4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EA35417-DFE8-ED60-205C-86D696A14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649054"/>
              </p:ext>
            </p:extLst>
          </p:nvPr>
        </p:nvGraphicFramePr>
        <p:xfrm>
          <a:off x="573087" y="1690688"/>
          <a:ext cx="4932362" cy="20426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1589">
                  <a:extLst>
                    <a:ext uri="{9D8B030D-6E8A-4147-A177-3AD203B41FA5}">
                      <a16:colId xmlns:a16="http://schemas.microsoft.com/office/drawing/2014/main" val="95645053"/>
                    </a:ext>
                  </a:extLst>
                </a:gridCol>
                <a:gridCol w="1136845">
                  <a:extLst>
                    <a:ext uri="{9D8B030D-6E8A-4147-A177-3AD203B41FA5}">
                      <a16:colId xmlns:a16="http://schemas.microsoft.com/office/drawing/2014/main" val="3815187015"/>
                    </a:ext>
                  </a:extLst>
                </a:gridCol>
                <a:gridCol w="1136845">
                  <a:extLst>
                    <a:ext uri="{9D8B030D-6E8A-4147-A177-3AD203B41FA5}">
                      <a16:colId xmlns:a16="http://schemas.microsoft.com/office/drawing/2014/main" val="1483960114"/>
                    </a:ext>
                  </a:extLst>
                </a:gridCol>
                <a:gridCol w="1457083">
                  <a:extLst>
                    <a:ext uri="{9D8B030D-6E8A-4147-A177-3AD203B41FA5}">
                      <a16:colId xmlns:a16="http://schemas.microsoft.com/office/drawing/2014/main" val="3546151026"/>
                    </a:ext>
                  </a:extLst>
                </a:gridCol>
              </a:tblGrid>
              <a:tr h="38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Элемент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effectLst/>
                        </a:rPr>
                        <a:t>Вес</a:t>
                      </a:r>
                      <a:r>
                        <a:rPr lang="en-US" sz="1100" dirty="0">
                          <a:effectLst/>
                        </a:rPr>
                        <a:t>.%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Атом.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Название эталона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3183832"/>
                  </a:ext>
                </a:extLst>
              </a:tr>
              <a:tr h="237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20.07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35.75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C Vit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7639025"/>
                  </a:ext>
                </a:extLst>
              </a:tr>
              <a:tr h="237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28.62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38.28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SiO2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4053939"/>
                  </a:ext>
                </a:extLst>
              </a:tr>
              <a:tr h="237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2.55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2.02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Al2O3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8839265"/>
                  </a:ext>
                </a:extLst>
              </a:tr>
              <a:tr h="237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5.82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4.43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SiO2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9400348"/>
                  </a:ext>
                </a:extLst>
              </a:tr>
              <a:tr h="237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Ca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20.32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10.85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Wollastonite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450099"/>
                  </a:ext>
                </a:extLst>
              </a:tr>
              <a:tr h="237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Fe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22.62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8.67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Fe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212632"/>
                  </a:ext>
                </a:extLst>
              </a:tr>
              <a:tr h="237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Сумма: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100.00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100.00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9349909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45E139-4759-5BBC-F67E-EE7D2535C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27" y="1511110"/>
            <a:ext cx="5772686" cy="474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7C69ED-8D34-D364-7808-7D37588D3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6" y="3752890"/>
            <a:ext cx="4932361" cy="2501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912765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ПРОЦЕССЫ ИНТЕРКАЛИРОВАНИЯ И ХЕМОСОРБЦИИ В МОДИФИЦИРОВАННЫХ ЦЕМЕНТОГРУНТАХ 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17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33FCC0-6D15-156D-A63A-A0900E6E4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CF3985-0B95-1B47-C800-2FCF3BF05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3" y="1581663"/>
            <a:ext cx="3429636" cy="16903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7D0A45-9EBC-566A-76C1-FB41B06C9A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1" y="3301016"/>
            <a:ext cx="3787973" cy="1814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1BD7C3-E893-F5B5-623C-43563274AA3C}"/>
              </a:ext>
            </a:extLst>
          </p:cNvPr>
          <p:cNvSpPr txBox="1"/>
          <p:nvPr/>
        </p:nvSpPr>
        <p:spPr>
          <a:xfrm>
            <a:off x="636271" y="5115796"/>
            <a:ext cx="4423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/>
              <a:t>Рисунок 1 – </a:t>
            </a:r>
            <a:r>
              <a:rPr lang="ru-RU" sz="1000" dirty="0" err="1"/>
              <a:t>Дифрактограммы</a:t>
            </a:r>
            <a:r>
              <a:rPr lang="ru-RU" sz="1000" dirty="0"/>
              <a:t> исследуемых глин:</a:t>
            </a:r>
            <a:endParaRPr lang="ru-RU" sz="1000" i="1" dirty="0"/>
          </a:p>
          <a:p>
            <a:r>
              <a:rPr lang="ru-RU" sz="1000" b="1" dirty="0"/>
              <a:t>–––– </a:t>
            </a:r>
            <a:r>
              <a:rPr lang="ru-RU" sz="1000" dirty="0"/>
              <a:t>– не модифицированная глина; </a:t>
            </a:r>
            <a:r>
              <a:rPr lang="ru-RU" sz="1000" b="1" dirty="0">
                <a:solidFill>
                  <a:schemeClr val="accent1"/>
                </a:solidFill>
              </a:rPr>
              <a:t>––––</a:t>
            </a:r>
            <a:r>
              <a:rPr lang="ru-RU" sz="1000" dirty="0"/>
              <a:t> – глина, модифицированная эфиром </a:t>
            </a:r>
            <a:r>
              <a:rPr lang="ru-RU" sz="1000" dirty="0" err="1"/>
              <a:t>поликарбоксилата</a:t>
            </a:r>
            <a:r>
              <a:rPr lang="ru-RU" sz="1000" dirty="0"/>
              <a:t>; </a:t>
            </a:r>
            <a:r>
              <a:rPr lang="ru-RU" sz="1000" b="1" dirty="0">
                <a:solidFill>
                  <a:schemeClr val="accent5"/>
                </a:solidFill>
              </a:rPr>
              <a:t>––––</a:t>
            </a:r>
            <a:r>
              <a:rPr lang="ru-RU" sz="1000" dirty="0"/>
              <a:t> – глина, модифицированная </a:t>
            </a:r>
            <a:r>
              <a:rPr lang="ru-RU" sz="1000" dirty="0" err="1"/>
              <a:t>додецилтриэтоксисиланом</a:t>
            </a:r>
            <a:endParaRPr lang="ru-RU" sz="1000" dirty="0"/>
          </a:p>
          <a:p>
            <a:r>
              <a:rPr lang="ru-RU" sz="1000" dirty="0"/>
              <a:t>1 – монтмориллонитовая глина; 2 – каолинитовая глина</a:t>
            </a:r>
          </a:p>
          <a:p>
            <a:endParaRPr lang="ru-RU" sz="1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6F3D29-8CF1-9922-BCE4-EB3BE68AAF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99" y="1456267"/>
            <a:ext cx="2821305" cy="20221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8BCA09-2E61-14C2-6A39-52B14832E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92" y="1456266"/>
            <a:ext cx="2812415" cy="19727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EB0CAA-310B-B262-F2A6-FA76D111E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43" y="4020103"/>
            <a:ext cx="2821305" cy="21913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9237DF-6469-8C3A-2478-5536E46C91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92" y="4118489"/>
            <a:ext cx="2804795" cy="2191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F6D9C6-F223-ED6A-63F7-D1B305B2117B}"/>
              </a:ext>
            </a:extLst>
          </p:cNvPr>
          <p:cNvSpPr txBox="1"/>
          <p:nvPr/>
        </p:nvSpPr>
        <p:spPr>
          <a:xfrm>
            <a:off x="5724643" y="3352100"/>
            <a:ext cx="6096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1 – каолинит; монтмориллонит</a:t>
            </a:r>
          </a:p>
          <a:p>
            <a:r>
              <a:rPr lang="ru-RU" sz="1100" b="1" dirty="0"/>
              <a:t>––––</a:t>
            </a:r>
            <a:r>
              <a:rPr lang="ru-RU" sz="1100" dirty="0"/>
              <a:t> – разностный спектр; </a:t>
            </a:r>
            <a:r>
              <a:rPr lang="ru-RU" sz="1100" b="1" dirty="0">
                <a:solidFill>
                  <a:srgbClr val="00B050"/>
                </a:solidFill>
              </a:rPr>
              <a:t>––––</a:t>
            </a:r>
            <a:r>
              <a:rPr lang="ru-RU" sz="1100" dirty="0"/>
              <a:t> – </a:t>
            </a:r>
            <a:r>
              <a:rPr lang="ru-RU" sz="1100" dirty="0" err="1"/>
              <a:t>додецилтриэтоксисилан</a:t>
            </a:r>
            <a:r>
              <a:rPr lang="ru-RU" sz="1100" dirty="0"/>
              <a:t>; </a:t>
            </a:r>
            <a:r>
              <a:rPr lang="ru-RU" sz="11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–––</a:t>
            </a:r>
            <a:r>
              <a:rPr lang="ru-RU" sz="1100" dirty="0"/>
              <a:t> – глина;</a:t>
            </a:r>
          </a:p>
          <a:p>
            <a:r>
              <a:rPr lang="ru-RU" sz="1100" dirty="0"/>
              <a:t> </a:t>
            </a:r>
            <a:r>
              <a:rPr lang="ru-RU" sz="1100" b="1" dirty="0">
                <a:solidFill>
                  <a:schemeClr val="accent1"/>
                </a:solidFill>
              </a:rPr>
              <a:t>–––</a:t>
            </a:r>
            <a:r>
              <a:rPr lang="ru-RU" sz="1100" dirty="0"/>
              <a:t> – глина, модифицированная </a:t>
            </a:r>
            <a:r>
              <a:rPr lang="ru-RU" sz="1100" dirty="0" err="1"/>
              <a:t>додецилтриэтоксисиланом</a:t>
            </a:r>
            <a:endParaRPr lang="ru-RU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9ED3B6-E26A-E21D-8A90-17AAE8D869B0}"/>
              </a:ext>
            </a:extLst>
          </p:cNvPr>
          <p:cNvSpPr txBox="1"/>
          <p:nvPr/>
        </p:nvSpPr>
        <p:spPr>
          <a:xfrm>
            <a:off x="5497948" y="6313946"/>
            <a:ext cx="6096000" cy="40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––––</a:t>
            </a:r>
            <a:r>
              <a:rPr lang="ru-RU" sz="1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– разностный спектр; </a:t>
            </a:r>
            <a:r>
              <a:rPr lang="ru-RU" sz="10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––––</a:t>
            </a:r>
            <a:r>
              <a:rPr lang="ru-RU" sz="1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– эфир </a:t>
            </a:r>
            <a:r>
              <a:rPr lang="ru-RU" sz="1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поликарбоксилата</a:t>
            </a:r>
            <a:r>
              <a:rPr lang="ru-RU" sz="1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; </a:t>
            </a:r>
            <a:r>
              <a:rPr lang="ru-RU" sz="1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–––</a:t>
            </a:r>
            <a:r>
              <a:rPr lang="ru-RU" sz="1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– глина;</a:t>
            </a:r>
            <a:endParaRPr lang="ru-RU" sz="1200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 ––– </a:t>
            </a:r>
            <a:r>
              <a:rPr lang="ru-RU" sz="1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– глина, модифицированная эфиром </a:t>
            </a:r>
            <a:r>
              <a:rPr lang="ru-RU" sz="1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поликарбоксилата</a:t>
            </a:r>
            <a:endParaRPr lang="ru-RU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3E4911-0903-257E-EB5E-389BA28883CB}"/>
              </a:ext>
            </a:extLst>
          </p:cNvPr>
          <p:cNvSpPr txBox="1"/>
          <p:nvPr/>
        </p:nvSpPr>
        <p:spPr>
          <a:xfrm>
            <a:off x="294640" y="18440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B83189-6302-E2AE-56B3-FC619DC54424}"/>
              </a:ext>
            </a:extLst>
          </p:cNvPr>
          <p:cNvSpPr txBox="1"/>
          <p:nvPr/>
        </p:nvSpPr>
        <p:spPr>
          <a:xfrm>
            <a:off x="323365" y="3403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335471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F815C6-169C-1605-AC5D-448C1269E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013429-50C5-63F0-4626-8C4B7DC37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9377" y="1020662"/>
            <a:ext cx="7998987" cy="289843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27E958-B703-FBE7-A6C3-9A2651DB5BC4}"/>
              </a:ext>
            </a:extLst>
          </p:cNvPr>
          <p:cNvSpPr/>
          <p:nvPr/>
        </p:nvSpPr>
        <p:spPr>
          <a:xfrm>
            <a:off x="1477566" y="469346"/>
            <a:ext cx="7552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Сравнение фазового состава </a:t>
            </a:r>
            <a:r>
              <a:rPr lang="ru-RU" sz="1400" b="1" dirty="0" err="1">
                <a:solidFill>
                  <a:schemeClr val="tx2"/>
                </a:solidFill>
                <a:ea typeface="Times New Roman" panose="02020603050405020304" pitchFamily="18" charset="0"/>
              </a:rPr>
              <a:t>цементогрунтов</a:t>
            </a:r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, отобранных из основания дорожных одежд и изготовленных в лаборатории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933243-CE02-BDC4-3123-256EFA7827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15518" y="4634290"/>
            <a:ext cx="6392704" cy="181501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190311-44D0-E8FE-B0E4-CD377E3F4EC0}"/>
              </a:ext>
            </a:extLst>
          </p:cNvPr>
          <p:cNvSpPr/>
          <p:nvPr/>
        </p:nvSpPr>
        <p:spPr>
          <a:xfrm>
            <a:off x="4085462" y="4122804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Результаты сравнительных испытаний модулей упругости </a:t>
            </a:r>
            <a:r>
              <a:rPr lang="ru-RU" sz="1400" b="1" dirty="0" err="1">
                <a:solidFill>
                  <a:schemeClr val="tx2"/>
                </a:solidFill>
                <a:ea typeface="Times New Roman" panose="02020603050405020304" pitchFamily="18" charset="0"/>
              </a:rPr>
              <a:t>цементогрунтов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3877E043-A5B6-12A8-DF52-6F2E742BF8FF}"/>
              </a:ext>
            </a:extLst>
          </p:cNvPr>
          <p:cNvSpPr/>
          <p:nvPr/>
        </p:nvSpPr>
        <p:spPr>
          <a:xfrm>
            <a:off x="4184650" y="4074294"/>
            <a:ext cx="7552134" cy="2375015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F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dirty="0">
              <a:solidFill>
                <a:srgbClr val="FF5000"/>
              </a:solidFill>
            </a:endParaRPr>
          </a:p>
        </p:txBody>
      </p:sp>
      <p:sp>
        <p:nvSpPr>
          <p:cNvPr id="1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06B07881-812F-DFDE-D7EF-C4866B1C537F}"/>
              </a:ext>
            </a:extLst>
          </p:cNvPr>
          <p:cNvSpPr/>
          <p:nvPr/>
        </p:nvSpPr>
        <p:spPr>
          <a:xfrm>
            <a:off x="1244600" y="408691"/>
            <a:ext cx="8483600" cy="3461894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F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dirty="0">
              <a:solidFill>
                <a:srgbClr val="FF5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4915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extBox 610">
            <a:extLst>
              <a:ext uri="{FF2B5EF4-FFF2-40B4-BE49-F238E27FC236}">
                <a16:creationId xmlns:a16="http://schemas.microsoft.com/office/drawing/2014/main" id="{DDEB38B0-9DF3-46CE-8202-FFCFD56CCB5E}"/>
              </a:ext>
            </a:extLst>
          </p:cNvPr>
          <p:cNvSpPr txBox="1"/>
          <p:nvPr/>
        </p:nvSpPr>
        <p:spPr>
          <a:xfrm>
            <a:off x="10637533" y="4558162"/>
            <a:ext cx="72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32</a:t>
            </a:r>
            <a:r>
              <a:rPr lang="ru-RU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613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spc="75" dirty="0">
                <a:solidFill>
                  <a:schemeClr val="tx2"/>
                </a:solidFill>
              </a:rPr>
              <a:t>НАУЧНО-ОБРАЗОВАТЕЛЬНЫЙ ЦЕНТР ИНСТИТУТА ТРАНСПОРТНЫХ СООРУЖЕНИЙ КГАСУ «ДОРОГИ»</a:t>
            </a:r>
          </a:p>
        </p:txBody>
      </p:sp>
      <p:sp>
        <p:nvSpPr>
          <p:cNvPr id="614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7A9952-5ABD-6E4E-DF28-3DDD9CCFA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pic>
        <p:nvPicPr>
          <p:cNvPr id="3" name="Рисунок 9" descr="20200916_081742.jpg">
            <a:extLst>
              <a:ext uri="{FF2B5EF4-FFF2-40B4-BE49-F238E27FC236}">
                <a16:creationId xmlns:a16="http://schemas.microsoft.com/office/drawing/2014/main" id="{B0ED3695-4540-BEAC-835C-49AE8DC7EB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882" r="1882"/>
          <a:stretch>
            <a:fillRect/>
          </a:stretch>
        </p:blipFill>
        <p:spPr bwMode="auto">
          <a:xfrm>
            <a:off x="742949" y="1596274"/>
            <a:ext cx="3367088" cy="19685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C:\Users\stepanov\Desktop\УНИД 2.0\Выставки\100+ Techno Build\Дороги\10-_10_.jpg">
            <a:extLst>
              <a:ext uri="{FF2B5EF4-FFF2-40B4-BE49-F238E27FC236}">
                <a16:creationId xmlns:a16="http://schemas.microsoft.com/office/drawing/2014/main" id="{C109B34C-9235-BD6F-C3C6-BF182462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6201" b="6201"/>
          <a:stretch>
            <a:fillRect/>
          </a:stretch>
        </p:blipFill>
        <p:spPr bwMode="auto">
          <a:xfrm>
            <a:off x="743971" y="3893457"/>
            <a:ext cx="3366067" cy="19685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8E3F36-A345-6C4B-E0E6-F47FB5E7B4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50" y="1596274"/>
            <a:ext cx="2955314" cy="1968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2D7671-A032-4900-38C9-1F8BFE86C1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50" y="3888321"/>
            <a:ext cx="2955314" cy="19736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6C34B6-E63A-4D68-365D-C4768F5D7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77" y="1596274"/>
            <a:ext cx="2947623" cy="19685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5ACDB5-CACB-ADA0-62DC-AFD1980D72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0"/>
          <a:stretch/>
        </p:blipFill>
        <p:spPr>
          <a:xfrm>
            <a:off x="8410862" y="3895903"/>
            <a:ext cx="2955314" cy="20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2158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Загрузки\00001 Конструкции по всем критериям ЦВЕТ.jpg">
            <a:extLst>
              <a:ext uri="{FF2B5EF4-FFF2-40B4-BE49-F238E27FC236}">
                <a16:creationId xmlns:a16="http://schemas.microsoft.com/office/drawing/2014/main" id="{256D36C4-76D7-7013-43C8-97CA552F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5614" b="10168"/>
          <a:stretch>
            <a:fillRect/>
          </a:stretch>
        </p:blipFill>
        <p:spPr bwMode="auto">
          <a:xfrm>
            <a:off x="258430" y="4142661"/>
            <a:ext cx="3734054" cy="162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НАУЧНО-ТЕХНИЧЕСКИЕ РЕЗУЛЬТАТЫ ИССЛЕДОВАНИЙ</a:t>
            </a:r>
          </a:p>
        </p:txBody>
      </p:sp>
      <p:sp>
        <p:nvSpPr>
          <p:cNvPr id="6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4202629" y="1692575"/>
            <a:ext cx="3619500" cy="4580672"/>
          </a:xfrm>
          <a:prstGeom prst="roundRect">
            <a:avLst>
              <a:gd name="adj" fmla="val 2957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80000" rIns="180000" bIns="180000" rtlCol="0" anchor="b">
            <a:spAutoFit/>
          </a:bodyPr>
          <a:lstStyle/>
          <a:p>
            <a:endParaRPr lang="ru-RU" sz="1400" b="1" dirty="0">
              <a:solidFill>
                <a:srgbClr val="1C4E8A"/>
              </a:solidFill>
            </a:endParaRPr>
          </a:p>
          <a:p>
            <a:r>
              <a:rPr lang="ru-RU" sz="1400" b="1" dirty="0">
                <a:solidFill>
                  <a:srgbClr val="1C4E8A"/>
                </a:solidFill>
              </a:rPr>
              <a:t>Исследованы</a:t>
            </a:r>
            <a:r>
              <a:rPr lang="ru-RU" sz="1400" dirty="0">
                <a:solidFill>
                  <a:srgbClr val="1C4E8A"/>
                </a:solidFill>
              </a:rPr>
              <a:t> грунты и материалы карьеров местного минерального сырья Республики Татарстан (щебень, песок, ПГС). </a:t>
            </a:r>
          </a:p>
          <a:p>
            <a:r>
              <a:rPr lang="ru-RU" sz="1400" b="1" dirty="0">
                <a:solidFill>
                  <a:srgbClr val="1C4E8A"/>
                </a:solidFill>
              </a:rPr>
              <a:t>Определены</a:t>
            </a:r>
            <a:r>
              <a:rPr lang="ru-RU" sz="1400" dirty="0">
                <a:solidFill>
                  <a:srgbClr val="1C4E8A"/>
                </a:solidFill>
              </a:rPr>
              <a:t> их свойства и пригодность для дорожных одежд;</a:t>
            </a:r>
          </a:p>
          <a:p>
            <a:r>
              <a:rPr lang="ru-RU" sz="1400" b="1" dirty="0">
                <a:solidFill>
                  <a:srgbClr val="1C4E8A"/>
                </a:solidFill>
              </a:rPr>
              <a:t>Разработаны</a:t>
            </a:r>
            <a:r>
              <a:rPr lang="ru-RU" sz="1400" dirty="0">
                <a:solidFill>
                  <a:srgbClr val="1C4E8A"/>
                </a:solidFill>
              </a:rPr>
              <a:t> оптимальные составы укрепленных грунтов с добавками на основе гидрофобных и гидрофильных ПАВ и полимеров, электролитов, активированных минеральных наполнителей, </a:t>
            </a:r>
            <a:r>
              <a:rPr lang="ru-RU" sz="1400" dirty="0" err="1">
                <a:solidFill>
                  <a:srgbClr val="1C4E8A"/>
                </a:solidFill>
              </a:rPr>
              <a:t>фиброволокон</a:t>
            </a:r>
            <a:r>
              <a:rPr lang="ru-RU" sz="1400" dirty="0">
                <a:solidFill>
                  <a:srgbClr val="1C4E8A"/>
                </a:solidFill>
              </a:rPr>
              <a:t>. В качестве гранулометрических добавок применены местные минеральные материалы (песок, ПГС, карбонатный щебень) с действующих карьеров и асфальтобетонный гранулят;</a:t>
            </a:r>
          </a:p>
        </p:txBody>
      </p:sp>
      <p:sp>
        <p:nvSpPr>
          <p:cNvPr id="2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8083550" y="1039993"/>
            <a:ext cx="3619500" cy="5233254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F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b">
            <a:spAutoFit/>
          </a:bodyPr>
          <a:lstStyle/>
          <a:p>
            <a:endParaRPr lang="ru-RU" sz="1400" dirty="0">
              <a:solidFill>
                <a:srgbClr val="FF5000"/>
              </a:solidFill>
            </a:endParaRPr>
          </a:p>
          <a:p>
            <a:r>
              <a:rPr lang="ru-RU" sz="1400" b="1" dirty="0">
                <a:solidFill>
                  <a:srgbClr val="FF5000"/>
                </a:solidFill>
              </a:rPr>
              <a:t>Разработаны</a:t>
            </a:r>
            <a:r>
              <a:rPr lang="ru-RU" sz="1400" dirty="0">
                <a:solidFill>
                  <a:srgbClr val="FF5000"/>
                </a:solidFill>
              </a:rPr>
              <a:t> Альбомы </a:t>
            </a:r>
            <a:r>
              <a:rPr lang="ru-RU" sz="1400" b="1" dirty="0">
                <a:solidFill>
                  <a:srgbClr val="FF5000"/>
                </a:solidFill>
              </a:rPr>
              <a:t>эффективных конструкции дорожных одежд </a:t>
            </a:r>
            <a:r>
              <a:rPr lang="ru-RU" sz="1400" dirty="0">
                <a:solidFill>
                  <a:srgbClr val="FF5000"/>
                </a:solidFill>
              </a:rPr>
              <a:t>автомобильных дорог IV и V технической категории с применением в качестве слоев основания укрепленных, модифицированных местных минеральных материалов и отходов промышленности Республики Татарстан, </a:t>
            </a:r>
          </a:p>
          <a:p>
            <a:r>
              <a:rPr lang="ru-RU" sz="1400" b="1" dirty="0">
                <a:solidFill>
                  <a:srgbClr val="FF5000"/>
                </a:solidFill>
              </a:rPr>
              <a:t>Стандарты организации Министерства транспорта и дорожного хозяйства Республики Татарстан</a:t>
            </a:r>
            <a:r>
              <a:rPr lang="ru-RU" sz="1400" dirty="0">
                <a:solidFill>
                  <a:srgbClr val="FF5000"/>
                </a:solidFill>
              </a:rPr>
              <a:t>, </a:t>
            </a:r>
            <a:r>
              <a:rPr lang="ru-RU" sz="1400" b="1" dirty="0">
                <a:solidFill>
                  <a:srgbClr val="FF5000"/>
                </a:solidFill>
              </a:rPr>
              <a:t>Технические условия, Технологические регламенты</a:t>
            </a:r>
            <a:r>
              <a:rPr lang="ru-RU" sz="1400" dirty="0">
                <a:solidFill>
                  <a:srgbClr val="FF5000"/>
                </a:solidFill>
              </a:rPr>
              <a:t>; </a:t>
            </a:r>
          </a:p>
          <a:p>
            <a:r>
              <a:rPr lang="ru-RU" sz="1400" dirty="0">
                <a:solidFill>
                  <a:srgbClr val="FF5000"/>
                </a:solidFill>
              </a:rPr>
              <a:t>Выполнено строительство более </a:t>
            </a:r>
            <a:r>
              <a:rPr lang="ru-RU" sz="1400" b="1" dirty="0">
                <a:solidFill>
                  <a:srgbClr val="FF5000"/>
                </a:solidFill>
              </a:rPr>
              <a:t>30</a:t>
            </a:r>
            <a:r>
              <a:rPr lang="ru-RU" sz="1400" dirty="0">
                <a:solidFill>
                  <a:srgbClr val="FF5000"/>
                </a:solidFill>
              </a:rPr>
              <a:t> экспериментальных участков автомобильных дорог в Республике Татарстан и  осуществляется </a:t>
            </a:r>
            <a:r>
              <a:rPr lang="ru-RU" sz="1400" b="1" dirty="0">
                <a:solidFill>
                  <a:srgbClr val="FF5000"/>
                </a:solidFill>
              </a:rPr>
              <a:t>мониторинг</a:t>
            </a:r>
            <a:r>
              <a:rPr lang="ru-RU" sz="1400" dirty="0">
                <a:solidFill>
                  <a:srgbClr val="FF5000"/>
                </a:solidFill>
              </a:rPr>
              <a:t> их состояния в процессе эксплуатации в </a:t>
            </a:r>
            <a:r>
              <a:rPr lang="ru-RU" sz="1400" b="1" dirty="0">
                <a:solidFill>
                  <a:srgbClr val="FF5000"/>
                </a:solidFill>
              </a:rPr>
              <a:t>2013-2024 </a:t>
            </a:r>
            <a:r>
              <a:rPr lang="ru-RU" sz="1400" b="1" dirty="0" err="1">
                <a:solidFill>
                  <a:srgbClr val="FF5000"/>
                </a:solidFill>
              </a:rPr>
              <a:t>г.г</a:t>
            </a:r>
            <a:r>
              <a:rPr lang="ru-RU" sz="1400" b="1" dirty="0">
                <a:solidFill>
                  <a:srgbClr val="FF5000"/>
                </a:solidFill>
              </a:rPr>
              <a:t>.</a:t>
            </a:r>
            <a:r>
              <a:rPr lang="ru-RU" sz="1400" dirty="0">
                <a:solidFill>
                  <a:srgbClr val="FF5000"/>
                </a:solidFill>
              </a:rPr>
              <a:t> </a:t>
            </a:r>
          </a:p>
        </p:txBody>
      </p:sp>
      <p:sp>
        <p:nvSpPr>
          <p:cNvPr id="2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372984" y="1990407"/>
            <a:ext cx="3619500" cy="1923733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rIns="180000" bIns="180000" rtlCol="0" anchor="b">
            <a:sp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600" b="1" dirty="0"/>
              <a:t>Совместно с Министерством транспорта и дорожного хозяйства Республики Татарстан, 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600" b="1" dirty="0"/>
              <a:t>ГКУ «</a:t>
            </a:r>
            <a:r>
              <a:rPr lang="ru-RU" sz="1600" b="1" dirty="0" err="1"/>
              <a:t>Главтатдортранс</a:t>
            </a:r>
            <a:r>
              <a:rPr lang="ru-RU" sz="1600" b="1" dirty="0"/>
              <a:t>», дорожными организациями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19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33FCC0-6D15-156D-A63A-A0900E6E4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pic>
        <p:nvPicPr>
          <p:cNvPr id="3" name="Picture 3" descr="C:\Documents and Settings\Admin\Мои документы\Загрузки\0000 1Титул  3 .jpg">
            <a:extLst>
              <a:ext uri="{FF2B5EF4-FFF2-40B4-BE49-F238E27FC236}">
                <a16:creationId xmlns:a16="http://schemas.microsoft.com/office/drawing/2014/main" id="{86EFA27D-D5C6-6864-6F01-A89EF5ACB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56" y="4099323"/>
            <a:ext cx="1641428" cy="17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85588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1">
            <a:extLst>
              <a:ext uri="{FF2B5EF4-FFF2-40B4-BE49-F238E27FC236}">
                <a16:creationId xmlns:a16="http://schemas.microsoft.com/office/drawing/2014/main" id="{A54CEB3E-5934-4CC4-8348-09EE25F5EA9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42457" y="1785449"/>
            <a:ext cx="10051367" cy="1534486"/>
          </a:xfrm>
        </p:spPr>
        <p:txBody>
          <a:bodyPr anchor="b">
            <a:normAutofit/>
          </a:bodyPr>
          <a:lstStyle/>
          <a:p>
            <a:r>
              <a:rPr lang="ru-RU" dirty="0">
                <a:solidFill>
                  <a:srgbClr val="FF5000"/>
                </a:solidFill>
              </a:rPr>
              <a:t>СПАСИБО ЗА ВНИМАНИЕ!</a:t>
            </a:r>
            <a:endParaRPr lang="ru-RU" b="1" dirty="0">
              <a:solidFill>
                <a:srgbClr val="FF5000"/>
              </a:solidFill>
            </a:endParaRPr>
          </a:p>
        </p:txBody>
      </p:sp>
      <p:sp>
        <p:nvSpPr>
          <p:cNvPr id="9" name="Подзаголовок 42">
            <a:extLst>
              <a:ext uri="{FF2B5EF4-FFF2-40B4-BE49-F238E27FC236}">
                <a16:creationId xmlns:a16="http://schemas.microsoft.com/office/drawing/2014/main" id="{8D943B98-7C37-4BB0-ABAE-510DBDC5BC1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Вдовин Евгений Анатольевич</a:t>
            </a:r>
          </a:p>
        </p:txBody>
      </p:sp>
      <p:sp>
        <p:nvSpPr>
          <p:cNvPr id="10" name="Текст 43">
            <a:extLst>
              <a:ext uri="{FF2B5EF4-FFF2-40B4-BE49-F238E27FC236}">
                <a16:creationId xmlns:a16="http://schemas.microsoft.com/office/drawing/2014/main" id="{0FF38762-EB86-44C0-A66B-2D5AD064AAB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Проректор по научно-исследовательской деятельности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Заведующий кафедрой автомобильных дорог, мостов и тоннелей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Казанский государственный архитектурно-строительный университет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51C381-8416-4843-9E17-6B4A8B602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57" y="1783062"/>
            <a:ext cx="700643" cy="6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447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460106" y="1871988"/>
            <a:ext cx="10448148" cy="3482306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Проект направлен на увеличение объемов строительства автомобильных дорог с применением местной минерально-сырьевой базы, отходов производств и повышение сроков службы дорожных конструкций.</a:t>
            </a:r>
          </a:p>
        </p:txBody>
      </p:sp>
      <p:grpSp>
        <p:nvGrpSpPr>
          <p:cNvPr id="46" name="Рисунок 2656">
            <a:extLst>
              <a:ext uri="{FF2B5EF4-FFF2-40B4-BE49-F238E27FC236}">
                <a16:creationId xmlns:a16="http://schemas.microsoft.com/office/drawing/2014/main" id="{126B0E08-D8C2-4065-A3EC-9F73CDF7091A}"/>
              </a:ext>
            </a:extLst>
          </p:cNvPr>
          <p:cNvGrpSpPr/>
          <p:nvPr/>
        </p:nvGrpSpPr>
        <p:grpSpPr>
          <a:xfrm>
            <a:off x="10066966" y="3374473"/>
            <a:ext cx="766920" cy="1187250"/>
            <a:chOff x="5600700" y="2662237"/>
            <a:chExt cx="990600" cy="1533525"/>
          </a:xfrm>
        </p:grpSpPr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9589DDB2-8E99-43B6-8DBB-BD3EC834904E}"/>
                </a:ext>
              </a:extLst>
            </p:cNvPr>
            <p:cNvSpPr/>
            <p:nvPr/>
          </p:nvSpPr>
          <p:spPr>
            <a:xfrm>
              <a:off x="5827419" y="3239857"/>
              <a:ext cx="657225" cy="590550"/>
            </a:xfrm>
            <a:custGeom>
              <a:avLst/>
              <a:gdLst>
                <a:gd name="connsiteX0" fmla="*/ 636532 w 657225"/>
                <a:gd name="connsiteY0" fmla="*/ 21503 h 590550"/>
                <a:gd name="connsiteX1" fmla="*/ 21503 w 657225"/>
                <a:gd name="connsiteY1" fmla="*/ 57252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7225" h="590550">
                  <a:moveTo>
                    <a:pt x="636532" y="21503"/>
                  </a:moveTo>
                  <a:lnTo>
                    <a:pt x="21503" y="57252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25BE2C30-BF43-4BA2-B725-A7BF9A059BC3}"/>
                </a:ext>
              </a:extLst>
            </p:cNvPr>
            <p:cNvSpPr/>
            <p:nvPr/>
          </p:nvSpPr>
          <p:spPr>
            <a:xfrm>
              <a:off x="5969545" y="3057929"/>
              <a:ext cx="104775" cy="447675"/>
            </a:xfrm>
            <a:custGeom>
              <a:avLst/>
              <a:gdLst>
                <a:gd name="connsiteX0" fmla="*/ 87879 w 104775"/>
                <a:gd name="connsiteY0" fmla="*/ 433935 h 447675"/>
                <a:gd name="connsiteX1" fmla="*/ 26442 w 104775"/>
                <a:gd name="connsiteY1" fmla="*/ 249531 h 447675"/>
                <a:gd name="connsiteX2" fmla="*/ 23585 w 104775"/>
                <a:gd name="connsiteY2" fmla="*/ 177522 h 447675"/>
                <a:gd name="connsiteX3" fmla="*/ 52160 w 104775"/>
                <a:gd name="connsiteY3" fmla="*/ 21503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47675">
                  <a:moveTo>
                    <a:pt x="87879" y="433935"/>
                  </a:moveTo>
                  <a:lnTo>
                    <a:pt x="26442" y="249531"/>
                  </a:lnTo>
                  <a:cubicBezTo>
                    <a:pt x="21021" y="225915"/>
                    <a:pt x="20052" y="201494"/>
                    <a:pt x="23585" y="177522"/>
                  </a:cubicBezTo>
                  <a:lnTo>
                    <a:pt x="52160" y="2150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BDCEB3F6-6058-45C5-9172-FCD9A9372756}"/>
                </a:ext>
              </a:extLst>
            </p:cNvPr>
            <p:cNvSpPr/>
            <p:nvPr/>
          </p:nvSpPr>
          <p:spPr>
            <a:xfrm>
              <a:off x="5950577" y="3677435"/>
              <a:ext cx="47625" cy="428625"/>
            </a:xfrm>
            <a:custGeom>
              <a:avLst/>
              <a:gdLst>
                <a:gd name="connsiteX0" fmla="*/ 21503 w 47625"/>
                <a:gd name="connsiteY0" fmla="*/ 407741 h 428625"/>
                <a:gd name="connsiteX1" fmla="*/ 32456 w 47625"/>
                <a:gd name="connsiteY1" fmla="*/ 21503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428625">
                  <a:moveTo>
                    <a:pt x="21503" y="407741"/>
                  </a:moveTo>
                  <a:lnTo>
                    <a:pt x="32456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E2E02D8C-7105-415E-B3F3-9F8C29C492B5}"/>
                </a:ext>
              </a:extLst>
            </p:cNvPr>
            <p:cNvSpPr/>
            <p:nvPr/>
          </p:nvSpPr>
          <p:spPr>
            <a:xfrm>
              <a:off x="6086594" y="3523797"/>
              <a:ext cx="285750" cy="590550"/>
            </a:xfrm>
            <a:custGeom>
              <a:avLst/>
              <a:gdLst>
                <a:gd name="connsiteX0" fmla="*/ 269534 w 285750"/>
                <a:gd name="connsiteY0" fmla="*/ 572333 h 590550"/>
                <a:gd name="connsiteX1" fmla="*/ 186095 w 285750"/>
                <a:gd name="connsiteY1" fmla="*/ 21503 h 590550"/>
                <a:gd name="connsiteX2" fmla="*/ 47887 w 285750"/>
                <a:gd name="connsiteY2" fmla="*/ 214670 h 590550"/>
                <a:gd name="connsiteX3" fmla="*/ 21503 w 285750"/>
                <a:gd name="connsiteY3" fmla="*/ 56357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590550">
                  <a:moveTo>
                    <a:pt x="269534" y="572333"/>
                  </a:moveTo>
                  <a:lnTo>
                    <a:pt x="186095" y="21503"/>
                  </a:lnTo>
                  <a:lnTo>
                    <a:pt x="47887" y="214670"/>
                  </a:lnTo>
                  <a:lnTo>
                    <a:pt x="21503" y="56357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D20472E4-9527-4789-8424-7E03A717D6C1}"/>
                </a:ext>
              </a:extLst>
            </p:cNvPr>
            <p:cNvSpPr/>
            <p:nvPr/>
          </p:nvSpPr>
          <p:spPr>
            <a:xfrm>
              <a:off x="6427875" y="3378541"/>
              <a:ext cx="66675" cy="733425"/>
            </a:xfrm>
            <a:custGeom>
              <a:avLst/>
              <a:gdLst>
                <a:gd name="connsiteX0" fmla="*/ 21503 w 66675"/>
                <a:gd name="connsiteY0" fmla="*/ 21503 h 733425"/>
                <a:gd name="connsiteX1" fmla="*/ 28551 w 66675"/>
                <a:gd name="connsiteY1" fmla="*/ 136088 h 733425"/>
                <a:gd name="connsiteX2" fmla="*/ 51125 w 66675"/>
                <a:gd name="connsiteY2" fmla="*/ 717590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733425">
                  <a:moveTo>
                    <a:pt x="21503" y="21503"/>
                  </a:moveTo>
                  <a:lnTo>
                    <a:pt x="28551" y="136088"/>
                  </a:lnTo>
                  <a:lnTo>
                    <a:pt x="51125" y="71759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8310A0A0-CB32-4AE7-AD67-E817B6B7DD67}"/>
                </a:ext>
              </a:extLst>
            </p:cNvPr>
            <p:cNvSpPr/>
            <p:nvPr/>
          </p:nvSpPr>
          <p:spPr>
            <a:xfrm>
              <a:off x="6178891" y="2868045"/>
              <a:ext cx="419100" cy="419100"/>
            </a:xfrm>
            <a:custGeom>
              <a:avLst/>
              <a:gdLst>
                <a:gd name="connsiteX0" fmla="*/ 21503 w 419100"/>
                <a:gd name="connsiteY0" fmla="*/ 53272 h 419100"/>
                <a:gd name="connsiteX1" fmla="*/ 112847 w 419100"/>
                <a:gd name="connsiteY1" fmla="*/ 49748 h 419100"/>
                <a:gd name="connsiteX2" fmla="*/ 333923 w 419100"/>
                <a:gd name="connsiteY2" fmla="*/ 21935 h 419100"/>
                <a:gd name="connsiteX3" fmla="*/ 397615 w 419100"/>
                <a:gd name="connsiteY3" fmla="*/ 71690 h 419100"/>
                <a:gd name="connsiteX4" fmla="*/ 397169 w 419100"/>
                <a:gd name="connsiteY4" fmla="*/ 88610 h 419100"/>
                <a:gd name="connsiteX5" fmla="*/ 356211 w 419100"/>
                <a:gd name="connsiteY5" fmla="*/ 372265 h 419100"/>
                <a:gd name="connsiteX6" fmla="*/ 318111 w 419100"/>
                <a:gd name="connsiteY6" fmla="*/ 405221 h 419100"/>
                <a:gd name="connsiteX7" fmla="*/ 318111 w 419100"/>
                <a:gd name="connsiteY7" fmla="*/ 405221 h 419100"/>
                <a:gd name="connsiteX8" fmla="*/ 279973 w 419100"/>
                <a:gd name="connsiteY8" fmla="*/ 367160 h 419100"/>
                <a:gd name="connsiteX9" fmla="*/ 280011 w 419100"/>
                <a:gd name="connsiteY9" fmla="*/ 365407 h 419100"/>
                <a:gd name="connsiteX10" fmla="*/ 287441 w 419100"/>
                <a:gd name="connsiteY10" fmla="*/ 147760 h 419100"/>
                <a:gd name="connsiteX11" fmla="*/ 167140 w 419100"/>
                <a:gd name="connsiteY11" fmla="*/ 191195 h 419100"/>
                <a:gd name="connsiteX12" fmla="*/ 211527 w 419100"/>
                <a:gd name="connsiteY12" fmla="*/ 308066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100" h="419100">
                  <a:moveTo>
                    <a:pt x="21503" y="53272"/>
                  </a:moveTo>
                  <a:cubicBezTo>
                    <a:pt x="51767" y="49162"/>
                    <a:pt x="82357" y="47982"/>
                    <a:pt x="112847" y="49748"/>
                  </a:cubicBezTo>
                  <a:lnTo>
                    <a:pt x="333923" y="21935"/>
                  </a:lnTo>
                  <a:cubicBezTo>
                    <a:pt x="365250" y="18086"/>
                    <a:pt x="393767" y="40362"/>
                    <a:pt x="397615" y="71690"/>
                  </a:cubicBezTo>
                  <a:cubicBezTo>
                    <a:pt x="398307" y="77321"/>
                    <a:pt x="398156" y="83023"/>
                    <a:pt x="397169" y="88610"/>
                  </a:cubicBezTo>
                  <a:lnTo>
                    <a:pt x="356211" y="372265"/>
                  </a:lnTo>
                  <a:cubicBezTo>
                    <a:pt x="353622" y="391277"/>
                    <a:pt x="337298" y="405397"/>
                    <a:pt x="318111" y="405221"/>
                  </a:cubicBezTo>
                  <a:lnTo>
                    <a:pt x="318111" y="405221"/>
                  </a:lnTo>
                  <a:cubicBezTo>
                    <a:pt x="297069" y="405242"/>
                    <a:pt x="279994" y="388202"/>
                    <a:pt x="279973" y="367160"/>
                  </a:cubicBezTo>
                  <a:cubicBezTo>
                    <a:pt x="279972" y="366575"/>
                    <a:pt x="279985" y="365991"/>
                    <a:pt x="280011" y="365407"/>
                  </a:cubicBezTo>
                  <a:lnTo>
                    <a:pt x="287441" y="147760"/>
                  </a:lnTo>
                  <a:lnTo>
                    <a:pt x="167140" y="191195"/>
                  </a:lnTo>
                  <a:lnTo>
                    <a:pt x="211527" y="308066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A12B13CE-9E44-4F90-990B-6337BD05C7AF}"/>
                </a:ext>
              </a:extLst>
            </p:cNvPr>
            <p:cNvSpPr/>
            <p:nvPr/>
          </p:nvSpPr>
          <p:spPr>
            <a:xfrm>
              <a:off x="6063251" y="3037736"/>
              <a:ext cx="209550" cy="390525"/>
            </a:xfrm>
            <a:custGeom>
              <a:avLst/>
              <a:gdLst>
                <a:gd name="connsiteX0" fmla="*/ 189721 w 209550"/>
                <a:gd name="connsiteY0" fmla="*/ 21503 h 390525"/>
                <a:gd name="connsiteX1" fmla="*/ 45798 w 209550"/>
                <a:gd name="connsiteY1" fmla="*/ 50078 h 390525"/>
                <a:gd name="connsiteX2" fmla="*/ 30558 w 209550"/>
                <a:gd name="connsiteY2" fmla="*/ 89416 h 390525"/>
                <a:gd name="connsiteX3" fmla="*/ 26177 w 209550"/>
                <a:gd name="connsiteY3" fmla="*/ 173141 h 390525"/>
                <a:gd name="connsiteX4" fmla="*/ 89137 w 209550"/>
                <a:gd name="connsiteY4" fmla="*/ 37811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390525">
                  <a:moveTo>
                    <a:pt x="189721" y="21503"/>
                  </a:moveTo>
                  <a:lnTo>
                    <a:pt x="45798" y="50078"/>
                  </a:lnTo>
                  <a:lnTo>
                    <a:pt x="30558" y="89416"/>
                  </a:lnTo>
                  <a:cubicBezTo>
                    <a:pt x="20227" y="116147"/>
                    <a:pt x="18692" y="145477"/>
                    <a:pt x="26177" y="173141"/>
                  </a:cubicBezTo>
                  <a:lnTo>
                    <a:pt x="89137" y="378118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EFB62B8B-DE10-4C5E-99FA-F227567BCDD2}"/>
                </a:ext>
              </a:extLst>
            </p:cNvPr>
            <p:cNvSpPr/>
            <p:nvPr/>
          </p:nvSpPr>
          <p:spPr>
            <a:xfrm>
              <a:off x="6035921" y="3470362"/>
              <a:ext cx="66675" cy="133350"/>
            </a:xfrm>
            <a:custGeom>
              <a:avLst/>
              <a:gdLst>
                <a:gd name="connsiteX0" fmla="*/ 21503 w 66675"/>
                <a:gd name="connsiteY0" fmla="*/ 21503 h 133350"/>
                <a:gd name="connsiteX1" fmla="*/ 45601 w 66675"/>
                <a:gd name="connsiteY1" fmla="*/ 11351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133350">
                  <a:moveTo>
                    <a:pt x="21503" y="21503"/>
                  </a:moveTo>
                  <a:lnTo>
                    <a:pt x="45601" y="11351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BA7E2589-BB4F-44FF-9190-2B076600E334}"/>
                </a:ext>
              </a:extLst>
            </p:cNvPr>
            <p:cNvSpPr/>
            <p:nvPr/>
          </p:nvSpPr>
          <p:spPr>
            <a:xfrm>
              <a:off x="6251186" y="3493127"/>
              <a:ext cx="66675" cy="66675"/>
            </a:xfrm>
            <a:custGeom>
              <a:avLst/>
              <a:gdLst>
                <a:gd name="connsiteX0" fmla="*/ 21503 w 66675"/>
                <a:gd name="connsiteY0" fmla="*/ 52173 h 66675"/>
                <a:gd name="connsiteX1" fmla="*/ 45506 w 66675"/>
                <a:gd name="connsiteY1" fmla="*/ 2150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21503" y="52173"/>
                  </a:moveTo>
                  <a:lnTo>
                    <a:pt x="45506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69A66BF8-439D-48C3-90A4-7164C03BF5D3}"/>
                </a:ext>
              </a:extLst>
            </p:cNvPr>
            <p:cNvSpPr/>
            <p:nvPr/>
          </p:nvSpPr>
          <p:spPr>
            <a:xfrm>
              <a:off x="6444353" y="2962679"/>
              <a:ext cx="38100" cy="66675"/>
            </a:xfrm>
            <a:custGeom>
              <a:avLst/>
              <a:gdLst>
                <a:gd name="connsiteX0" fmla="*/ 21503 w 38100"/>
                <a:gd name="connsiteY0" fmla="*/ 53126 h 66675"/>
                <a:gd name="connsiteX1" fmla="*/ 21503 w 38100"/>
                <a:gd name="connsiteY1" fmla="*/ 2150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66675">
                  <a:moveTo>
                    <a:pt x="21503" y="53126"/>
                  </a:moveTo>
                  <a:lnTo>
                    <a:pt x="21503" y="21503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AACAB5F1-60E0-42A1-BB57-E8C6F912FED2}"/>
                </a:ext>
              </a:extLst>
            </p:cNvPr>
            <p:cNvSpPr/>
            <p:nvPr/>
          </p:nvSpPr>
          <p:spPr>
            <a:xfrm>
              <a:off x="5958483" y="2857714"/>
              <a:ext cx="266700" cy="161925"/>
            </a:xfrm>
            <a:custGeom>
              <a:avLst/>
              <a:gdLst>
                <a:gd name="connsiteX0" fmla="*/ 200001 w 266700"/>
                <a:gd name="connsiteY0" fmla="*/ 25313 h 161925"/>
                <a:gd name="connsiteX1" fmla="*/ 240959 w 266700"/>
                <a:gd name="connsiteY1" fmla="*/ 61127 h 161925"/>
                <a:gd name="connsiteX2" fmla="*/ 172664 w 266700"/>
                <a:gd name="connsiteY2" fmla="*/ 143423 h 161925"/>
                <a:gd name="connsiteX3" fmla="*/ 142565 w 266700"/>
                <a:gd name="connsiteY3" fmla="*/ 96560 h 161925"/>
                <a:gd name="connsiteX4" fmla="*/ 105132 w 266700"/>
                <a:gd name="connsiteY4" fmla="*/ 116753 h 161925"/>
                <a:gd name="connsiteX5" fmla="*/ 77033 w 266700"/>
                <a:gd name="connsiteY5" fmla="*/ 111133 h 161925"/>
                <a:gd name="connsiteX6" fmla="*/ 21503 w 266700"/>
                <a:gd name="connsiteY6" fmla="*/ 2150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161925">
                  <a:moveTo>
                    <a:pt x="200001" y="25313"/>
                  </a:moveTo>
                  <a:cubicBezTo>
                    <a:pt x="202478" y="33314"/>
                    <a:pt x="212384" y="40362"/>
                    <a:pt x="240959" y="61127"/>
                  </a:cubicBezTo>
                  <a:cubicBezTo>
                    <a:pt x="240959" y="61127"/>
                    <a:pt x="276963" y="143518"/>
                    <a:pt x="172664" y="143423"/>
                  </a:cubicBezTo>
                  <a:lnTo>
                    <a:pt x="142565" y="96560"/>
                  </a:lnTo>
                  <a:cubicBezTo>
                    <a:pt x="131758" y="106010"/>
                    <a:pt x="118965" y="112911"/>
                    <a:pt x="105132" y="116753"/>
                  </a:cubicBezTo>
                  <a:cubicBezTo>
                    <a:pt x="95399" y="119262"/>
                    <a:pt x="85053" y="117193"/>
                    <a:pt x="77033" y="111133"/>
                  </a:cubicBezTo>
                  <a:cubicBezTo>
                    <a:pt x="63317" y="100846"/>
                    <a:pt x="33409" y="61222"/>
                    <a:pt x="21503" y="2150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04196786-E859-4489-B131-85EA6CEFB68F}"/>
                </a:ext>
              </a:extLst>
            </p:cNvPr>
            <p:cNvSpPr/>
            <p:nvPr/>
          </p:nvSpPr>
          <p:spPr>
            <a:xfrm>
              <a:off x="6340288" y="4074628"/>
              <a:ext cx="152400" cy="123825"/>
            </a:xfrm>
            <a:custGeom>
              <a:avLst/>
              <a:gdLst>
                <a:gd name="connsiteX0" fmla="*/ 138712 w 152400"/>
                <a:gd name="connsiteY0" fmla="*/ 103799 h 123825"/>
                <a:gd name="connsiteX1" fmla="*/ 77276 w 152400"/>
                <a:gd name="connsiteY1" fmla="*/ 21503 h 123825"/>
                <a:gd name="connsiteX2" fmla="*/ 21650 w 152400"/>
                <a:gd name="connsiteY2" fmla="*/ 10379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123825">
                  <a:moveTo>
                    <a:pt x="138712" y="103799"/>
                  </a:moveTo>
                  <a:cubicBezTo>
                    <a:pt x="138712" y="103799"/>
                    <a:pt x="138712" y="21503"/>
                    <a:pt x="77276" y="21503"/>
                  </a:cubicBezTo>
                  <a:cubicBezTo>
                    <a:pt x="15839" y="21503"/>
                    <a:pt x="21650" y="103799"/>
                    <a:pt x="21650" y="103799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F3980F73-87B5-4452-9510-E38D89A9CAD0}"/>
                </a:ext>
              </a:extLst>
            </p:cNvPr>
            <p:cNvSpPr/>
            <p:nvPr/>
          </p:nvSpPr>
          <p:spPr>
            <a:xfrm>
              <a:off x="5866471" y="4065484"/>
              <a:ext cx="238125" cy="133350"/>
            </a:xfrm>
            <a:custGeom>
              <a:avLst/>
              <a:gdLst>
                <a:gd name="connsiteX0" fmla="*/ 219051 w 238125"/>
                <a:gd name="connsiteY0" fmla="*/ 21503 h 133350"/>
                <a:gd name="connsiteX1" fmla="*/ 219051 w 238125"/>
                <a:gd name="connsiteY1" fmla="*/ 112943 h 133350"/>
                <a:gd name="connsiteX2" fmla="*/ 21503 w 238125"/>
                <a:gd name="connsiteY2" fmla="*/ 112943 h 133350"/>
                <a:gd name="connsiteX3" fmla="*/ 138565 w 238125"/>
                <a:gd name="connsiteY3" fmla="*/ 2150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33350">
                  <a:moveTo>
                    <a:pt x="219051" y="21503"/>
                  </a:moveTo>
                  <a:lnTo>
                    <a:pt x="219051" y="112943"/>
                  </a:lnTo>
                  <a:lnTo>
                    <a:pt x="21503" y="112943"/>
                  </a:lnTo>
                  <a:cubicBezTo>
                    <a:pt x="21503" y="112943"/>
                    <a:pt x="79986" y="30647"/>
                    <a:pt x="138565" y="2150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85C1BE9F-3514-4358-AAE8-990A3B3A45D3}"/>
                </a:ext>
              </a:extLst>
            </p:cNvPr>
            <p:cNvSpPr/>
            <p:nvPr/>
          </p:nvSpPr>
          <p:spPr>
            <a:xfrm>
              <a:off x="5593485" y="3764417"/>
              <a:ext cx="304800" cy="304800"/>
            </a:xfrm>
            <a:custGeom>
              <a:avLst/>
              <a:gdLst>
                <a:gd name="connsiteX0" fmla="*/ 120468 w 304800"/>
                <a:gd name="connsiteY0" fmla="*/ 47678 h 304800"/>
                <a:gd name="connsiteX1" fmla="*/ 262009 w 304800"/>
                <a:gd name="connsiteY1" fmla="*/ 54155 h 304800"/>
                <a:gd name="connsiteX2" fmla="*/ 262009 w 304800"/>
                <a:gd name="connsiteY2" fmla="*/ 54155 h 304800"/>
                <a:gd name="connsiteX3" fmla="*/ 255942 w 304800"/>
                <a:gd name="connsiteY3" fmla="*/ 195869 h 304800"/>
                <a:gd name="connsiteX4" fmla="*/ 255817 w 304800"/>
                <a:gd name="connsiteY4" fmla="*/ 195983 h 304800"/>
                <a:gd name="connsiteX5" fmla="*/ 156853 w 304800"/>
                <a:gd name="connsiteY5" fmla="*/ 286184 h 304800"/>
                <a:gd name="connsiteX6" fmla="*/ 21503 w 304800"/>
                <a:gd name="connsiteY6" fmla="*/ 13788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0" h="304800">
                  <a:moveTo>
                    <a:pt x="120468" y="47678"/>
                  </a:moveTo>
                  <a:cubicBezTo>
                    <a:pt x="161344" y="10389"/>
                    <a:pt x="224709" y="13288"/>
                    <a:pt x="262009" y="54155"/>
                  </a:cubicBezTo>
                  <a:lnTo>
                    <a:pt x="262009" y="54155"/>
                  </a:lnTo>
                  <a:cubicBezTo>
                    <a:pt x="299467" y="94964"/>
                    <a:pt x="296750" y="158411"/>
                    <a:pt x="255942" y="195869"/>
                  </a:cubicBezTo>
                  <a:cubicBezTo>
                    <a:pt x="255901" y="195907"/>
                    <a:pt x="255859" y="195945"/>
                    <a:pt x="255817" y="195983"/>
                  </a:cubicBezTo>
                  <a:lnTo>
                    <a:pt x="156853" y="286184"/>
                  </a:lnTo>
                  <a:lnTo>
                    <a:pt x="21503" y="13788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EB9A194A-D79C-4492-B92B-84E4593CD6E0}"/>
                </a:ext>
              </a:extLst>
            </p:cNvPr>
            <p:cNvSpPr/>
            <p:nvPr/>
          </p:nvSpPr>
          <p:spPr>
            <a:xfrm>
              <a:off x="5891944" y="2654770"/>
              <a:ext cx="323850" cy="266700"/>
            </a:xfrm>
            <a:custGeom>
              <a:avLst/>
              <a:gdLst>
                <a:gd name="connsiteX0" fmla="*/ 243966 w 323850"/>
                <a:gd name="connsiteY0" fmla="*/ 165487 h 266700"/>
                <a:gd name="connsiteX1" fmla="*/ 299211 w 323850"/>
                <a:gd name="connsiteY1" fmla="*/ 144342 h 266700"/>
                <a:gd name="connsiteX2" fmla="*/ 304164 w 323850"/>
                <a:gd name="connsiteY2" fmla="*/ 134817 h 266700"/>
                <a:gd name="connsiteX3" fmla="*/ 301286 w 323850"/>
                <a:gd name="connsiteY3" fmla="*/ 124992 h 266700"/>
                <a:gd name="connsiteX4" fmla="*/ 300259 w 323850"/>
                <a:gd name="connsiteY4" fmla="*/ 124529 h 266700"/>
                <a:gd name="connsiteX5" fmla="*/ 291305 w 323850"/>
                <a:gd name="connsiteY5" fmla="*/ 121005 h 266700"/>
                <a:gd name="connsiteX6" fmla="*/ 223011 w 323850"/>
                <a:gd name="connsiteY6" fmla="*/ 31470 h 266700"/>
                <a:gd name="connsiteX7" fmla="*/ 98233 w 323850"/>
                <a:gd name="connsiteY7" fmla="*/ 50520 h 266700"/>
                <a:gd name="connsiteX8" fmla="*/ 46036 w 323850"/>
                <a:gd name="connsiteY8" fmla="*/ 104336 h 266700"/>
                <a:gd name="connsiteX9" fmla="*/ 37940 w 323850"/>
                <a:gd name="connsiteY9" fmla="*/ 143198 h 266700"/>
                <a:gd name="connsiteX10" fmla="*/ 43274 w 323850"/>
                <a:gd name="connsiteY10" fmla="*/ 192538 h 266700"/>
                <a:gd name="connsiteX11" fmla="*/ 23557 w 323850"/>
                <a:gd name="connsiteY11" fmla="*/ 233972 h 266700"/>
                <a:gd name="connsiteX12" fmla="*/ 23557 w 323850"/>
                <a:gd name="connsiteY12" fmla="*/ 246735 h 266700"/>
                <a:gd name="connsiteX13" fmla="*/ 23557 w 323850"/>
                <a:gd name="connsiteY13" fmla="*/ 246735 h 266700"/>
                <a:gd name="connsiteX14" fmla="*/ 34130 w 323850"/>
                <a:gd name="connsiteY14" fmla="*/ 248069 h 266700"/>
                <a:gd name="connsiteX15" fmla="*/ 105758 w 323850"/>
                <a:gd name="connsiteY15" fmla="*/ 209969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3850" h="266700">
                  <a:moveTo>
                    <a:pt x="243966" y="165487"/>
                  </a:moveTo>
                  <a:cubicBezTo>
                    <a:pt x="274827" y="153771"/>
                    <a:pt x="299211" y="144342"/>
                    <a:pt x="299211" y="144342"/>
                  </a:cubicBezTo>
                  <a:lnTo>
                    <a:pt x="304164" y="134817"/>
                  </a:lnTo>
                  <a:cubicBezTo>
                    <a:pt x="306082" y="131309"/>
                    <a:pt x="304794" y="126910"/>
                    <a:pt x="301286" y="124992"/>
                  </a:cubicBezTo>
                  <a:cubicBezTo>
                    <a:pt x="300956" y="124811"/>
                    <a:pt x="300613" y="124657"/>
                    <a:pt x="300259" y="124529"/>
                  </a:cubicBezTo>
                  <a:lnTo>
                    <a:pt x="291305" y="121005"/>
                  </a:lnTo>
                  <a:cubicBezTo>
                    <a:pt x="287305" y="111480"/>
                    <a:pt x="256920" y="51663"/>
                    <a:pt x="223011" y="31470"/>
                  </a:cubicBezTo>
                  <a:cubicBezTo>
                    <a:pt x="189102" y="11277"/>
                    <a:pt x="142525" y="23850"/>
                    <a:pt x="98233" y="50520"/>
                  </a:cubicBezTo>
                  <a:cubicBezTo>
                    <a:pt x="76714" y="63944"/>
                    <a:pt x="58797" y="82417"/>
                    <a:pt x="46036" y="104336"/>
                  </a:cubicBezTo>
                  <a:cubicBezTo>
                    <a:pt x="38927" y="115965"/>
                    <a:pt x="36066" y="129698"/>
                    <a:pt x="37940" y="143198"/>
                  </a:cubicBezTo>
                  <a:lnTo>
                    <a:pt x="43274" y="192538"/>
                  </a:lnTo>
                  <a:cubicBezTo>
                    <a:pt x="35749" y="205587"/>
                    <a:pt x="31082" y="218351"/>
                    <a:pt x="23557" y="233972"/>
                  </a:cubicBezTo>
                  <a:cubicBezTo>
                    <a:pt x="21367" y="238639"/>
                    <a:pt x="20319" y="243497"/>
                    <a:pt x="23557" y="246735"/>
                  </a:cubicBezTo>
                  <a:lnTo>
                    <a:pt x="23557" y="246735"/>
                  </a:lnTo>
                  <a:cubicBezTo>
                    <a:pt x="26480" y="249294"/>
                    <a:pt x="30664" y="249822"/>
                    <a:pt x="34130" y="248069"/>
                  </a:cubicBezTo>
                  <a:lnTo>
                    <a:pt x="105758" y="20996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D9378085-30FD-4696-A9C7-B1AC0F74C74F}"/>
                </a:ext>
              </a:extLst>
            </p:cNvPr>
            <p:cNvSpPr/>
            <p:nvPr/>
          </p:nvSpPr>
          <p:spPr>
            <a:xfrm>
              <a:off x="5985915" y="3470171"/>
              <a:ext cx="85725" cy="114300"/>
            </a:xfrm>
            <a:custGeom>
              <a:avLst/>
              <a:gdLst>
                <a:gd name="connsiteX0" fmla="*/ 69223 w 85725"/>
                <a:gd name="connsiteY0" fmla="*/ 21503 h 114300"/>
                <a:gd name="connsiteX1" fmla="*/ 21503 w 85725"/>
                <a:gd name="connsiteY1" fmla="*/ 9808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114300">
                  <a:moveTo>
                    <a:pt x="69223" y="21503"/>
                  </a:moveTo>
                  <a:lnTo>
                    <a:pt x="21503" y="9808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4065640" y="3483527"/>
            <a:ext cx="6423200" cy="985542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defTabSz="685800">
              <a:defRPr/>
            </a:pPr>
            <a:r>
              <a:rPr lang="ru-RU" altLang="ru-RU" sz="1800" b="1" dirty="0">
                <a:solidFill>
                  <a:srgbClr val="002060"/>
                </a:solidFill>
              </a:rPr>
              <a:t>РАЗРАБОТКА ЭФФЕКТИВНЫХ МАТЕРИАЛОВ, ТЕХНОЛОГИЙ И КОНСТРУКЦИЙ ДОРОЖНЫХ ОДЕЖД </a:t>
            </a:r>
            <a:br>
              <a:rPr lang="ru-RU" altLang="ru-RU" sz="1800" b="1" dirty="0">
                <a:solidFill>
                  <a:srgbClr val="002060"/>
                </a:solidFill>
              </a:rPr>
            </a:br>
            <a:r>
              <a:rPr lang="ru-RU" altLang="ru-RU" sz="1800" b="1" dirty="0">
                <a:solidFill>
                  <a:srgbClr val="002060"/>
                </a:solidFill>
              </a:rPr>
              <a:t>АВТОМОБИЛЬНЫХ ДОРОГ С ПРИМЕНЕНИЕМ </a:t>
            </a:r>
            <a:r>
              <a:rPr lang="ru-RU" altLang="ru-RU" b="1" dirty="0">
                <a:solidFill>
                  <a:srgbClr val="002060"/>
                </a:solidFill>
              </a:rPr>
              <a:t>МЕСТНЫХ УКРЕПЛЕННЫХ МИНЕРАЛЬНЫХ </a:t>
            </a:r>
            <a:r>
              <a:rPr lang="ru-RU" altLang="ru-RU" sz="1800" b="1" dirty="0">
                <a:solidFill>
                  <a:srgbClr val="002060"/>
                </a:solidFill>
              </a:rPr>
              <a:t>МАТЕРИАЛОВ И ОТХОДОВ ПРОМЫШЛЕННОСТИ </a:t>
            </a:r>
          </a:p>
          <a:p>
            <a:r>
              <a:rPr lang="ru-RU" b="1" dirty="0">
                <a:solidFill>
                  <a:srgbClr val="1C4E8A"/>
                </a:solidFill>
              </a:rPr>
              <a:t> 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103A6C-43E1-968B-9361-782C682B9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1ABD251-1FCD-DC32-DF3F-A7440481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333" y="1521260"/>
            <a:ext cx="3486467" cy="26141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66DB11CA-90D3-2147-F33A-BC84288411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spc="75" dirty="0">
                <a:solidFill>
                  <a:schemeClr val="tx2"/>
                </a:solidFill>
              </a:rPr>
              <a:t>НАПРАВЛЕНИЕ НАУЧНЫХ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67955500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90631349-C1FC-4B3A-F860-A22D3DC00C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878" y="1690688"/>
            <a:ext cx="6521450" cy="425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1" name="TextBox 610">
            <a:extLst>
              <a:ext uri="{FF2B5EF4-FFF2-40B4-BE49-F238E27FC236}">
                <a16:creationId xmlns:a16="http://schemas.microsoft.com/office/drawing/2014/main" id="{DDEB38B0-9DF3-46CE-8202-FFCFD56CCB5E}"/>
              </a:ext>
            </a:extLst>
          </p:cNvPr>
          <p:cNvSpPr txBox="1"/>
          <p:nvPr/>
        </p:nvSpPr>
        <p:spPr>
          <a:xfrm>
            <a:off x="10637533" y="4558162"/>
            <a:ext cx="72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32</a:t>
            </a:r>
            <a:r>
              <a:rPr lang="ru-RU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613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spc="75" dirty="0">
                <a:solidFill>
                  <a:schemeClr val="tx2"/>
                </a:solidFill>
              </a:rPr>
              <a:t>АНАЛИЗ СВОЙСТВ МИНЕРАЛЬНЫХ МАТЕРИАЛОВ В РЕСПУБЛИКЕ ТАТАРСТАН</a:t>
            </a:r>
          </a:p>
        </p:txBody>
      </p:sp>
      <p:sp>
        <p:nvSpPr>
          <p:cNvPr id="614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7A9952-5ABD-6E4E-DF28-3DDD9CCFA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ED80F3-D18B-BD83-A216-7091BEFA8D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270" y="1690688"/>
            <a:ext cx="2887980" cy="3743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462485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extBox 610">
            <a:extLst>
              <a:ext uri="{FF2B5EF4-FFF2-40B4-BE49-F238E27FC236}">
                <a16:creationId xmlns:a16="http://schemas.microsoft.com/office/drawing/2014/main" id="{DDEB38B0-9DF3-46CE-8202-FFCFD56CCB5E}"/>
              </a:ext>
            </a:extLst>
          </p:cNvPr>
          <p:cNvSpPr txBox="1"/>
          <p:nvPr/>
        </p:nvSpPr>
        <p:spPr>
          <a:xfrm>
            <a:off x="10637533" y="4558162"/>
            <a:ext cx="72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32</a:t>
            </a:r>
            <a:r>
              <a:rPr lang="ru-RU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613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spc="75" dirty="0">
                <a:solidFill>
                  <a:schemeClr val="tx2"/>
                </a:solidFill>
              </a:rPr>
              <a:t>КОМПЛЕКСНАЯ МОДИФИКАЦИЯ В ТЕХНОЛОГИИ УКРЕПЛЕНИЯ ГРУНТОВ</a:t>
            </a:r>
          </a:p>
        </p:txBody>
      </p:sp>
      <p:sp>
        <p:nvSpPr>
          <p:cNvPr id="614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4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7A9952-5ABD-6E4E-DF28-3DDD9CCFA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pic>
        <p:nvPicPr>
          <p:cNvPr id="3" name="Изображение 12" descr="../На%20конференцию/мнт.jpg">
            <a:extLst>
              <a:ext uri="{FF2B5EF4-FFF2-40B4-BE49-F238E27FC236}">
                <a16:creationId xmlns:a16="http://schemas.microsoft.com/office/drawing/2014/main" id="{CC337825-E0D5-D531-F099-99D052A4605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84" y="1259332"/>
            <a:ext cx="5231904" cy="20796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29F8B4-65EE-44DE-FB8A-1B9B2777974A}"/>
              </a:ext>
            </a:extLst>
          </p:cNvPr>
          <p:cNvSpPr/>
          <p:nvPr/>
        </p:nvSpPr>
        <p:spPr>
          <a:xfrm>
            <a:off x="5789936" y="333897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charset="0"/>
                <a:cs typeface="Times New Roman" charset="0"/>
              </a:rPr>
              <a:t>Взаимодействие </a:t>
            </a:r>
            <a:r>
              <a:rPr lang="ru-RU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Times New Roman" charset="0"/>
                <a:cs typeface="Times New Roman" charset="0"/>
              </a:rPr>
              <a:t>полиэтиленгликоля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charset="0"/>
                <a:cs typeface="Times New Roman" charset="0"/>
              </a:rPr>
              <a:t> </a:t>
            </a:r>
          </a:p>
          <a:p>
            <a:pPr algn="ctr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charset="0"/>
                <a:cs typeface="Times New Roman" charset="0"/>
              </a:rPr>
              <a:t>с алюмосиликатными слоями монтмориллонита </a:t>
            </a:r>
          </a:p>
        </p:txBody>
      </p:sp>
      <p:pic>
        <p:nvPicPr>
          <p:cNvPr id="7" name="Рисунок 6" descr="C:\Users\Ленар\YandexDisk\Скриншоты\2014-06-03 09-00-07 Скриншот экрана.png">
            <a:extLst>
              <a:ext uri="{FF2B5EF4-FFF2-40B4-BE49-F238E27FC236}">
                <a16:creationId xmlns:a16="http://schemas.microsoft.com/office/drawing/2014/main" id="{C8559316-CA70-10FD-C5B5-9865CE057396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8118" y="1466604"/>
            <a:ext cx="2484977" cy="151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1B1749-C4F4-1D5E-2DC5-B11DDD273D20}"/>
              </a:ext>
            </a:extLst>
          </p:cNvPr>
          <p:cNvSpPr/>
          <p:nvPr/>
        </p:nvSpPr>
        <p:spPr>
          <a:xfrm>
            <a:off x="1738118" y="2996951"/>
            <a:ext cx="24849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Структура грунтового агрегата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BDD352-EF5C-D52B-CF52-5E4FD34C8FEB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075" y="3429000"/>
            <a:ext cx="484786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BBF8B19-E2C5-D2BB-9B49-C77DB4AF2A5E}"/>
              </a:ext>
            </a:extLst>
          </p:cNvPr>
          <p:cNvSpPr/>
          <p:nvPr/>
        </p:nvSpPr>
        <p:spPr>
          <a:xfrm>
            <a:off x="431371" y="4365104"/>
            <a:ext cx="4629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Реакции взаимодействия глинистых частиц с электролитами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E72995D1-2D3E-2346-5AE8-C2911E0A5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0024" b="68382"/>
          <a:stretch>
            <a:fillRect/>
          </a:stretch>
        </p:blipFill>
        <p:spPr bwMode="auto">
          <a:xfrm>
            <a:off x="1113350" y="4626714"/>
            <a:ext cx="3734511" cy="108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AD6D5A4C-9A42-BB74-89F9-051D4B99E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60506"/>
            <a:ext cx="55199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Химические реакции в цементогрунте, модифицированном КОС </a:t>
            </a:r>
            <a:r>
              <a:rPr kumimoji="0" lang="ru-RU" sz="11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полиорганоалкоксисилоксан</a:t>
            </a:r>
            <a:endParaRPr kumimoji="0" lang="ru-RU" sz="11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D78969-C2E0-B335-9A92-D257298C6548}"/>
              </a:ext>
            </a:extLst>
          </p:cNvPr>
          <p:cNvSpPr txBox="1"/>
          <p:nvPr/>
        </p:nvSpPr>
        <p:spPr>
          <a:xfrm>
            <a:off x="6096000" y="5892711"/>
            <a:ext cx="56243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Микроструктура сколов образцов</a:t>
            </a:r>
          </a:p>
          <a:p>
            <a:pPr algn="ctr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а) цементогрунта без модификаторов, </a:t>
            </a:r>
          </a:p>
          <a:p>
            <a:pPr algn="ctr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б) цементогрунта с комплексным модификатором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E7610C-7F2C-35EB-10ED-F5066A6F91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15" y="3941497"/>
            <a:ext cx="2432462" cy="18243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BF32D28-D0C0-1136-05C6-1E1356A3C9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338" y="3941497"/>
            <a:ext cx="2432462" cy="18243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061CB8-AE22-2EB0-1320-1D631476946B}"/>
              </a:ext>
            </a:extLst>
          </p:cNvPr>
          <p:cNvSpPr txBox="1"/>
          <p:nvPr/>
        </p:nvSpPr>
        <p:spPr>
          <a:xfrm>
            <a:off x="9058522" y="4087048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б)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863483-59E8-E3C8-997C-56ADB82D0B5F}"/>
              </a:ext>
            </a:extLst>
          </p:cNvPr>
          <p:cNvSpPr txBox="1"/>
          <p:nvPr/>
        </p:nvSpPr>
        <p:spPr>
          <a:xfrm>
            <a:off x="6304350" y="4035317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а)</a:t>
            </a:r>
          </a:p>
        </p:txBody>
      </p:sp>
    </p:spTree>
    <p:extLst>
      <p:ext uri="{BB962C8B-B14F-4D97-AF65-F5344CB8AC3E}">
        <p14:creationId xmlns:p14="http://schemas.microsoft.com/office/powerpoint/2010/main" val="345944428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Комплексная модификация укрепленных грунтов и оптимизация их состава</a:t>
            </a: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5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99DF7C-4E6E-ED0D-1323-1152FD888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93AB1B7-3B5A-3081-4936-584F9898E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17537"/>
              </p:ext>
            </p:extLst>
          </p:nvPr>
        </p:nvGraphicFramePr>
        <p:xfrm>
          <a:off x="5886450" y="1550783"/>
          <a:ext cx="5708544" cy="483902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34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9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27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91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73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73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91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739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0379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150668"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700" b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Расход ПЦ, %</a:t>
                      </a:r>
                      <a:endParaRPr lang="ru-RU" sz="7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Дозировка ПСК, %</a:t>
                      </a:r>
                      <a:endParaRPr lang="ru-RU" sz="7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Дозировка ОТЭС, %</a:t>
                      </a:r>
                      <a:endParaRPr lang="ru-RU" sz="7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Предел прочности на сжатие (</a:t>
                      </a:r>
                      <a:r>
                        <a:rPr lang="ru-RU" sz="700" dirty="0" err="1">
                          <a:solidFill>
                            <a:schemeClr val="bg1"/>
                          </a:solidFill>
                        </a:rPr>
                        <a:t>экспер</a:t>
                      </a: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.), МПа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Предел прочности на растяжение при изгибе (</a:t>
                      </a:r>
                      <a:r>
                        <a:rPr lang="ru-RU" sz="700" dirty="0" err="1">
                          <a:solidFill>
                            <a:schemeClr val="bg1"/>
                          </a:solidFill>
                        </a:rPr>
                        <a:t>экспер</a:t>
                      </a: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.), МПа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Коэффициент морозостойкости (</a:t>
                      </a:r>
                      <a:r>
                        <a:rPr lang="ru-RU" sz="700" dirty="0" err="1">
                          <a:solidFill>
                            <a:schemeClr val="bg1"/>
                          </a:solidFill>
                        </a:rPr>
                        <a:t>экспер</a:t>
                      </a: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.)</a:t>
                      </a:r>
                      <a:endParaRPr lang="ru-RU" sz="7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ru-RU" sz="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 hMerge="1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ru-RU" sz="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 gridSpan="3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Предел прочности на сжатие (расчет.), МПа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Предел прочности на растяжение при изгибе (расчет.), МПа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Коэффициент морозостойкости (расчет.)</a:t>
                      </a:r>
                      <a:endParaRPr lang="ru-RU" sz="7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ru-RU" sz="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 hMerge="1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ru-RU" sz="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n-US" sz="700" b="0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700" b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n-US" sz="700" b="0" baseline="-2500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700" b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n-US" sz="700" b="0" baseline="-2500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700" b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n-US" sz="700" b="0" baseline="-2500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700" b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n-US" sz="700" b="0" baseline="-2500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700" b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n-US" sz="700" b="0" baseline="-2500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700" b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ru-RU" sz="700" b="0" baseline="-25000">
                          <a:solidFill>
                            <a:schemeClr val="bg1"/>
                          </a:solidFill>
                        </a:rPr>
                        <a:t>сж</a:t>
                      </a:r>
                      <a:endParaRPr lang="ru-RU" sz="700" b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ru-RU" sz="700" b="0" baseline="-25000">
                          <a:solidFill>
                            <a:schemeClr val="bg1"/>
                          </a:solidFill>
                        </a:rPr>
                        <a:t>изг</a:t>
                      </a:r>
                      <a:endParaRPr lang="ru-RU" sz="700" b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>
                          <a:solidFill>
                            <a:schemeClr val="bg1"/>
                          </a:solidFill>
                        </a:rPr>
                        <a:t>K</a:t>
                      </a:r>
                      <a:r>
                        <a:rPr lang="ru-RU" sz="700" b="0" baseline="-25000">
                          <a:solidFill>
                            <a:schemeClr val="bg1"/>
                          </a:solidFill>
                        </a:rPr>
                        <a:t>мор</a:t>
                      </a:r>
                      <a:endParaRPr lang="ru-RU" sz="700" b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ru-RU" sz="700" b="0" baseline="-25000">
                          <a:solidFill>
                            <a:schemeClr val="bg1"/>
                          </a:solidFill>
                        </a:rPr>
                        <a:t>сж</a:t>
                      </a:r>
                      <a:endParaRPr lang="ru-RU" sz="700" b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ru-RU" sz="700" b="0" baseline="-25000">
                          <a:solidFill>
                            <a:schemeClr val="bg1"/>
                          </a:solidFill>
                        </a:rPr>
                        <a:t>изг</a:t>
                      </a:r>
                      <a:endParaRPr lang="ru-RU" sz="700" b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b="0" dirty="0" err="1">
                          <a:solidFill>
                            <a:schemeClr val="bg1"/>
                          </a:solidFill>
                        </a:rPr>
                        <a:t>K</a:t>
                      </a:r>
                      <a:r>
                        <a:rPr lang="ru-RU" sz="700" b="0" baseline="-25000" dirty="0" err="1">
                          <a:solidFill>
                            <a:schemeClr val="bg1"/>
                          </a:solidFill>
                        </a:rPr>
                        <a:t>мор</a:t>
                      </a:r>
                      <a:endParaRPr lang="ru-RU" sz="700" b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0,06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0,48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1,34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0,42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/>
                        <a:t>0,25</a:t>
                      </a:r>
                      <a:endParaRPr lang="ru-RU" sz="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0,06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5,76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1,22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0,43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5,84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1,21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/>
                        <a:t>0,57</a:t>
                      </a:r>
                      <a:endParaRPr lang="ru-RU" sz="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3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0,55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0,52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0,26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0,97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0,41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/>
                        <a:t>0,33</a:t>
                      </a:r>
                      <a:endParaRPr lang="ru-RU" sz="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5,23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0,51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5,44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1,17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/>
                        <a:t>0,63</a:t>
                      </a:r>
                      <a:endParaRPr lang="ru-RU" sz="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5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0,06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100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1,47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0,45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1,68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0,88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0,42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0,06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100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7,78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1,59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0,81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7,69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1,56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/>
                        <a:t>0,83</a:t>
                      </a:r>
                      <a:endParaRPr lang="ru-RU" sz="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100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1,16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0,93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0,55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1,48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0,80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0,50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100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7,67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1,54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0,87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7,45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1,46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0,89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-1,68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3,96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1,38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0,31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0,13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0,68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0,48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0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1,68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14,04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/>
                        <a:t>9,84</a:t>
                      </a:r>
                      <a:endParaRPr lang="ru-RU" sz="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1,76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0,91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9,49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1,69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0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-1,68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0,026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4,24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0,88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0,67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3,78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0,90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0,56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0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1,68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0,194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3,69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0,75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3,27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0,81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0,67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0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13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-1,68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19,6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3,18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0,73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0,66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2,50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0,75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0,45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0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1,68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120,4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4,67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1,29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4,48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1,37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0,81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15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3,56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1,12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0,48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4,79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1,21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16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4,43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1,32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0,51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4,79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/>
                        <a:t>1,21</a:t>
                      </a:r>
                      <a:endParaRPr lang="ru-RU" sz="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17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4,51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0,99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4,79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1,21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5,15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1,39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4,79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1,21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4,49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1,08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4,79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1,21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6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20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0,11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70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4,49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1,08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0,79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4,79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/>
                        <a:t>1,21</a:t>
                      </a:r>
                      <a:endParaRPr lang="ru-RU" sz="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/>
                        <a:t>0,71</a:t>
                      </a:r>
                      <a:endParaRPr lang="ru-RU" sz="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638" marR="19638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9" name="Рисунок 8" descr="../10.7а.jpg">
            <a:extLst>
              <a:ext uri="{FF2B5EF4-FFF2-40B4-BE49-F238E27FC236}">
                <a16:creationId xmlns:a16="http://schemas.microsoft.com/office/drawing/2014/main" id="{923686E9-086D-7116-F999-618DCE193C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4" y="1918866"/>
            <a:ext cx="1414279" cy="112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../10.7б.jpg">
            <a:extLst>
              <a:ext uri="{FF2B5EF4-FFF2-40B4-BE49-F238E27FC236}">
                <a16:creationId xmlns:a16="http://schemas.microsoft.com/office/drawing/2014/main" id="{1A7C2FD4-C8F4-0DD1-AD9D-B2DF6CAE46B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52" y="1918866"/>
            <a:ext cx="1362813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../10.7в.jpg">
            <a:extLst>
              <a:ext uri="{FF2B5EF4-FFF2-40B4-BE49-F238E27FC236}">
                <a16:creationId xmlns:a16="http://schemas.microsoft.com/office/drawing/2014/main" id="{7658B65A-5007-F7A2-0F9B-29866F8209D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320" y="1846858"/>
            <a:ext cx="1440160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../10.8а.jpg">
            <a:extLst>
              <a:ext uri="{FF2B5EF4-FFF2-40B4-BE49-F238E27FC236}">
                <a16:creationId xmlns:a16="http://schemas.microsoft.com/office/drawing/2014/main" id="{AACBC9DF-3F74-7217-386B-E52E3BDB0E2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4" y="3287018"/>
            <a:ext cx="1270975" cy="108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../10.8б.jpg">
            <a:extLst>
              <a:ext uri="{FF2B5EF4-FFF2-40B4-BE49-F238E27FC236}">
                <a16:creationId xmlns:a16="http://schemas.microsoft.com/office/drawing/2014/main" id="{B8BB2BD2-1915-DE18-ECA1-BA75147838D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52" y="3215010"/>
            <a:ext cx="1255082" cy="115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../10.9в.jpg">
            <a:extLst>
              <a:ext uri="{FF2B5EF4-FFF2-40B4-BE49-F238E27FC236}">
                <a16:creationId xmlns:a16="http://schemas.microsoft.com/office/drawing/2014/main" id="{9A62694B-3E8A-B0B8-F5AF-938248C78CE3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320" y="3143002"/>
            <a:ext cx="1378515" cy="1252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../10.9а.jpg">
            <a:extLst>
              <a:ext uri="{FF2B5EF4-FFF2-40B4-BE49-F238E27FC236}">
                <a16:creationId xmlns:a16="http://schemas.microsoft.com/office/drawing/2014/main" id="{25CD2960-77C7-428D-D11A-BF97B2B11B1F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92" y="4511154"/>
            <a:ext cx="1281107" cy="117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../10.9б.jpg">
            <a:extLst>
              <a:ext uri="{FF2B5EF4-FFF2-40B4-BE49-F238E27FC236}">
                <a16:creationId xmlns:a16="http://schemas.microsoft.com/office/drawing/2014/main" id="{AE10D5DA-0996-399F-E5B7-C85557AE547D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52" y="4439146"/>
            <a:ext cx="1350779" cy="1173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../10.9в.jpg">
            <a:extLst>
              <a:ext uri="{FF2B5EF4-FFF2-40B4-BE49-F238E27FC236}">
                <a16:creationId xmlns:a16="http://schemas.microsoft.com/office/drawing/2014/main" id="{B4FB5458-544E-12DF-8FD2-B8288469653F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36" y="4511154"/>
            <a:ext cx="1296144" cy="1131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035681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C8F854-E2EF-4163-AF99-8C5BC6C0BCAA}"/>
              </a:ext>
            </a:extLst>
          </p:cNvPr>
          <p:cNvSpPr/>
          <p:nvPr/>
        </p:nvSpPr>
        <p:spPr>
          <a:xfrm>
            <a:off x="953277" y="1197791"/>
            <a:ext cx="7391064" cy="422405"/>
          </a:xfrm>
          <a:prstGeom prst="rect">
            <a:avLst/>
          </a:prstGeom>
          <a:noFill/>
        </p:spPr>
        <p:txBody>
          <a:bodyPr wrap="square" lIns="144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БАНАЛЬНЫЕ, НО НЕОПРОВЕРЖИМЫЕ ВЫВОДЫ</a:t>
            </a:r>
          </a:p>
        </p:txBody>
      </p:sp>
      <p:sp>
        <p:nvSpPr>
          <p:cNvPr id="22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1C4E8A"/>
                </a:solidFill>
              </a:rPr>
              <a:t>ПОКАЗАТЕЛИ ДОЛГОВЕЧНОСТИ</a:t>
            </a:r>
          </a:p>
        </p:txBody>
      </p:sp>
      <p:sp>
        <p:nvSpPr>
          <p:cNvPr id="21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6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94EB2B-0B6E-F17E-48EA-D434F8FEA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CB5F6065-9D4E-526D-F1CB-F845845089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119434"/>
              </p:ext>
            </p:extLst>
          </p:nvPr>
        </p:nvGraphicFramePr>
        <p:xfrm>
          <a:off x="350151" y="1239399"/>
          <a:ext cx="4293412" cy="2323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D9A3DC4-44BE-1CF5-A984-4B3CBC710C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4598260"/>
              </p:ext>
            </p:extLst>
          </p:nvPr>
        </p:nvGraphicFramePr>
        <p:xfrm>
          <a:off x="312828" y="3796612"/>
          <a:ext cx="4330734" cy="2193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CDFF2A3-6BA4-F2D1-3F19-BACE2356BA05}"/>
              </a:ext>
            </a:extLst>
          </p:cNvPr>
          <p:cNvSpPr/>
          <p:nvPr/>
        </p:nvSpPr>
        <p:spPr>
          <a:xfrm>
            <a:off x="9495672" y="1247353"/>
            <a:ext cx="25820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Зависимости прочности на сжатие и деформаций </a:t>
            </a:r>
            <a:r>
              <a:rPr lang="ru-RU" sz="1200" b="1" dirty="0" err="1">
                <a:solidFill>
                  <a:schemeClr val="tx2"/>
                </a:solidFill>
                <a:ea typeface="Calibri" charset="0"/>
              </a:rPr>
              <a:t>водонасыщенных</a:t>
            </a:r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ea typeface="Calibri" charset="0"/>
              </a:rPr>
              <a:t>цементогрунтов</a:t>
            </a:r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 от числа приложений нагрузки       </a:t>
            </a:r>
          </a:p>
          <a:p>
            <a:pPr algn="ctr"/>
            <a:r>
              <a:rPr lang="ru-RU" sz="1200" b="1" dirty="0">
                <a:solidFill>
                  <a:schemeClr val="accent6"/>
                </a:solidFill>
                <a:ea typeface="Calibri" charset="0"/>
              </a:rPr>
              <a:t>––––––</a:t>
            </a:r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 – без модификации;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 </a:t>
            </a:r>
            <a:r>
              <a:rPr lang="ru-RU" sz="1200" b="1" dirty="0">
                <a:solidFill>
                  <a:srgbClr val="0066FF"/>
                </a:solidFill>
                <a:ea typeface="Calibri" charset="0"/>
              </a:rPr>
              <a:t>––––––</a:t>
            </a:r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 – комплексно- модифицированные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9A4874-16DF-B138-26A9-CE70EA02A4C5}"/>
              </a:ext>
            </a:extLst>
          </p:cNvPr>
          <p:cNvSpPr/>
          <p:nvPr/>
        </p:nvSpPr>
        <p:spPr>
          <a:xfrm>
            <a:off x="9653028" y="3671656"/>
            <a:ext cx="23675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Зависимости прочности на сжатие  и деформаций  </a:t>
            </a:r>
            <a:r>
              <a:rPr lang="ru-RU" sz="1200" b="1" dirty="0" err="1">
                <a:solidFill>
                  <a:schemeClr val="tx2"/>
                </a:solidFill>
                <a:ea typeface="Calibri" charset="0"/>
              </a:rPr>
              <a:t>водонасыщенных</a:t>
            </a:r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ea typeface="Calibri" charset="0"/>
              </a:rPr>
              <a:t>цементогрунтов</a:t>
            </a:r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 от числа приложений нагрузки, с учетом переменных замораживаний-оттаиваний</a:t>
            </a:r>
          </a:p>
          <a:p>
            <a:pPr algn="ctr"/>
            <a:r>
              <a:rPr lang="ru-RU" sz="1200" b="1" dirty="0">
                <a:solidFill>
                  <a:schemeClr val="accent6"/>
                </a:solidFill>
                <a:ea typeface="Calibri" charset="0"/>
              </a:rPr>
              <a:t>––––––</a:t>
            </a:r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 – без модификации;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 </a:t>
            </a:r>
            <a:r>
              <a:rPr lang="ru-RU" sz="1200" b="1" dirty="0">
                <a:solidFill>
                  <a:srgbClr val="0066FF"/>
                </a:solidFill>
                <a:ea typeface="Calibri" charset="0"/>
              </a:rPr>
              <a:t>––––––</a:t>
            </a:r>
            <a:r>
              <a:rPr lang="ru-RU" sz="1200" b="1" dirty="0">
                <a:solidFill>
                  <a:schemeClr val="tx2"/>
                </a:solidFill>
                <a:ea typeface="Calibri" charset="0"/>
              </a:rPr>
              <a:t> – комплексно- модифицированные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4E2E9685-3F36-EBA3-1CF4-0A332B53C6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288036"/>
              </p:ext>
            </p:extLst>
          </p:nvPr>
        </p:nvGraphicFramePr>
        <p:xfrm>
          <a:off x="5131612" y="1247353"/>
          <a:ext cx="4091378" cy="2334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569C6F87-790E-87F3-9A33-EB43203812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6504173"/>
              </p:ext>
            </p:extLst>
          </p:nvPr>
        </p:nvGraphicFramePr>
        <p:xfrm>
          <a:off x="5131612" y="3796611"/>
          <a:ext cx="4091378" cy="2193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53540630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C8F854-E2EF-4163-AF99-8C5BC6C0BCAA}"/>
              </a:ext>
            </a:extLst>
          </p:cNvPr>
          <p:cNvSpPr/>
          <p:nvPr/>
        </p:nvSpPr>
        <p:spPr>
          <a:xfrm>
            <a:off x="953277" y="1197791"/>
            <a:ext cx="7391064" cy="422405"/>
          </a:xfrm>
          <a:prstGeom prst="rect">
            <a:avLst/>
          </a:prstGeom>
          <a:noFill/>
        </p:spPr>
        <p:txBody>
          <a:bodyPr wrap="square" lIns="144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БАНАЛЬНЫЕ, НО НЕОПРОВЕРЖИМЫЕ ВЫВОДЫ</a:t>
            </a:r>
          </a:p>
        </p:txBody>
      </p:sp>
      <p:sp>
        <p:nvSpPr>
          <p:cNvPr id="22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1C4E8A"/>
                </a:solidFill>
              </a:rPr>
              <a:t>	ТЕХНОЛОГИЧЕСКИЕ ПОКАЗАТЕЛИ</a:t>
            </a:r>
          </a:p>
        </p:txBody>
      </p:sp>
      <p:sp>
        <p:nvSpPr>
          <p:cNvPr id="21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7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94EB2B-0B6E-F17E-48EA-D434F8FEA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8C6264C-1890-34E2-10DB-1A9606742D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8522625"/>
              </p:ext>
            </p:extLst>
          </p:nvPr>
        </p:nvGraphicFramePr>
        <p:xfrm>
          <a:off x="438150" y="1346529"/>
          <a:ext cx="5327650" cy="217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9F270A76-F12E-DEAD-3614-3B40B1C03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4272658"/>
              </p:ext>
            </p:extLst>
          </p:nvPr>
        </p:nvGraphicFramePr>
        <p:xfrm>
          <a:off x="6168008" y="1386406"/>
          <a:ext cx="5173092" cy="2137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F1983748-BE48-073D-4C97-4E010943B8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721808"/>
              </p:ext>
            </p:extLst>
          </p:nvPr>
        </p:nvGraphicFramePr>
        <p:xfrm>
          <a:off x="438150" y="3692367"/>
          <a:ext cx="5327650" cy="2226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E0132841-A047-7E7C-FB51-A08839458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2731" y="3790500"/>
            <a:ext cx="40679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cs typeface="Times New Roman" pitchFamily="18" charset="0"/>
              </a:rPr>
              <a:t>Зависимость предела прочности при сжатии, растяжение при изгибе, коэффициента морозостойкости образцов цементогрунта:</a:t>
            </a:r>
          </a:p>
          <a:p>
            <a:r>
              <a:rPr lang="ru-RU" sz="1200" b="1" dirty="0">
                <a:solidFill>
                  <a:schemeClr val="tx2"/>
                </a:solidFill>
                <a:cs typeface="Times New Roman" pitchFamily="18" charset="0"/>
              </a:rPr>
              <a:t>1) от влажности смеси;</a:t>
            </a:r>
          </a:p>
          <a:p>
            <a:r>
              <a:rPr lang="ru-RU" sz="1200" b="1" dirty="0">
                <a:solidFill>
                  <a:schemeClr val="tx2"/>
                </a:solidFill>
                <a:cs typeface="Times New Roman" pitchFamily="18" charset="0"/>
              </a:rPr>
              <a:t>2) от продолжительности технологического процесса;</a:t>
            </a:r>
          </a:p>
          <a:p>
            <a:r>
              <a:rPr lang="ru-RU" sz="1200" b="1" dirty="0">
                <a:solidFill>
                  <a:schemeClr val="tx2"/>
                </a:solidFill>
                <a:cs typeface="Times New Roman" pitchFamily="18" charset="0"/>
              </a:rPr>
              <a:t>3) от времени твердения.</a:t>
            </a:r>
          </a:p>
          <a:p>
            <a:endParaRPr lang="ru-RU" sz="12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758D87C1-50C2-AF3F-36EE-9B6D0656E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2731" y="5410699"/>
            <a:ext cx="33479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ea typeface="Calibri" pitchFamily="34" charset="0"/>
                <a:cs typeface="Times New Roman" pitchFamily="18" charset="0"/>
              </a:rPr>
              <a:t>■</a:t>
            </a:r>
            <a:r>
              <a:rPr lang="ru-RU" sz="1200" b="1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компалексно-модифицированные</a:t>
            </a:r>
            <a:endParaRPr lang="ru-RU" sz="1200" b="1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ea typeface="Calibri" pitchFamily="34" charset="0"/>
                <a:cs typeface="Times New Roman" pitchFamily="18" charset="0"/>
              </a:rPr>
              <a:t>▲ </a:t>
            </a:r>
            <a:r>
              <a:rPr lang="ru-RU" sz="12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контрольные образцы</a:t>
            </a:r>
          </a:p>
          <a:p>
            <a:r>
              <a:rPr lang="ru-RU" sz="1200" b="1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− − − −    </a:t>
            </a:r>
            <a:r>
              <a:rPr lang="en-US" sz="12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R</a:t>
            </a:r>
            <a:r>
              <a:rPr lang="ru-RU" sz="1200" b="1" dirty="0" err="1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сж</a:t>
            </a:r>
            <a:endParaRPr lang="ru-RU" sz="1200" b="1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− ∙ − ∙ −   </a:t>
            </a:r>
            <a:r>
              <a:rPr lang="en-US" sz="12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R</a:t>
            </a:r>
            <a:r>
              <a:rPr lang="ru-RU" sz="1200" b="1" dirty="0" err="1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изг</a:t>
            </a:r>
            <a:r>
              <a:rPr lang="ru-RU" sz="12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ru-RU" sz="1200" b="1" dirty="0">
                <a:solidFill>
                  <a:schemeClr val="accent3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—— </a:t>
            </a:r>
            <a:r>
              <a:rPr lang="ru-RU" sz="1200" b="1" dirty="0"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sz="12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К мор</a:t>
            </a:r>
          </a:p>
        </p:txBody>
      </p:sp>
      <p:sp>
        <p:nvSpPr>
          <p:cNvPr id="1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0BBF2B9B-C034-2CC7-0448-4FAB31FEB5D1}"/>
              </a:ext>
            </a:extLst>
          </p:cNvPr>
          <p:cNvSpPr/>
          <p:nvPr/>
        </p:nvSpPr>
        <p:spPr>
          <a:xfrm>
            <a:off x="6186710" y="3712867"/>
            <a:ext cx="5160740" cy="2713495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F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dirty="0">
              <a:solidFill>
                <a:srgbClr val="FF5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6727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ВНЕДРЕНИЕ РЕЗУЛЬТАТОВ НАУЧНЫХ ИССЛЕДОВАНИЙ  ПРИ СТРОИТЕЛЬСТВЕ АВТОМОБИЛЬНЫХ ДОРОГ РЕСПУБЛИКИ ТАТАРСТАН</a:t>
            </a:r>
          </a:p>
        </p:txBody>
      </p:sp>
      <p:sp>
        <p:nvSpPr>
          <p:cNvPr id="11" name="Прямоугольник 53">
            <a:extLst>
              <a:ext uri="{FF2B5EF4-FFF2-40B4-BE49-F238E27FC236}">
                <a16:creationId xmlns:a16="http://schemas.microsoft.com/office/drawing/2014/main" id="{256F6B7D-6837-4E00-93A6-AD054978F5BD}"/>
              </a:ext>
            </a:extLst>
          </p:cNvPr>
          <p:cNvSpPr/>
          <p:nvPr/>
        </p:nvSpPr>
        <p:spPr>
          <a:xfrm>
            <a:off x="704850" y="2183133"/>
            <a:ext cx="10966450" cy="3649333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ctr">
            <a:spAutoFit/>
          </a:bodyPr>
          <a:lstStyle/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600" b="1" dirty="0">
                <a:solidFill>
                  <a:schemeClr val="tx2"/>
                </a:solidFill>
              </a:rPr>
              <a:t>2013</a:t>
            </a:r>
            <a:r>
              <a:rPr lang="ru-RU" sz="1400" dirty="0">
                <a:solidFill>
                  <a:schemeClr val="tx2"/>
                </a:solidFill>
              </a:rPr>
              <a:t> год: при строительстве 5 экспериментальных участков на автомобильной дороге в Нурлатском районе;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600" b="1" dirty="0">
                <a:solidFill>
                  <a:schemeClr val="tx2"/>
                </a:solidFill>
              </a:rPr>
              <a:t>2015</a:t>
            </a:r>
            <a:r>
              <a:rPr lang="ru-RU" sz="1400" dirty="0">
                <a:solidFill>
                  <a:schemeClr val="tx2"/>
                </a:solidFill>
              </a:rPr>
              <a:t> год: при строительстве 3 экспериментальных участка на автомобильной дороге в Лаишевском районе;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600" b="1" dirty="0">
                <a:solidFill>
                  <a:schemeClr val="tx2"/>
                </a:solidFill>
              </a:rPr>
              <a:t>2015-2018 </a:t>
            </a:r>
            <a:r>
              <a:rPr lang="ru-RU" sz="1400" dirty="0">
                <a:solidFill>
                  <a:schemeClr val="tx2"/>
                </a:solidFill>
              </a:rPr>
              <a:t>годы: при строительстве промысловых дорог до скважин НГДУ «</a:t>
            </a:r>
            <a:r>
              <a:rPr lang="ru-RU" sz="1400" dirty="0" err="1">
                <a:solidFill>
                  <a:schemeClr val="tx2"/>
                </a:solidFill>
              </a:rPr>
              <a:t>Азнакаевскнефть</a:t>
            </a:r>
            <a:r>
              <a:rPr lang="ru-RU" sz="1400" dirty="0">
                <a:solidFill>
                  <a:schemeClr val="tx2"/>
                </a:solidFill>
              </a:rPr>
              <a:t>», НГДУ «</a:t>
            </a:r>
            <a:r>
              <a:rPr lang="ru-RU" sz="1400" dirty="0" err="1">
                <a:solidFill>
                  <a:schemeClr val="tx2"/>
                </a:solidFill>
              </a:rPr>
              <a:t>Лениногорскнефть</a:t>
            </a:r>
            <a:r>
              <a:rPr lang="ru-RU" sz="1400" dirty="0">
                <a:solidFill>
                  <a:schemeClr val="tx2"/>
                </a:solidFill>
              </a:rPr>
              <a:t>»;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600" b="1" dirty="0">
                <a:solidFill>
                  <a:schemeClr val="tx2"/>
                </a:solidFill>
              </a:rPr>
              <a:t>2018</a:t>
            </a:r>
            <a:r>
              <a:rPr lang="ru-RU" sz="1400" dirty="0">
                <a:solidFill>
                  <a:schemeClr val="tx2"/>
                </a:solidFill>
              </a:rPr>
              <a:t> год: при строительстве 5 экспериментальных участков на автомобильной дороге в Новошешминском районе;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600" b="1" dirty="0">
                <a:solidFill>
                  <a:schemeClr val="tx2"/>
                </a:solidFill>
              </a:rPr>
              <a:t>2019</a:t>
            </a:r>
            <a:r>
              <a:rPr lang="ru-RU" sz="1400" dirty="0">
                <a:solidFill>
                  <a:schemeClr val="tx2"/>
                </a:solidFill>
              </a:rPr>
              <a:t> год: при строительстве 3 экспериментальных участков на автомобильной дороге в Спасском районе;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600" b="1" dirty="0">
                <a:solidFill>
                  <a:schemeClr val="tx2"/>
                </a:solidFill>
              </a:rPr>
              <a:t>2020</a:t>
            </a:r>
            <a:r>
              <a:rPr lang="ru-RU" sz="1400" dirty="0">
                <a:solidFill>
                  <a:schemeClr val="tx2"/>
                </a:solidFill>
              </a:rPr>
              <a:t> год: при строительстве 3 экспериментальных участков на автомобильной дороге в Спасском районе;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600" b="1" dirty="0">
                <a:solidFill>
                  <a:schemeClr val="tx2"/>
                </a:solidFill>
              </a:rPr>
              <a:t>2021</a:t>
            </a:r>
            <a:r>
              <a:rPr lang="ru-RU" sz="1400" dirty="0">
                <a:solidFill>
                  <a:schemeClr val="tx2"/>
                </a:solidFill>
              </a:rPr>
              <a:t> год: при строительстве 5 экспериментальных участков на автомобильной дороге в Сабинском  и Тукаевском районе;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600" b="1" dirty="0">
                <a:solidFill>
                  <a:schemeClr val="tx2"/>
                </a:solidFill>
              </a:rPr>
              <a:t>2022 </a:t>
            </a:r>
            <a:r>
              <a:rPr lang="ru-RU" sz="1400" dirty="0">
                <a:solidFill>
                  <a:schemeClr val="tx2"/>
                </a:solidFill>
              </a:rPr>
              <a:t>год: при строительстве 2-х экспериментальных участков дорожно-уличной сети в Алексеевском районе;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600" b="1" dirty="0">
                <a:solidFill>
                  <a:schemeClr val="tx2"/>
                </a:solidFill>
              </a:rPr>
              <a:t>2023 </a:t>
            </a:r>
            <a:r>
              <a:rPr lang="ru-RU" sz="1400" dirty="0">
                <a:solidFill>
                  <a:schemeClr val="tx2"/>
                </a:solidFill>
              </a:rPr>
              <a:t>год: при строительство 2-х экспериментальных участков на дорожно-уличной сети в Алексеевском районе; 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400" b="1" dirty="0">
                <a:solidFill>
                  <a:schemeClr val="tx2"/>
                </a:solidFill>
              </a:rPr>
              <a:t>2024</a:t>
            </a:r>
            <a:r>
              <a:rPr lang="ru-RU" sz="1400" dirty="0">
                <a:solidFill>
                  <a:schemeClr val="tx2"/>
                </a:solidFill>
              </a:rPr>
              <a:t> год: при строительство 2-х экспериментальных участков на дорожно-уличной сети в Кайбицком районе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F815C6-169C-1605-AC5D-448C1269E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154287"/>
            <a:ext cx="700643" cy="6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271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1342</Words>
  <Application>Microsoft Office PowerPoint</Application>
  <PresentationFormat>Широкоэкранный</PresentationFormat>
  <Paragraphs>468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Calibri</vt:lpstr>
      <vt:lpstr>Тема Office</vt:lpstr>
      <vt:lpstr>Применение комплексной модификации для укрепленных грунтов в дорожных одеждах</vt:lpstr>
      <vt:lpstr>НАУЧНО-ОБРАЗОВАТЕЛЬНЫЙ ЦЕНТР ИНСТИТУТА ТРАНСПОРТНЫХ СООРУЖЕНИЙ КГАСУ «ДОРОГИ»</vt:lpstr>
      <vt:lpstr>НАПРАВЛЕНИЕ НАУЧНЫХ ИССЛЕДОВАНИЙ</vt:lpstr>
      <vt:lpstr>АНАЛИЗ СВОЙСТВ МИНЕРАЛЬНЫХ МАТЕРИАЛОВ В РЕСПУБЛИКЕ ТАТАРСТАН</vt:lpstr>
      <vt:lpstr>КОМПЛЕКСНАЯ МОДИФИКАЦИЯ В ТЕХНОЛОГИИ УКРЕПЛЕНИЯ ГРУНТОВ</vt:lpstr>
      <vt:lpstr>Комплексная модификация укрепленных грунтов и оптимизация их состава</vt:lpstr>
      <vt:lpstr>ПОКАЗАТЕЛИ ДОЛГОВЕЧНОСТИ</vt:lpstr>
      <vt:lpstr> ТЕХНОЛОГИЧЕСКИЕ ПОКАЗАТЕЛИ</vt:lpstr>
      <vt:lpstr>ВНЕДРЕНИЕ РЕЗУЛЬТАТОВ НАУЧНЫХ ИССЛЕДОВАНИЙ  ПРИ СТРОИТЕЛЬСТВЕ АВТОМОБИЛЬНЫХ ДОРОГ РЕСПУБЛИКИ ТАТАРСТАН</vt:lpstr>
      <vt:lpstr>ВНЕДРЕНИЕ РАЗРАБОТОК В 2023-2024г.г.  Алексеевский район </vt:lpstr>
      <vt:lpstr>ВНЕДРЕНИЕ РАЗРАБОТОК В 2023-2024г.г.  Алексеевский район</vt:lpstr>
      <vt:lpstr>ВНЕДРЕНИЕ РАЗРАБОТОК В 2024г. Кайбицкий район</vt:lpstr>
      <vt:lpstr>МОНИТОРИНГ</vt:lpstr>
      <vt:lpstr>ФИЗИКО-МЕХАНИЧЕСКИЕ ХАРАКТЕРИСТИКИ  МАТЕРИАЛОВ С ВНЕДРЕНИЯ </vt:lpstr>
      <vt:lpstr>РЕНТГЕНО-ФАЗОВЫЙ АНАЛИЗ  МАТЕРИАЛОВ С ВНЕДРЕНИЯ </vt:lpstr>
      <vt:lpstr>ДИФФЕРЕНЦИАЛЬНО-ТЕРМИЧЕСКИЙ АНАЛИЗ МАТЕРИАЛОВ С ВНЕДРЕНИЯ </vt:lpstr>
      <vt:lpstr>МИКРОСКОПИЯ И ЭЛЕМЕНТНЫЙ АНАЛИЗ МАТЕРИАЛОВ С ВНЕДРЕНИЯ </vt:lpstr>
      <vt:lpstr>ПРОЦЕССЫ ИНТЕРКАЛИРОВАНИЯ И ХЕМОСОРБЦИИ В МОДИФИЦИРОВАННЫХ ЦЕМЕНТОГРУНТАХ </vt:lpstr>
      <vt:lpstr>Презентация PowerPoint</vt:lpstr>
      <vt:lpstr>НАУЧНО-ТЕХНИЧЕСКИЕ РЕЗУЛЬТАТЫ ИССЛЕДОВАНИЙ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Кутвинов Василий Олегович</dc:creator>
  <cp:lastModifiedBy>Ольга Сухарева</cp:lastModifiedBy>
  <cp:revision>91</cp:revision>
  <dcterms:created xsi:type="dcterms:W3CDTF">2023-05-03T14:32:16Z</dcterms:created>
  <dcterms:modified xsi:type="dcterms:W3CDTF">2024-09-09T13:22:27Z</dcterms:modified>
</cp:coreProperties>
</file>