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9"/>
  </p:handoutMasterIdLst>
  <p:sldIdLst>
    <p:sldId id="257" r:id="rId2"/>
    <p:sldId id="306" r:id="rId3"/>
    <p:sldId id="282" r:id="rId4"/>
    <p:sldId id="285" r:id="rId5"/>
    <p:sldId id="305" r:id="rId6"/>
    <p:sldId id="303" r:id="rId7"/>
    <p:sldId id="287" r:id="rId8"/>
    <p:sldId id="288" r:id="rId9"/>
    <p:sldId id="290" r:id="rId10"/>
    <p:sldId id="293" r:id="rId11"/>
    <p:sldId id="294" r:id="rId12"/>
    <p:sldId id="301" r:id="rId13"/>
    <p:sldId id="298" r:id="rId14"/>
    <p:sldId id="299" r:id="rId15"/>
    <p:sldId id="300" r:id="rId16"/>
    <p:sldId id="297" r:id="rId17"/>
    <p:sldId id="274" r:id="rId18"/>
  </p:sldIdLst>
  <p:sldSz cx="12192000" cy="6858000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9FD"/>
    <a:srgbClr val="1C4E8A"/>
    <a:srgbClr val="001C74"/>
    <a:srgbClr val="BBDEFE"/>
    <a:srgbClr val="E6F2FE"/>
    <a:srgbClr val="FFFFFF"/>
    <a:srgbClr val="B5D9FD"/>
    <a:srgbClr val="48A1FA"/>
    <a:srgbClr val="FD971A"/>
    <a:srgbClr val="99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0" autoAdjust="0"/>
    <p:restoredTop sz="96215" autoAdjust="0"/>
  </p:normalViewPr>
  <p:slideViewPr>
    <p:cSldViewPr snapToGrid="0">
      <p:cViewPr varScale="1">
        <p:scale>
          <a:sx n="113" d="100"/>
          <a:sy n="113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7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/>
          <a:lstStyle/>
          <a:p>
            <a:r>
              <a:rPr lang="ru-RU" b="1" dirty="0">
                <a:solidFill>
                  <a:srgbClr val="FF5000"/>
                </a:solidFill>
              </a:rPr>
              <a:t>Название презентации</a:t>
            </a:r>
          </a:p>
        </p:txBody>
      </p:sp>
      <p:sp>
        <p:nvSpPr>
          <p:cNvPr id="29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Константинов Константин Константинович</a:t>
            </a:r>
          </a:p>
        </p:txBody>
      </p:sp>
      <p:sp>
        <p:nvSpPr>
          <p:cNvPr id="30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824" y="492125"/>
            <a:ext cx="9067800" cy="7874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ЗАГОЛОВОК СЛАЙДА: </a:t>
            </a:r>
            <a:br>
              <a:rPr lang="en-US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БЛОКИ ТЕКСТА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48702C9A-3D2C-4274-A62E-B5BF86FD6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/>
          <p:nvPr userDrawn="1">
            <p:extLst/>
          </p:nvPr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714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2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0D2B918-C102-48FF-8EC6-8A9F8B1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72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2BD1A13-1AFE-41E0-B5B5-E95A4DF01F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6635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7C3A46D-32A1-416F-AEB0-588E436FB8E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51328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851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9B4F888-1AE2-4490-BE63-84467902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72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F524291C-0E62-449D-B21B-4A36DDC6A4E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86564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4" r:id="rId4"/>
    <p:sldLayoutId id="2147483662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1"/>
            <a:ext cx="10197958" cy="2179001"/>
          </a:xfrm>
        </p:spPr>
        <p:txBody>
          <a:bodyPr anchor="b">
            <a:noAutofit/>
          </a:bodyPr>
          <a:lstStyle/>
          <a:p>
            <a:r>
              <a:rPr lang="ru-RU" sz="4000" b="1" dirty="0">
                <a:solidFill>
                  <a:srgbClr val="FF5000"/>
                </a:solidFill>
              </a:rPr>
              <a:t>Актуальные проблемы ценообразования проектно-изыскательских работ </a:t>
            </a:r>
            <a:br>
              <a:rPr lang="ru-RU" sz="4000" b="1" dirty="0">
                <a:solidFill>
                  <a:srgbClr val="FF5000"/>
                </a:solidFill>
              </a:rPr>
            </a:br>
            <a:r>
              <a:rPr lang="ru-RU" sz="4000" b="1" dirty="0">
                <a:solidFill>
                  <a:srgbClr val="FF5000"/>
                </a:solidFill>
              </a:rPr>
              <a:t>в дорожной отрасли </a:t>
            </a:r>
          </a:p>
        </p:txBody>
      </p:sp>
      <p:sp>
        <p:nvSpPr>
          <p:cNvPr id="6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993732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Крайник Александр Владимирович</a:t>
            </a:r>
          </a:p>
        </p:txBody>
      </p:sp>
      <p:sp>
        <p:nvSpPr>
          <p:cNvPr id="7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4478482"/>
            <a:ext cx="10051367" cy="398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Председатель Совета Союза дорожных проектных организаций «РОДОС»</a:t>
            </a:r>
          </a:p>
        </p:txBody>
      </p:sp>
    </p:spTree>
    <p:extLst>
      <p:ext uri="{BB962C8B-B14F-4D97-AF65-F5344CB8AC3E}">
        <p14:creationId xmlns:p14="http://schemas.microsoft.com/office/powerpoint/2010/main" val="19073227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935" y="75183"/>
            <a:ext cx="10672482" cy="118757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Разработка новых сметных нормативов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075335" y="6297977"/>
            <a:ext cx="5613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/>
              <a:t>* </a:t>
            </a:r>
            <a:r>
              <a:rPr lang="ru-RU" sz="1400" i="1" dirty="0"/>
              <a:t>взамен Справочников базовых цен на проектные работы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14933" y="919771"/>
            <a:ext cx="78866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На сегодняшний день утверждены и внесены в ФРСН  новые  НЗ*: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14933" y="1255167"/>
            <a:ext cx="10973549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Методика определения нормативных затрат на информационное моделирование с учетом использования технологий лазерного сканирования и фотограмметрии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Методика определения нормативных затрат на работы по подготовке проектной документации для создания автоматизированных систем объектов непроизводственного назначения и коммунального хозяйства 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создания инженерно-технической системы антитеррористической защищенности объектов жилищно-гражданского назначения»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 объектов ракетно-космической промышленности и наземной космической инфраструктуры»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строительства, реконструкции сетей инженерно-технического обеспечения и объектов инфраструктуры»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 и реконструкции объектов жилищно-гражданского назначения»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 объектов газовой промышленности»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создания систем связи и технологических систем объектов капитального строительства непроизводственного назначения»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 объектов городской среды»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создания инженерной защиты  территорий, зданий и сооружений  от опасных  геологических  процессов»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капитального ремонта объектов инфраструктуры железнодорожного транспорта»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b="1" dirty="0"/>
              <a:t>НЗ на работы по подготовке проектной документации для строительства объектов пунктов пропуска через государственную границу Российской Федерации»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3409627" y="5773846"/>
            <a:ext cx="827885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</a:rPr>
              <a:t>В разработке находятся </a:t>
            </a:r>
            <a:r>
              <a:rPr lang="ru-RU" sz="1600" b="1" dirty="0">
                <a:solidFill>
                  <a:srgbClr val="C00000"/>
                </a:solidFill>
              </a:rPr>
              <a:t>18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проектов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НЗ*</a:t>
            </a:r>
            <a:r>
              <a:rPr lang="ru-RU" sz="1600" dirty="0">
                <a:solidFill>
                  <a:srgbClr val="C00000"/>
                </a:solidFill>
              </a:rPr>
              <a:t> в соответствии с Планом утверждения (актуализации) сметных нормативов на 2024 г.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(с изм. от 15.03.2024 № 183/</a:t>
            </a:r>
            <a:r>
              <a:rPr lang="ru-RU" sz="1600" dirty="0" err="1">
                <a:solidFill>
                  <a:srgbClr val="C00000"/>
                </a:solidFill>
              </a:rPr>
              <a:t>пр</a:t>
            </a:r>
            <a:r>
              <a:rPr lang="ru-RU" sz="1600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3143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935" y="75183"/>
            <a:ext cx="10672482" cy="118757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Участие проектного сообщества </a:t>
            </a:r>
            <a:br>
              <a:rPr lang="ru-RU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СРО «РОДОС» в разработке сметных нормативов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53680" y="1247287"/>
            <a:ext cx="108191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Взамен </a:t>
            </a:r>
            <a:r>
              <a:rPr lang="ru-RU" b="1" dirty="0"/>
              <a:t>СБЦ-2007</a:t>
            </a:r>
            <a:r>
              <a:rPr lang="ru-RU" dirty="0"/>
              <a:t> продолжается разработка проекта</a:t>
            </a:r>
            <a:r>
              <a:rPr lang="ru-RU" b="1" dirty="0"/>
              <a:t> НЗ на проектные работы для строительства автомобильных дорог, их конструктивных элементов и сооружений на них, сопутствующие работы и услуги </a:t>
            </a:r>
            <a:r>
              <a:rPr lang="ru-RU" dirty="0"/>
              <a:t>(далее –</a:t>
            </a:r>
            <a:r>
              <a:rPr lang="ru-RU" b="1" dirty="0">
                <a:solidFill>
                  <a:srgbClr val="C00000"/>
                </a:solidFill>
              </a:rPr>
              <a:t> проект НЗ на АД</a:t>
            </a:r>
            <a:r>
              <a:rPr lang="ru-RU" dirty="0"/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53680" y="2371214"/>
            <a:ext cx="10780450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b="1" dirty="0"/>
              <a:t>Разработчик</a:t>
            </a:r>
            <a:r>
              <a:rPr lang="ru-RU" sz="1600" dirty="0"/>
              <a:t>  - ФАУ «РОСДОРНИИ»</a:t>
            </a:r>
            <a:endParaRPr lang="ru-RU" sz="1100" dirty="0"/>
          </a:p>
          <a:p>
            <a:pPr algn="just">
              <a:spcAft>
                <a:spcPts val="400"/>
              </a:spcAft>
            </a:pPr>
            <a:r>
              <a:rPr lang="ru-RU" sz="1600" b="1" dirty="0"/>
              <a:t>Участники Рабочей группы </a:t>
            </a:r>
            <a:r>
              <a:rPr lang="ru-RU" sz="1600" dirty="0"/>
              <a:t>- 8 ведущих проектных организаций – членов СРО «РОДОС»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73052" y="3324779"/>
            <a:ext cx="10780450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600" dirty="0"/>
              <a:t>В ходе разработки </a:t>
            </a:r>
            <a:r>
              <a:rPr lang="ru-RU" sz="1600" b="1" dirty="0">
                <a:solidFill>
                  <a:srgbClr val="C00000"/>
                </a:solidFill>
              </a:rPr>
              <a:t>проекта НЗ на АД</a:t>
            </a:r>
            <a:r>
              <a:rPr lang="ru-RU" sz="1600" dirty="0"/>
              <a:t>: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разработчиками проанализированы материалы по </a:t>
            </a:r>
            <a:r>
              <a:rPr lang="ru-RU" sz="1600" b="1" dirty="0"/>
              <a:t>453</a:t>
            </a:r>
            <a:r>
              <a:rPr lang="ru-RU" sz="1600" dirty="0"/>
              <a:t> дорожным объектам, из которых информация по </a:t>
            </a:r>
            <a:r>
              <a:rPr lang="ru-RU" sz="1600" b="1" dirty="0"/>
              <a:t>330 </a:t>
            </a:r>
            <a:r>
              <a:rPr lang="ru-RU" sz="1600" dirty="0"/>
              <a:t>объектам использована для разработки НЗ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на регулярных совещаниях членами Рабочей группы от СРО «РОДОС» по  двум экспертным заключениям ФАУ «</a:t>
            </a:r>
            <a:r>
              <a:rPr lang="ru-RU" sz="1600" dirty="0" err="1"/>
              <a:t>Главгосэкспертиза</a:t>
            </a:r>
            <a:r>
              <a:rPr lang="ru-RU" sz="1600" dirty="0"/>
              <a:t> России» предоставлялись предложения по решению проблемных вопросов, по внесению изменений и дополнений в проекты редакций НЗ</a:t>
            </a:r>
          </a:p>
        </p:txBody>
      </p:sp>
    </p:spTree>
    <p:extLst>
      <p:ext uri="{BB962C8B-B14F-4D97-AF65-F5344CB8AC3E}">
        <p14:creationId xmlns:p14="http://schemas.microsoft.com/office/powerpoint/2010/main" val="143671559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662" y="2687526"/>
            <a:ext cx="6099590" cy="304979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0210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Состояние дел на сегодня</a:t>
            </a:r>
          </a:p>
        </p:txBody>
      </p:sp>
      <p:sp>
        <p:nvSpPr>
          <p:cNvPr id="11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935422" y="1276177"/>
            <a:ext cx="10418378" cy="1017844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dirty="0"/>
              <a:t>В ходе разработки проекта НЗ на АД сформирован </a:t>
            </a:r>
            <a:r>
              <a:rPr lang="ru-RU" b="1" dirty="0"/>
              <a:t>перечень дополнительных проектных и сопутствующих работ</a:t>
            </a:r>
            <a:r>
              <a:rPr lang="ru-RU" dirty="0"/>
              <a:t>, выполняемых при проектировании, и составляет уже </a:t>
            </a:r>
            <a:r>
              <a:rPr lang="ru-RU" b="1" dirty="0">
                <a:solidFill>
                  <a:srgbClr val="C00000"/>
                </a:solidFill>
              </a:rPr>
              <a:t>64 наименования</a:t>
            </a:r>
            <a:r>
              <a:rPr lang="ru-RU" b="1" dirty="0"/>
              <a:t>, </a:t>
            </a:r>
            <a:r>
              <a:rPr lang="ru-RU" dirty="0"/>
              <a:t>из которых: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12</a:t>
            </a:r>
          </a:p>
        </p:txBody>
      </p:sp>
      <p:sp>
        <p:nvSpPr>
          <p:cNvPr id="22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579372" y="2966355"/>
            <a:ext cx="2968059" cy="1017844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расценки отсутствуют </a:t>
            </a:r>
          </a:p>
          <a:p>
            <a:pPr algn="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в действующих</a:t>
            </a:r>
          </a:p>
          <a:p>
            <a:pPr algn="r">
              <a:lnSpc>
                <a:spcPts val="1800"/>
              </a:lnSpc>
            </a:pPr>
            <a:r>
              <a:rPr lang="ru-RU" b="1" dirty="0">
                <a:solidFill>
                  <a:srgbClr val="C00000"/>
                </a:solidFill>
              </a:rPr>
              <a:t>сметных нормативах и требуют разработки</a:t>
            </a:r>
          </a:p>
        </p:txBody>
      </p:sp>
      <p:sp>
        <p:nvSpPr>
          <p:cNvPr id="21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7910111" y="2131347"/>
            <a:ext cx="3167792" cy="55617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>
                <a:solidFill>
                  <a:srgbClr val="2689FD"/>
                </a:solidFill>
              </a:rPr>
              <a:t>находятся </a:t>
            </a:r>
          </a:p>
          <a:p>
            <a:pPr algn="just">
              <a:lnSpc>
                <a:spcPts val="1800"/>
              </a:lnSpc>
            </a:pPr>
            <a:r>
              <a:rPr lang="ru-RU" b="1" dirty="0">
                <a:solidFill>
                  <a:srgbClr val="2689FD"/>
                </a:solidFill>
              </a:rPr>
              <a:t>на стадии разработки</a:t>
            </a:r>
          </a:p>
        </p:txBody>
      </p:sp>
      <p:sp>
        <p:nvSpPr>
          <p:cNvPr id="13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8380386" y="5554521"/>
            <a:ext cx="3033156" cy="1017844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>
                <a:solidFill>
                  <a:srgbClr val="002060"/>
                </a:solidFill>
              </a:rPr>
              <a:t>содержатся в новых НЗ и (или) установлен порядок определения из стоимости </a:t>
            </a:r>
          </a:p>
        </p:txBody>
      </p:sp>
    </p:spTree>
    <p:extLst>
      <p:ext uri="{BB962C8B-B14F-4D97-AF65-F5344CB8AC3E}">
        <p14:creationId xmlns:p14="http://schemas.microsoft.com/office/powerpoint/2010/main" val="269406786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535" y="0"/>
            <a:ext cx="11029761" cy="21336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C4E8A"/>
                </a:solidFill>
              </a:rPr>
              <a:t>Перечень дополнительных проектных и сопутствующих</a:t>
            </a:r>
            <a:br>
              <a:rPr lang="ru-RU" sz="2400" b="1" dirty="0">
                <a:solidFill>
                  <a:srgbClr val="1C4E8A"/>
                </a:solidFill>
              </a:rPr>
            </a:br>
            <a:r>
              <a:rPr lang="ru-RU" sz="2400" b="1" dirty="0">
                <a:solidFill>
                  <a:srgbClr val="1C4E8A"/>
                </a:solidFill>
              </a:rPr>
              <a:t>работ, расценки на которые отсутствуют в действующих сметных нормативах, в том числе в проекте НЗ на АД, и требуют разработки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03535" y="1594338"/>
            <a:ext cx="1083928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Транспортно-экономические изыскания (исследования). Транспортное моделирование, транспортная модель с платностью, обоснование выбора варианта трассы, варианта очередности строительства, прогноз интенсивности движения на объекте проектирования, расчет общественной (социально-экономической), коммерческой и бюджетной эффективности создания объекта проектирования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Документация по планировке территории для строительства линейного объекта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Выбор трассы дороги и площадок сопутствующих постоянных и временных зданий и сооружений, а также площадок добычи местных строительных материалов и резервов грунта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Разработка проекта по очистке территории от взрывоопасных предметов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Разработка проекта освоения лесов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Подготовка актов сноса зелёных насаждений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Проект сноса зеленых насаждений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Разработка проекта изменения границ лесопарковых и зеленых зон, городских лесов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Разработка проектов организации дорожного движения на период производства работ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Проектирование </a:t>
            </a:r>
            <a:r>
              <a:rPr lang="ru-RU" sz="1400" dirty="0" err="1"/>
              <a:t>шумозащитного</a:t>
            </a:r>
            <a:r>
              <a:rPr lang="ru-RU" sz="1400" dirty="0"/>
              <a:t> остекления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Проектирование комплексов объектов автодорожной транспортной инфраструктуры (посты ГИБДД, пунктов взимания платы, ДЭУ, МЭУ, ДЭУ, объединённый с МЭУ и др.)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Проектирование альтернативных источников электроснабжения (гелиоустановки, ветровые установки и т.д.)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ru-RU" sz="1400" dirty="0"/>
              <a:t>Проектирование пешеходных и велосипедных дорожек на отдельном земляном полотне</a:t>
            </a:r>
          </a:p>
          <a:p>
            <a:pPr algn="just">
              <a:spcAft>
                <a:spcPts val="300"/>
              </a:spcAft>
            </a:pPr>
            <a:endParaRPr lang="ru-RU" sz="1400" dirty="0"/>
          </a:p>
          <a:p>
            <a:pPr algn="just">
              <a:spcAft>
                <a:spcPts val="300"/>
              </a:spcAf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980023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18301" y="1450912"/>
            <a:ext cx="10693886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Проектирование спусков и лестничных сходов с насыпей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Проектирование инженерной защиты от карста, вечной мерзлоты и </a:t>
            </a:r>
            <a:r>
              <a:rPr lang="ru-RU" sz="1400" dirty="0" err="1"/>
              <a:t>наледеобразования</a:t>
            </a:r>
            <a:r>
              <a:rPr lang="ru-RU" sz="1400" dirty="0"/>
              <a:t>; защиты от </a:t>
            </a:r>
            <a:r>
              <a:rPr lang="ru-RU" sz="1400" dirty="0" err="1"/>
              <a:t>курумов</a:t>
            </a:r>
            <a:r>
              <a:rPr lang="ru-RU" sz="1400" dirty="0"/>
              <a:t>; системы принудительного спуска лавин, </a:t>
            </a:r>
            <a:r>
              <a:rPr lang="ru-RU" sz="1400" dirty="0" err="1"/>
              <a:t>снегоудерживающих</a:t>
            </a:r>
            <a:r>
              <a:rPr lang="ru-RU" sz="1400" dirty="0"/>
              <a:t> барьеров, </a:t>
            </a:r>
            <a:r>
              <a:rPr lang="ru-RU" sz="1400" dirty="0" err="1"/>
              <a:t>снеговыдувающих</a:t>
            </a:r>
            <a:r>
              <a:rPr lang="ru-RU" sz="1400" dirty="0"/>
              <a:t> устройств, </a:t>
            </a:r>
            <a:r>
              <a:rPr lang="ru-RU" sz="1400" dirty="0" err="1"/>
              <a:t>лавинонаправляющих</a:t>
            </a:r>
            <a:r>
              <a:rPr lang="ru-RU" sz="1400" dirty="0"/>
              <a:t> валов более 10 м,  </a:t>
            </a:r>
            <a:r>
              <a:rPr lang="ru-RU" sz="1400" dirty="0" err="1"/>
              <a:t>селеудерживающих</a:t>
            </a:r>
            <a:r>
              <a:rPr lang="ru-RU" sz="1400" dirty="0"/>
              <a:t> барьеров и  сетчатых  барьеров для защиты от скально-обвальных явлений, устройство гибких ростверков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Проектирование лёгких насыпей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Проектирование </a:t>
            </a:r>
            <a:r>
              <a:rPr lang="ru-RU" sz="1400" dirty="0" err="1"/>
              <a:t>притрассовых</a:t>
            </a:r>
            <a:r>
              <a:rPr lang="ru-RU" sz="1400" dirty="0"/>
              <a:t> карьеров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Затраты по разделению проектной документации по этапам строительства или лотам проектной документации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Подготовка программы экологического мониторинга на период строительства и эксплуатации объектов транспортной инфраструктуры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Подготовка программы геотехнического мониторинга за состоянием зданий и сооружений, а также расчёт зон влияния в период строительства и эксплуатации автомобильной дороги. Геотехнический прогноз (оценка) влияния строительства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Разработка проекта эксплуатации и содержания автомобильных дорог и искусственных сооружений, в том числе сметная документация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Разработка мероприятий по обеспечению доступа маломобильных групп населения к объектам транспортной инфраструктуры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r>
              <a:rPr lang="ru-RU" sz="1400" dirty="0"/>
              <a:t>Мероприятия по обеспечению безопасной эксплуатации линейного объекта (Раздел 8 ПП № 87) в части автомобильных дорог</a:t>
            </a:r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endParaRPr lang="ru-RU" sz="1400" dirty="0"/>
          </a:p>
          <a:p>
            <a:pPr marL="342900" indent="-342900" algn="just">
              <a:spcAft>
                <a:spcPts val="200"/>
              </a:spcAft>
              <a:buFont typeface="+mj-lt"/>
              <a:buAutoNum type="arabicPeriod" startAt="14"/>
            </a:pPr>
            <a:endParaRPr lang="ru-RU" sz="1400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301" y="342901"/>
            <a:ext cx="11029761" cy="12076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C4E8A"/>
                </a:solidFill>
              </a:rPr>
              <a:t>Перечень дополнительных проектных и сопутствующих</a:t>
            </a:r>
            <a:br>
              <a:rPr lang="ru-RU" sz="2400" b="1" dirty="0">
                <a:solidFill>
                  <a:srgbClr val="1C4E8A"/>
                </a:solidFill>
              </a:rPr>
            </a:br>
            <a:r>
              <a:rPr lang="ru-RU" sz="2400" b="1" dirty="0">
                <a:solidFill>
                  <a:srgbClr val="1C4E8A"/>
                </a:solidFill>
              </a:rPr>
              <a:t>работ, расценки на которые отсутствуют в действующих сметных нормативах, в том числе в проекте НЗ на АД, и требуют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08625091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18301" y="1707455"/>
            <a:ext cx="10815530" cy="399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рыбохозяйственной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материалов в целях получения разрешений на застройку площади залегания полезных ископаемых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проектов производства работ (ППР), в том числе проекта производства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гидромеханизированных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и буровзрывных работ, проекта производства геодезических работ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материалов для организации и проведения общественных слушаний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инвентаризация и оценка земельных участков, объектов недвижимого имущества, подлежащих изъятию для государственных и муниципальных нужд при строительстве автомобильной дороги общего пользования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Кадастровые работы, работы по формированию и переформированию земельных участков, необходимых для размещения объектов транспортной инфраструктуры. Подготовка документов для отчуждения недвижимого имущества в связи с изъятием земельного участка, на котором оно находится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документов для оформления прав владения и пользования на земельный участок и объекты недвижимости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документов для перевода земельных участков из одной категории в другую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материалов по разграничению балансовой принадлежности и эксплуатационной ответственности</a:t>
            </a:r>
          </a:p>
          <a:p>
            <a:pPr marL="342900" indent="-342900" algn="just">
              <a:lnSpc>
                <a:spcPct val="107000"/>
              </a:lnSpc>
              <a:spcAft>
                <a:spcPts val="200"/>
              </a:spcAft>
              <a:buFont typeface="+mj-lt"/>
              <a:buAutoNum type="arabicPeriod" startAt="24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сводных сметных расчетов по балансодержателям, в том числе владельцам сетевых компаний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301" y="355600"/>
            <a:ext cx="11029761" cy="135185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C4E8A"/>
                </a:solidFill>
              </a:rPr>
              <a:t>Перечень дополнительных проектных и сопутствующих</a:t>
            </a:r>
            <a:br>
              <a:rPr lang="ru-RU" sz="2400" b="1" dirty="0">
                <a:solidFill>
                  <a:srgbClr val="1C4E8A"/>
                </a:solidFill>
              </a:rPr>
            </a:br>
            <a:r>
              <a:rPr lang="ru-RU" sz="2400" b="1" dirty="0">
                <a:solidFill>
                  <a:srgbClr val="1C4E8A"/>
                </a:solidFill>
              </a:rPr>
              <a:t>работ, расценки на которые отсутствуют в действующих сметных нормативах, в том числе в проекте НЗ на АД, и требуют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32542206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9198" y="451182"/>
            <a:ext cx="10591800" cy="56279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ПРЕДЛОЖЕНИЯ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1593429" y="1700588"/>
            <a:ext cx="993044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/>
              <a:t>разработку расценок на не вошедшие в НЗ на АД дополнительные проектные и сопутствующие работы осуществлять с привлечением заинтересованных федеральных органов исполнительной власти, к ведению  которых относится выполнение соответствующих видов работ</a:t>
            </a:r>
          </a:p>
          <a:p>
            <a:pPr algn="just">
              <a:spcAft>
                <a:spcPts val="1000"/>
              </a:spcAft>
            </a:pPr>
            <a:r>
              <a:rPr lang="ru-RU" sz="1600" dirty="0"/>
              <a:t>до момента  разработки и внесения в ФРСН соответствующих расценок разработать и ввести временный порядок расчета стоимости на не вошедших в НЗ на АД  дополнительные и сопутствующие работы. Просить Минстрой России  до конца 2024 года разработать такой порядок</a:t>
            </a:r>
          </a:p>
          <a:p>
            <a:pPr algn="just">
              <a:spcAft>
                <a:spcPts val="1000"/>
              </a:spcAft>
            </a:pPr>
            <a:r>
              <a:rPr lang="ru-RU" sz="1600" dirty="0"/>
              <a:t>в дополнение к  </a:t>
            </a:r>
            <a:r>
              <a:rPr lang="ru-RU" sz="1600" dirty="0">
                <a:solidFill>
                  <a:srgbClr val="FFC000"/>
                </a:solidFill>
              </a:rPr>
              <a:t>Приказу Минстроя России от 23.12.2019 № 841/</a:t>
            </a:r>
            <a:r>
              <a:rPr lang="ru-RU" sz="1600" dirty="0" err="1">
                <a:solidFill>
                  <a:srgbClr val="FFC000"/>
                </a:solidFill>
              </a:rPr>
              <a:t>пр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/>
              <a:t>установить на законодательном уровне требование о предоставлении заказчиками в составе конкурсной документации на разработку ПД, расчетов стоимости по видам проектно-изыскательских и сопутствующих  работ, предусмотренных техническим заданием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16</a:t>
            </a:r>
          </a:p>
        </p:txBody>
      </p:sp>
      <p:sp>
        <p:nvSpPr>
          <p:cNvPr id="3" name="Ромб 2"/>
          <p:cNvSpPr/>
          <p:nvPr/>
        </p:nvSpPr>
        <p:spPr>
          <a:xfrm>
            <a:off x="1119649" y="1956122"/>
            <a:ext cx="317114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119649" y="2996227"/>
            <a:ext cx="317114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119649" y="4052901"/>
            <a:ext cx="317114" cy="304800"/>
          </a:xfrm>
          <a:prstGeom prst="diamo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849198" y="1030246"/>
            <a:ext cx="106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dirty="0"/>
              <a:t>В целях обеспечения  выполнения в полном объеме поручения Президента РФ представляется целесообразным: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7598" y="5280032"/>
            <a:ext cx="729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</a:rPr>
              <a:t>Несмотря на то, что с  момента поручения Президента РФ по учету сопутствующих работ прошло 5 лет, </a:t>
            </a:r>
            <a:r>
              <a:rPr lang="ru-RU" b="1" dirty="0">
                <a:solidFill>
                  <a:srgbClr val="C00000"/>
                </a:solidFill>
              </a:rPr>
              <a:t>проблема определения адекватной стоимости ПИР  на автомобильные дороги остается крайне актуальной </a:t>
            </a:r>
          </a:p>
        </p:txBody>
      </p:sp>
    </p:spTree>
    <p:extLst>
      <p:ext uri="{BB962C8B-B14F-4D97-AF65-F5344CB8AC3E}">
        <p14:creationId xmlns:p14="http://schemas.microsoft.com/office/powerpoint/2010/main" val="32481264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AD31299-707E-4DB9-9F52-F6C5CFDE77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8255" y="2518615"/>
            <a:ext cx="9618920" cy="19097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C4E8A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41402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Определение стоимости проектных работ для строительства дорожных объектов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3795883" y="5894587"/>
            <a:ext cx="77993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C00000"/>
                </a:solidFill>
              </a:rPr>
              <a:t>Действующее сметные нормативы не дают возможность определить стоимость полного комплекса проектных работ,  предусмотренных действующими нормативами (ГК РФ, ПП РФ № 87, иные требования регуляторов)</a:t>
            </a:r>
          </a:p>
        </p:txBody>
      </p:sp>
      <p:sp>
        <p:nvSpPr>
          <p:cNvPr id="11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820524" y="1586406"/>
            <a:ext cx="1891679" cy="787011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/>
              <a:t>Действующие сметные нормативы: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8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2419550" y="1621742"/>
            <a:ext cx="6700741" cy="1556453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Справочник базовых цен </a:t>
            </a:r>
            <a:r>
              <a:rPr lang="ru-RU" sz="1400" dirty="0"/>
              <a:t>на проектные работы «Автомобильные дороги общего пользования» М.2007  (</a:t>
            </a:r>
            <a:r>
              <a:rPr lang="ru-RU" sz="1400" b="1" dirty="0"/>
              <a:t>СБЦ-2007</a:t>
            </a:r>
            <a:r>
              <a:rPr lang="ru-RU" sz="1400" dirty="0"/>
              <a:t>)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/>
              <a:t>Расценками не учитывались  и требовали полной оплаты 40 проектных работ и услуг (п.3.7 СБЦ-2007)</a:t>
            </a: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Методические указания</a:t>
            </a:r>
            <a:r>
              <a:rPr lang="ru-RU" sz="1400" dirty="0"/>
              <a:t> по применению справочников базовых цен на проектные работы в строительстве </a:t>
            </a:r>
          </a:p>
        </p:txBody>
      </p:sp>
      <p:sp>
        <p:nvSpPr>
          <p:cNvPr id="9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824517" y="3265489"/>
            <a:ext cx="1595033" cy="147950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/>
              <a:t>Требования к составу проектной документации (</a:t>
            </a:r>
            <a:r>
              <a:rPr lang="ru-RU" sz="1400" b="1" dirty="0"/>
              <a:t>ПД</a:t>
            </a:r>
            <a:r>
              <a:rPr lang="ru-RU" sz="1400" dirty="0"/>
              <a:t>), в том числе: </a:t>
            </a:r>
          </a:p>
        </p:txBody>
      </p:sp>
      <p:sp>
        <p:nvSpPr>
          <p:cNvPr id="13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2419550" y="3263921"/>
            <a:ext cx="6740349" cy="2615140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Постановлением Правительства РФ от 16.02.2008 № 87</a:t>
            </a:r>
            <a:r>
              <a:rPr lang="ru-RU" sz="1400" dirty="0"/>
              <a:t> «О составе проектной документации и требования к их содержанию»  (в ред. на 15.09.2023) (</a:t>
            </a:r>
            <a:r>
              <a:rPr lang="ru-RU" sz="1400" b="1" dirty="0"/>
              <a:t>ПП РФ № 87</a:t>
            </a:r>
            <a:r>
              <a:rPr lang="ru-RU" sz="1400" dirty="0"/>
              <a:t>), предусмотрена разработка разделов </a:t>
            </a:r>
            <a:r>
              <a:rPr lang="ru-RU" sz="1400" dirty="0">
                <a:solidFill>
                  <a:srgbClr val="FF0000"/>
                </a:solidFill>
              </a:rPr>
              <a:t>стоимость которых действующим СБЦ 2007 года, не определена  в том числе:</a:t>
            </a:r>
          </a:p>
          <a:p>
            <a:pPr marL="742950" lvl="1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Раздел 2.      Проект полосы отвода</a:t>
            </a:r>
          </a:p>
          <a:p>
            <a:pPr marL="742950" lvl="1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Раздел 7.      Мероприятия по обеспечению пожарной безопасности</a:t>
            </a:r>
          </a:p>
          <a:p>
            <a:pPr marL="742950" lvl="1" indent="-2857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Раздел 8. Требования к обеспечению безопасной</a:t>
            </a:r>
            <a:r>
              <a:rPr lang="ru-RU" sz="1400" dirty="0"/>
              <a:t> эксплуатации линейного объекта</a:t>
            </a:r>
          </a:p>
          <a:p>
            <a:pPr marL="742950" lvl="1" indent="-2857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285750" indent="-2857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ru-RU" sz="1400" b="1" dirty="0"/>
              <a:t>Градостроительный кодекс РФ (ГК РФ)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120291" y="1587358"/>
            <a:ext cx="345991" cy="1491379"/>
          </a:xfrm>
          <a:prstGeom prst="rightBrace">
            <a:avLst>
              <a:gd name="adj1" fmla="val 39079"/>
              <a:gd name="adj2" fmla="val 5000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9512706" y="2054957"/>
            <a:ext cx="2082508" cy="55617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>
                <a:solidFill>
                  <a:srgbClr val="C00000"/>
                </a:solidFill>
              </a:rPr>
              <a:t>С </a:t>
            </a:r>
            <a:r>
              <a:rPr lang="ru-RU" sz="1400" b="1" dirty="0">
                <a:solidFill>
                  <a:srgbClr val="C00000"/>
                </a:solidFill>
              </a:rPr>
              <a:t>2007 г.   </a:t>
            </a:r>
            <a:r>
              <a:rPr lang="ru-RU" sz="1400" dirty="0">
                <a:solidFill>
                  <a:srgbClr val="C00000"/>
                </a:solidFill>
              </a:rPr>
              <a:t>изменения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C00000"/>
                </a:solidFill>
              </a:rPr>
              <a:t>не вносились!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9159898" y="3384801"/>
            <a:ext cx="232611" cy="1816851"/>
          </a:xfrm>
          <a:prstGeom prst="rightBrace">
            <a:avLst>
              <a:gd name="adj1" fmla="val 32930"/>
              <a:gd name="adj2" fmla="val 5155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9466282" y="3418180"/>
            <a:ext cx="2128931" cy="1710341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sz="1400" dirty="0"/>
              <a:t>С 2008 г.   изменения вносились </a:t>
            </a:r>
            <a:r>
              <a:rPr lang="ru-RU" sz="1400" b="1" dirty="0"/>
              <a:t>36 раз, </a:t>
            </a:r>
            <a:r>
              <a:rPr lang="ru-RU" sz="1400" dirty="0"/>
              <a:t>в том числе порядка </a:t>
            </a:r>
            <a:r>
              <a:rPr lang="ru-RU" sz="1400" b="1" dirty="0"/>
              <a:t>10 изменений, касающихся ПД на автомобильные дороги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370911" y="5349095"/>
            <a:ext cx="167662" cy="493362"/>
          </a:xfrm>
          <a:prstGeom prst="rightBrace">
            <a:avLst>
              <a:gd name="adj1" fmla="val 24961"/>
              <a:gd name="adj2" fmla="val 5007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6686118" y="5323329"/>
            <a:ext cx="4868345" cy="556179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400" dirty="0"/>
              <a:t>Внесены изменения, увеличивающие трудоемкость проектных работ </a:t>
            </a:r>
          </a:p>
        </p:txBody>
      </p:sp>
    </p:spTree>
    <p:extLst>
      <p:ext uri="{BB962C8B-B14F-4D97-AF65-F5344CB8AC3E}">
        <p14:creationId xmlns:p14="http://schemas.microsoft.com/office/powerpoint/2010/main" val="178969126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276" y="358587"/>
            <a:ext cx="11172566" cy="12334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Дополнительные требования Заказчиков, в том числе:   в технических заданиях на проектирование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8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506003" y="1396512"/>
            <a:ext cx="8060725" cy="5249771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txBody>
          <a:bodyPr wrap="square" lIns="90000" tIns="46800" rIns="90000" bIns="46800" anchor="ctr">
            <a:spAutoFit/>
          </a:bodyPr>
          <a:lstStyle/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Транспортно-экономические изыскания, транспортное моделирование, прогноз интенсивности движения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Разделение ПД по этапам строительства или лотам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Разработка проекта эксплуатации и содержания автомобильных дорог и  ИССО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Техническая инвентаризация, выявление владельцев объектов недвижимости  и оценка ЗУ, объектов недвижимого имущества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Кадастровые работы, работы по формированию ЗУ, подготовка документов для отчуждения недвижимого имущества в связи с изъятием ЗУ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Подготовка документов для оформления прав владения и пользования на  ЗУ и объекты недвижимости, для перевода ЗУ из одной категории в другую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Подготовка актов  и разработка проект сноса зелёных насаждений, проектов освоения лесов, изменения границ лесопарковых и зеленых зон, городских лесов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Разработка материалов по разграничению балансовой принадлежности и эксплуатационной ответственности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</a:rPr>
              <a:t>Разработка отдельных</a:t>
            </a:r>
            <a:r>
              <a:rPr lang="ru-RU" sz="1400" b="1" dirty="0">
                <a:solidFill>
                  <a:srgbClr val="002060"/>
                </a:solidFill>
              </a:rPr>
              <a:t> сводных сметных расчетов по балансодержателям, в том числе владельцам сетевых компаний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Подготовка материалов для получения разрешений на застройку площади залегания полезных ископаемых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Диагностика и паспортизация объекта (автомобильные дороги)</a:t>
            </a:r>
            <a:endParaRPr lang="ru-RU" sz="14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Затраты на организацию и проведение общественных слушаний</a:t>
            </a:r>
          </a:p>
          <a:p>
            <a:pPr marL="342900" indent="-342900" algn="just">
              <a:lnSpc>
                <a:spcPts val="1800"/>
              </a:lnSpc>
              <a:spcAft>
                <a:spcPts val="200"/>
              </a:spcAft>
              <a:buFont typeface="+mj-lt"/>
              <a:buAutoNum type="arabicPeriod"/>
            </a:pP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8636477" y="1694667"/>
            <a:ext cx="3238365" cy="4582922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 anchor="ctr">
            <a:spAutoFit/>
          </a:bodyPr>
          <a:lstStyle/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err="1">
                <a:solidFill>
                  <a:srgbClr val="C00000"/>
                </a:solidFill>
              </a:rPr>
              <a:t>БОльшая</a:t>
            </a:r>
            <a:r>
              <a:rPr lang="ru-RU" sz="1400" dirty="0">
                <a:solidFill>
                  <a:srgbClr val="C00000"/>
                </a:solidFill>
              </a:rPr>
              <a:t> часть работ относится к </a:t>
            </a:r>
            <a:r>
              <a:rPr lang="ru-RU" sz="1400" b="1" dirty="0">
                <a:solidFill>
                  <a:srgbClr val="C00000"/>
                </a:solidFill>
              </a:rPr>
              <a:t>функциям заказчика-застройщика</a:t>
            </a:r>
            <a:endParaRPr lang="ru-RU" sz="100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не учтены базовыми ценами СБЦ-2007, в ФРСН </a:t>
            </a:r>
            <a:r>
              <a:rPr lang="ru-RU" sz="1400" b="1" dirty="0">
                <a:solidFill>
                  <a:srgbClr val="C00000"/>
                </a:solidFill>
              </a:rPr>
              <a:t>отсутствуют нормы определения стоимости</a:t>
            </a:r>
            <a:endParaRPr lang="ru-RU" sz="1400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ts val="17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расчеты стоимости таких работ по калькуляции затрат (форма 3П) подтвердить крайне затруднительно, соответственно, </a:t>
            </a:r>
            <a:r>
              <a:rPr lang="ru-RU" sz="1400" b="1" dirty="0">
                <a:solidFill>
                  <a:srgbClr val="C00000"/>
                </a:solidFill>
              </a:rPr>
              <a:t>исключаются из стоимости ПИР</a:t>
            </a: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как правило, не учтены в расчете НМЦК, что приводит к </a:t>
            </a:r>
            <a:r>
              <a:rPr lang="ru-RU" sz="1400" b="1" dirty="0">
                <a:solidFill>
                  <a:srgbClr val="C00000"/>
                </a:solidFill>
              </a:rPr>
              <a:t>недостоверной оценке НМЦК </a:t>
            </a:r>
            <a:r>
              <a:rPr lang="ru-RU" sz="1400" dirty="0">
                <a:solidFill>
                  <a:srgbClr val="C00000"/>
                </a:solidFill>
              </a:rPr>
              <a:t>и дополнительным затратам проектных организаций</a:t>
            </a:r>
          </a:p>
          <a:p>
            <a:pPr marL="285750" indent="-285750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не перечислены в требованиях ПП РФ № 87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496980" y="1487770"/>
            <a:ext cx="305015" cy="4902033"/>
          </a:xfrm>
          <a:prstGeom prst="rightBrace">
            <a:avLst>
              <a:gd name="adj1" fmla="val 61904"/>
              <a:gd name="adj2" fmla="val 50000"/>
            </a:avLst>
          </a:prstGeom>
          <a:ln w="25400">
            <a:solidFill>
              <a:srgbClr val="1C4E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271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815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Изменения в Градостроительном кодексе РФ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85369" y="1319016"/>
            <a:ext cx="10659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C00000"/>
                </a:solidFill>
              </a:rPr>
              <a:t>После 2007 года изменения в </a:t>
            </a:r>
            <a:r>
              <a:rPr lang="ru-RU" b="1" dirty="0">
                <a:solidFill>
                  <a:srgbClr val="C00000"/>
                </a:solidFill>
              </a:rPr>
              <a:t>ГК РФ </a:t>
            </a:r>
            <a:r>
              <a:rPr lang="ru-RU" dirty="0">
                <a:solidFill>
                  <a:srgbClr val="C00000"/>
                </a:solidFill>
              </a:rPr>
              <a:t>коснулись </a:t>
            </a:r>
            <a:r>
              <a:rPr lang="ru-RU" dirty="0" err="1">
                <a:solidFill>
                  <a:srgbClr val="C00000"/>
                </a:solidFill>
              </a:rPr>
              <a:t>предпроектной</a:t>
            </a:r>
            <a:r>
              <a:rPr lang="ru-RU" dirty="0">
                <a:solidFill>
                  <a:srgbClr val="C00000"/>
                </a:solidFill>
              </a:rPr>
              <a:t> стадии «Обоснование инвестиций» (далее – </a:t>
            </a:r>
            <a:r>
              <a:rPr lang="ru-RU" b="1" dirty="0">
                <a:solidFill>
                  <a:srgbClr val="C00000"/>
                </a:solidFill>
              </a:rPr>
              <a:t>ОИ</a:t>
            </a:r>
            <a:r>
              <a:rPr lang="ru-RU" dirty="0">
                <a:solidFill>
                  <a:srgbClr val="C00000"/>
                </a:solidFill>
              </a:rPr>
              <a:t>) и типовых проектных решений  (далее – </a:t>
            </a:r>
            <a:r>
              <a:rPr lang="ru-RU" b="1" dirty="0">
                <a:solidFill>
                  <a:srgbClr val="C00000"/>
                </a:solidFill>
              </a:rPr>
              <a:t>ТПР</a:t>
            </a:r>
            <a:r>
              <a:rPr lang="ru-RU" dirty="0">
                <a:solidFill>
                  <a:srgbClr val="C00000"/>
                </a:solidFill>
              </a:rPr>
              <a:t>), что обусловило значительное увеличение трудозатрат на разработку ПД и недостоверную оценку ПИР при расчёте </a:t>
            </a:r>
            <a:r>
              <a:rPr lang="ru-RU" b="1" dirty="0">
                <a:solidFill>
                  <a:srgbClr val="C00000"/>
                </a:solidFill>
              </a:rPr>
              <a:t>НМЦК</a:t>
            </a:r>
          </a:p>
        </p:txBody>
      </p:sp>
      <p:sp>
        <p:nvSpPr>
          <p:cNvPr id="11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857249" y="2785877"/>
            <a:ext cx="10477501" cy="2864503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noFill/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dirty="0"/>
              <a:t>Ранее ПД разрабатывалась с применением </a:t>
            </a:r>
            <a:r>
              <a:rPr lang="ru-RU" b="1" dirty="0"/>
              <a:t>ТПР </a:t>
            </a:r>
            <a:r>
              <a:rPr lang="ru-RU" dirty="0"/>
              <a:t>на: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конструкции дорожных одежд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водопропускные трубы,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водоотводные сооружения открытого и закрытого типа (лотки, колодцы, водосбросы), 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пересечения и примыкания,</a:t>
            </a:r>
          </a:p>
          <a:p>
            <a:pPr marL="742950" lvl="1" indent="-285750" algn="just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</a:rPr>
              <a:t>конструкции опор индивидуальных знаков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ru-RU" dirty="0"/>
              <a:t>В настоящее время </a:t>
            </a:r>
            <a:r>
              <a:rPr lang="ru-RU" b="1" dirty="0"/>
              <a:t>ТПР</a:t>
            </a:r>
            <a:r>
              <a:rPr lang="ru-RU" dirty="0"/>
              <a:t> не являются действующими документами и применение их в ПД не представляется возможным, это приводит к увеличению трудозатрат на расчеты, выбор и обоснование технических решений. Данные затраты расценками действующего СБЦ, не учитывались.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50085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815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Изменения в Градостроительном кодексе РФ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A66FC0-9E6D-4FFA-9F9C-22A8D00AE067}"/>
              </a:ext>
            </a:extLst>
          </p:cNvPr>
          <p:cNvSpPr/>
          <p:nvPr/>
        </p:nvSpPr>
        <p:spPr>
          <a:xfrm>
            <a:off x="838200" y="1187720"/>
            <a:ext cx="6829723" cy="5152051"/>
          </a:xfrm>
          <a:prstGeom prst="rect">
            <a:avLst/>
          </a:prstGeom>
          <a:noFill/>
        </p:spPr>
        <p:txBody>
          <a:bodyPr wrap="square" numCol="1" spcCol="540000">
            <a:spAutoFit/>
          </a:bodyPr>
          <a:lstStyle/>
          <a:p>
            <a:pPr algn="just">
              <a:lnSpc>
                <a:spcPts val="2000"/>
              </a:lnSpc>
              <a:spcAft>
                <a:spcPts val="400"/>
              </a:spcAft>
            </a:pPr>
            <a:r>
              <a:rPr lang="ru-RU" sz="1600" dirty="0"/>
              <a:t>Ранее разработка </a:t>
            </a:r>
            <a:r>
              <a:rPr lang="ru-RU" sz="1600" b="1" dirty="0"/>
              <a:t>ПД</a:t>
            </a:r>
            <a:r>
              <a:rPr lang="ru-RU" sz="1600" dirty="0"/>
              <a:t> осуществлялась на основании утвержденных </a:t>
            </a:r>
            <a:r>
              <a:rPr lang="ru-RU" sz="1600" b="1" dirty="0"/>
              <a:t>ОИ, ТЭО  (предпроектная стадия).</a:t>
            </a:r>
            <a:endParaRPr lang="ru-RU" sz="1600" dirty="0"/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1600" dirty="0"/>
              <a:t>В </a:t>
            </a:r>
            <a:r>
              <a:rPr lang="ru-RU" sz="1600" b="1" dirty="0"/>
              <a:t>ОИ</a:t>
            </a:r>
            <a:r>
              <a:rPr lang="ru-RU" sz="1600" dirty="0"/>
              <a:t> определялись и обосновывались варианты размещения</a:t>
            </a:r>
            <a:r>
              <a:rPr lang="en-US" sz="1600" dirty="0"/>
              <a:t> </a:t>
            </a:r>
            <a:r>
              <a:rPr lang="ru-RU" sz="1600" dirty="0"/>
              <a:t>объекта (транспортный коридор), основные ТЭП  и основные решения.</a:t>
            </a: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1600" b="1" dirty="0"/>
              <a:t>ОИ</a:t>
            </a:r>
            <a:r>
              <a:rPr lang="ru-RU" sz="1600" dirty="0"/>
              <a:t> являлось базой для </a:t>
            </a:r>
            <a:r>
              <a:rPr lang="ru-RU" sz="1600" b="1" dirty="0"/>
              <a:t>выбора трассы </a:t>
            </a:r>
            <a:r>
              <a:rPr lang="ru-RU" sz="1600" dirty="0"/>
              <a:t>и для определения </a:t>
            </a:r>
            <a:r>
              <a:rPr lang="ru-RU" sz="1600" b="1" dirty="0"/>
              <a:t>НМЦК</a:t>
            </a:r>
            <a:r>
              <a:rPr lang="ru-RU" sz="1600" dirty="0"/>
              <a:t> объекта.</a:t>
            </a:r>
          </a:p>
          <a:p>
            <a:pPr algn="just">
              <a:lnSpc>
                <a:spcPts val="2000"/>
              </a:lnSpc>
              <a:spcAft>
                <a:spcPts val="400"/>
              </a:spcAft>
            </a:pPr>
            <a:r>
              <a:rPr lang="ru-RU" sz="1600" dirty="0"/>
              <a:t>Стоимость </a:t>
            </a:r>
            <a:r>
              <a:rPr lang="ru-RU" sz="1600" b="1" dirty="0"/>
              <a:t>ОИ</a:t>
            </a:r>
            <a:r>
              <a:rPr lang="ru-RU" sz="1600" dirty="0"/>
              <a:t> определялась отдельно в соответствии с п. 3.20 СБЦ-2007.</a:t>
            </a:r>
          </a:p>
          <a:p>
            <a:pPr algn="just">
              <a:lnSpc>
                <a:spcPts val="2000"/>
              </a:lnSpc>
              <a:spcAft>
                <a:spcPts val="400"/>
              </a:spcAft>
            </a:pPr>
            <a:r>
              <a:rPr lang="ru-RU" sz="1600" dirty="0"/>
              <a:t>В настоящее время </a:t>
            </a:r>
            <a:r>
              <a:rPr lang="ru-RU" sz="1600" b="1" dirty="0"/>
              <a:t>ОИ</a:t>
            </a:r>
            <a:r>
              <a:rPr lang="ru-RU" sz="1600" dirty="0"/>
              <a:t> не разрабатывается (за исключением контрактов на полный жизненный цикл по Постановлению Правительства РФ от 12.05.2017 № 563).</a:t>
            </a:r>
          </a:p>
          <a:p>
            <a:pPr algn="just">
              <a:lnSpc>
                <a:spcPts val="2000"/>
              </a:lnSpc>
              <a:spcAft>
                <a:spcPts val="400"/>
              </a:spcAft>
            </a:pPr>
            <a:r>
              <a:rPr lang="ru-RU" sz="1600" dirty="0"/>
              <a:t>Обоснования и выбор основных технических решений (параметры планы, продольный профиль, поперечный профиль, дорожная одежда), заказчики поручают проектным организациям в составе ПД. </a:t>
            </a:r>
          </a:p>
          <a:p>
            <a:pPr algn="just">
              <a:lnSpc>
                <a:spcPts val="2000"/>
              </a:lnSpc>
              <a:spcAft>
                <a:spcPts val="400"/>
              </a:spcAft>
            </a:pPr>
            <a:r>
              <a:rPr lang="ru-RU" sz="1600" dirty="0">
                <a:solidFill>
                  <a:srgbClr val="FF0000"/>
                </a:solidFill>
              </a:rPr>
              <a:t>При этом затраты на разработку предпроектной стадии не учитываются.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59361" y="1303383"/>
            <a:ext cx="31348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В случае отсутствия </a:t>
            </a:r>
            <a:r>
              <a:rPr lang="ru-RU" sz="1600" b="1" dirty="0" err="1">
                <a:solidFill>
                  <a:srgbClr val="C00000"/>
                </a:solidFill>
              </a:rPr>
              <a:t>предпроектной</a:t>
            </a:r>
            <a:r>
              <a:rPr lang="ru-RU" sz="1600" b="1" dirty="0">
                <a:solidFill>
                  <a:srgbClr val="C00000"/>
                </a:solidFill>
              </a:rPr>
              <a:t> стадии (ОИ, ТЭО, ППТ) при определении НМЦК необходимо учитывать стоимость </a:t>
            </a:r>
            <a:r>
              <a:rPr lang="ru-RU" sz="1600" b="1" dirty="0" err="1">
                <a:solidFill>
                  <a:srgbClr val="C00000"/>
                </a:solidFill>
              </a:rPr>
              <a:t>предпроектных</a:t>
            </a:r>
            <a:r>
              <a:rPr lang="ru-RU" sz="1600" b="1" dirty="0">
                <a:solidFill>
                  <a:srgbClr val="C00000"/>
                </a:solidFill>
              </a:rPr>
              <a:t> работ </a:t>
            </a:r>
          </a:p>
        </p:txBody>
      </p:sp>
      <p:sp>
        <p:nvSpPr>
          <p:cNvPr id="9" name="Прямоугольник 53">
            <a:extLst>
              <a:ext uri="{FF2B5EF4-FFF2-40B4-BE49-F238E27FC236}">
                <a16:creationId xmlns:a16="http://schemas.microsoft.com/office/drawing/2014/main" id="{256F6B7D-6837-4E00-93A6-AD054978F5BD}"/>
              </a:ext>
            </a:extLst>
          </p:cNvPr>
          <p:cNvSpPr/>
          <p:nvPr/>
        </p:nvSpPr>
        <p:spPr>
          <a:xfrm>
            <a:off x="7901100" y="3258527"/>
            <a:ext cx="3816736" cy="3333221"/>
          </a:xfrm>
          <a:custGeom>
            <a:avLst/>
            <a:gdLst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0 w 4293811"/>
              <a:gd name="connsiteY4" fmla="*/ 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91440 w 4293811"/>
              <a:gd name="connsiteY4" fmla="*/ 9144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4" fmla="*/ 15240 w 4293811"/>
              <a:gd name="connsiteY4" fmla="*/ 584200 h 1471722"/>
              <a:gd name="connsiteX0" fmla="*/ 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792480 w 4293811"/>
              <a:gd name="connsiteY0" fmla="*/ 0 h 1471722"/>
              <a:gd name="connsiteX1" fmla="*/ 4293811 w 4293811"/>
              <a:gd name="connsiteY1" fmla="*/ 0 h 1471722"/>
              <a:gd name="connsiteX2" fmla="*/ 4293811 w 4293811"/>
              <a:gd name="connsiteY2" fmla="*/ 1471722 h 1471722"/>
              <a:gd name="connsiteX3" fmla="*/ 0 w 4293811"/>
              <a:gd name="connsiteY3" fmla="*/ 1471722 h 1471722"/>
              <a:gd name="connsiteX0" fmla="*/ 0 w 3501331"/>
              <a:gd name="connsiteY0" fmla="*/ 0 h 1471722"/>
              <a:gd name="connsiteX1" fmla="*/ 3501331 w 3501331"/>
              <a:gd name="connsiteY1" fmla="*/ 0 h 1471722"/>
              <a:gd name="connsiteX2" fmla="*/ 3501331 w 3501331"/>
              <a:gd name="connsiteY2" fmla="*/ 1471722 h 1471722"/>
              <a:gd name="connsiteX3" fmla="*/ 15240 w 3501331"/>
              <a:gd name="connsiteY3" fmla="*/ 1471722 h 147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331" h="1471722">
                <a:moveTo>
                  <a:pt x="0" y="0"/>
                </a:moveTo>
                <a:lnTo>
                  <a:pt x="3501331" y="0"/>
                </a:lnTo>
                <a:lnTo>
                  <a:pt x="3501331" y="1471722"/>
                </a:lnTo>
                <a:lnTo>
                  <a:pt x="15240" y="1471722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dirty="0"/>
              <a:t>ОИ разрабатываются на основании:</a:t>
            </a:r>
          </a:p>
          <a:p>
            <a:pPr algn="just">
              <a:lnSpc>
                <a:spcPts val="1800"/>
              </a:lnSpc>
            </a:pPr>
            <a:endParaRPr lang="ru-RU" sz="1600" dirty="0"/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Инженерных изысканий для стадии ОИ (ИГДИ, ИГИ,  ИЭИ, ИГМИ);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Транспортно-экономических изысканий;</a:t>
            </a:r>
          </a:p>
          <a:p>
            <a:pPr marL="285750" indent="-2857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Технической инвентаризации ЗУ.</a:t>
            </a:r>
          </a:p>
          <a:p>
            <a:pPr algn="just">
              <a:lnSpc>
                <a:spcPts val="2000"/>
              </a:lnSpc>
            </a:pPr>
            <a:r>
              <a:rPr lang="ru-RU" sz="1600" dirty="0"/>
              <a:t>Эти работы необходимо расценивать дополнительно к стоимости ОИ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19634" y="2692567"/>
            <a:ext cx="2270026" cy="76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600"/>
              </a:spcAft>
            </a:pPr>
            <a:r>
              <a:rPr lang="ru-RU" sz="166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262640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815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Отсутствуют нормативы, описывающие порядок определения стоимости предпроектной стадии (ППТ, ТЭО, ОИ)</a:t>
            </a:r>
            <a:br>
              <a:rPr lang="ru-RU" sz="3200" b="1" dirty="0"/>
            </a:br>
            <a:r>
              <a:rPr lang="ru-RU" sz="1400" b="1" i="1" u="sng" dirty="0">
                <a:solidFill>
                  <a:srgbClr val="FF0000"/>
                </a:solidFill>
              </a:rPr>
              <a:t>думаю это слайд надо убрать, СТПР разрабатывал для ГК расценку для </a:t>
            </a:r>
            <a:r>
              <a:rPr lang="ru-RU" sz="1400" b="1" i="1" u="sng" dirty="0" err="1">
                <a:solidFill>
                  <a:srgbClr val="FF0000"/>
                </a:solidFill>
              </a:rPr>
              <a:t>раработки</a:t>
            </a:r>
            <a:r>
              <a:rPr lang="ru-RU" sz="1400" b="1" i="1" u="sng" dirty="0">
                <a:solidFill>
                  <a:srgbClr val="FF0000"/>
                </a:solidFill>
              </a:rPr>
              <a:t> ДПТ правда она не внесена в реестр, скажу об этом в докладе.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838200" y="3429000"/>
            <a:ext cx="10617198" cy="17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/>
              <a:t>В НМЦК необходимо учитывать затраты на </a:t>
            </a:r>
            <a:r>
              <a:rPr lang="ru-RU" b="1" dirty="0" err="1"/>
              <a:t>предпроектные</a:t>
            </a:r>
            <a:r>
              <a:rPr lang="ru-RU" b="1" dirty="0"/>
              <a:t> работы: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Обоснование инвестиций (ОИ)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Выбор трассы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Технико-экономического обоснование строительства или реконструкции (ТЭО)</a:t>
            </a:r>
          </a:p>
          <a:p>
            <a:pPr lvl="1" algn="just">
              <a:lnSpc>
                <a:spcPct val="120000"/>
              </a:lnSpc>
            </a:pPr>
            <a:r>
              <a:rPr lang="ru-RU" i="1" u="sng" dirty="0">
                <a:solidFill>
                  <a:srgbClr val="FF0000"/>
                </a:solidFill>
              </a:rPr>
              <a:t>Это есть на предыдущем слайде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87401" y="2038631"/>
            <a:ext cx="10617198" cy="105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/>
              <a:t>Отсутствуют расценки </a:t>
            </a:r>
            <a:r>
              <a:rPr lang="ru-RU" dirty="0"/>
              <a:t>для определения стоимости предпроектных работ: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Документации по планировке территории (ППТ и ПМТ) по автомобильным дорогам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/>
              <a:t>Технико-экономического обоснования строительства или реконструкции (ТЭО)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731464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8150"/>
            <a:ext cx="10754532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К чему приводит отсутствие сметных нормативов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980901" y="2404838"/>
            <a:ext cx="103889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из-за отсутствия заявок на участие в торгах, в виду низкой НМЦК,  каждая   десятая  закупка   не  завершается  определением  исполнителя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дефицит инженерных  кадров у подрядных  организаций и  заказчиков  увеличивает напряженность  на   рынке  труда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в  результате перегрузки проектировщиков снижается качество проектной  документации, срываются сроки проектных работ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8333" y="1531261"/>
            <a:ext cx="1059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</a:rPr>
              <a:t>Несмотря на более чем трехкратный рост за последние 5 лет объемов  работ в   рамках финансирования  ПИР   по отрасли «Дорожное хозяйство»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324435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78150"/>
            <a:ext cx="105918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Реализация поручений Президента РФ и Правительства РФ *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058107" y="1509083"/>
            <a:ext cx="555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настоящее время реформируется система ценообразования в строительстве,  в том числе, </a:t>
            </a:r>
            <a:r>
              <a:rPr lang="ru-RU" b="1" dirty="0"/>
              <a:t>разрабатываются новые сметные нормативы на ПИР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3523129" y="5833701"/>
            <a:ext cx="816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/>
              <a:t>*</a:t>
            </a:r>
            <a:r>
              <a:rPr lang="ru-RU" sz="1400" i="1" dirty="0"/>
              <a:t> Поручение Пр-1381ГС, п.10-5 перечня поручений Президента Российской Федерации на Заседании Госсовета по вопросам развития сети автомобильных дорог и обеспечения безопасности дорожного движения, состоявшегося  26 июня 2019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15" y="1654167"/>
            <a:ext cx="5002278" cy="340704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134100" y="2817840"/>
            <a:ext cx="29324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30 декабря 2021 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134101" y="3156394"/>
            <a:ext cx="529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Зарегистрирована в Минюсте России </a:t>
            </a:r>
            <a:r>
              <a:rPr lang="ru-RU" b="1" dirty="0"/>
              <a:t>Методика определения стоимости работ по подготовке ПД (Методика 707)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134100" y="4325771"/>
            <a:ext cx="210894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9 января 2024 г.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6134099" y="4635826"/>
            <a:ext cx="5295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Утверждена и внесена в ФРСН </a:t>
            </a:r>
            <a:r>
              <a:rPr lang="ru-RU" b="1" dirty="0"/>
              <a:t>Методика определения стоимости работ по инженерным изысканиям</a:t>
            </a:r>
          </a:p>
        </p:txBody>
      </p:sp>
    </p:spTree>
    <p:extLst>
      <p:ext uri="{BB962C8B-B14F-4D97-AF65-F5344CB8AC3E}">
        <p14:creationId xmlns:p14="http://schemas.microsoft.com/office/powerpoint/2010/main" val="295187182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935" y="75183"/>
            <a:ext cx="10672482" cy="118757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Изменения в ценообразовании ПИР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BF7717A-C3F8-4DFD-8F59-BE96D213A5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2990" y="6389803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r>
              <a:rPr lang="ru-RU" dirty="0"/>
              <a:t>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3523129" y="6082026"/>
            <a:ext cx="81653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/>
              <a:t>*</a:t>
            </a:r>
            <a:r>
              <a:rPr lang="ru-RU" sz="1400" i="1" dirty="0"/>
              <a:t>Утверждена приказом Минстроя России от 01.10.2021 № 707/</a:t>
            </a:r>
            <a:r>
              <a:rPr lang="ru-RU" sz="1400" i="1" dirty="0" err="1"/>
              <a:t>пр</a:t>
            </a:r>
            <a:r>
              <a:rPr lang="ru-RU" sz="1400" i="1" dirty="0"/>
              <a:t>, </a:t>
            </a:r>
          </a:p>
          <a:p>
            <a:pPr algn="r"/>
            <a:r>
              <a:rPr lang="ru-RU" sz="1400" i="1" dirty="0"/>
              <a:t>введена в действие с  11.01.2022, внесена в ФРСН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09327" y="1004045"/>
            <a:ext cx="1101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Положения </a:t>
            </a:r>
            <a:r>
              <a:rPr lang="ru-RU" b="1" dirty="0"/>
              <a:t>Методика определения стоимости работ по подготовке ПД (Методика 707)*  </a:t>
            </a:r>
            <a:r>
              <a:rPr lang="ru-RU" dirty="0"/>
              <a:t> устанавливают: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09327" y="1544888"/>
            <a:ext cx="1097355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порядок определения сметной стоимости работ по подготовке ПД и РД на основании нормативных затрат (НЗ) (главы </a:t>
            </a:r>
            <a:r>
              <a:rPr lang="en-US" dirty="0"/>
              <a:t>VII-X</a:t>
            </a:r>
            <a:r>
              <a:rPr lang="ru-RU" dirty="0"/>
              <a:t>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порядок разработки НЗ на проектные работы (главы </a:t>
            </a:r>
            <a:r>
              <a:rPr lang="en-US" dirty="0"/>
              <a:t>II-VI</a:t>
            </a:r>
            <a:r>
              <a:rPr lang="ru-RU" dirty="0"/>
              <a:t>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порядок определения стоимости работ по подготовке проектной документации, содержащей материалы в форме информационной модели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новые рекомендуемые образцы сметы на проектные работы в соответствии с калькуляцией затрат (форма 3П) и сметного расчета на командировочные расходы (форма 4П) (приложение 7)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49665" y="4149604"/>
            <a:ext cx="20686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Проблематика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17D72E-3D00-4285-A31A-D2233875E331}"/>
              </a:ext>
            </a:extLst>
          </p:cNvPr>
          <p:cNvSpPr/>
          <p:nvPr/>
        </p:nvSpPr>
        <p:spPr>
          <a:xfrm>
            <a:off x="749665" y="4522627"/>
            <a:ext cx="109735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Затраты на дополнительные виды работ (форма 3П) по опыту работы с ФАУ «</a:t>
            </a:r>
            <a:r>
              <a:rPr lang="ru-RU" dirty="0" err="1">
                <a:solidFill>
                  <a:srgbClr val="C00000"/>
                </a:solidFill>
              </a:rPr>
              <a:t>Главгосэкспертиза</a:t>
            </a:r>
            <a:r>
              <a:rPr lang="ru-RU" dirty="0">
                <a:solidFill>
                  <a:srgbClr val="C00000"/>
                </a:solidFill>
              </a:rPr>
              <a:t> России»  требуют подтверждения трудозатрат заказчиками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Ввиду отсутствия утверждённых нормативов продолжительности проектирования обоснование трудозатрат на дополнительные виды работ  не представляется возможным </a:t>
            </a:r>
          </a:p>
        </p:txBody>
      </p:sp>
    </p:spTree>
    <p:extLst>
      <p:ext uri="{BB962C8B-B14F-4D97-AF65-F5344CB8AC3E}">
        <p14:creationId xmlns:p14="http://schemas.microsoft.com/office/powerpoint/2010/main" val="407595713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17804</TotalTime>
  <Words>2368</Words>
  <Application>Microsoft Office PowerPoint</Application>
  <PresentationFormat>Широкоэкранный</PresentationFormat>
  <Paragraphs>184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Century Gothic</vt:lpstr>
      <vt:lpstr>Times New Roman</vt:lpstr>
      <vt:lpstr>Wingdings</vt:lpstr>
      <vt:lpstr>Arial</vt:lpstr>
      <vt:lpstr>Calibri</vt:lpstr>
      <vt:lpstr>Тема Office</vt:lpstr>
      <vt:lpstr>Актуальные проблемы ценообразования проектно-изыскательских работ  в дорожной отрасли </vt:lpstr>
      <vt:lpstr>Определение стоимости проектных работ для строительства дорожных объектов</vt:lpstr>
      <vt:lpstr>Дополнительные требования Заказчиков, в том числе:   в технических заданиях на проектирование</vt:lpstr>
      <vt:lpstr>Изменения в Градостроительном кодексе РФ</vt:lpstr>
      <vt:lpstr>Изменения в Градостроительном кодексе РФ</vt:lpstr>
      <vt:lpstr>Отсутствуют нормативы, описывающие порядок определения стоимости предпроектной стадии (ППТ, ТЭО, ОИ) думаю это слайд надо убрать, СТПР разрабатывал для ГК расценку для раработки ДПТ правда она не внесена в реестр, скажу об этом в докладе.</vt:lpstr>
      <vt:lpstr>К чему приводит отсутствие сметных нормативов </vt:lpstr>
      <vt:lpstr>Реализация поручений Президента РФ и Правительства РФ *</vt:lpstr>
      <vt:lpstr>Изменения в ценообразовании ПИР</vt:lpstr>
      <vt:lpstr>Разработка новых сметных нормативов </vt:lpstr>
      <vt:lpstr>Участие проектного сообщества  СРО «РОДОС» в разработке сметных нормативов</vt:lpstr>
      <vt:lpstr>Состояние дел на сегодня</vt:lpstr>
      <vt:lpstr>Перечень дополнительных проектных и сопутствующих работ, расценки на которые отсутствуют в действующих сметных нормативах, в том числе в проекте НЗ на АД, и требуют разработки</vt:lpstr>
      <vt:lpstr>Перечень дополнительных проектных и сопутствующих работ, расценки на которые отсутствуют в действующих сметных нормативах, в том числе в проекте НЗ на АД, и требуют разработки</vt:lpstr>
      <vt:lpstr>Перечень дополнительных проектных и сопутствующих работ, расценки на которые отсутствуют в действующих сметных нормативах, в том числе в проекте НЗ на АД, и требуют разработки</vt:lpstr>
      <vt:lpstr>ПРЕДЛОЖЕНИЯ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Крайник Александр Владимирович</cp:lastModifiedBy>
  <cp:revision>172</cp:revision>
  <cp:lastPrinted>2024-08-27T15:08:17Z</cp:lastPrinted>
  <dcterms:created xsi:type="dcterms:W3CDTF">2023-05-03T14:32:16Z</dcterms:created>
  <dcterms:modified xsi:type="dcterms:W3CDTF">2024-09-10T08:48:18Z</dcterms:modified>
</cp:coreProperties>
</file>